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7" r:id="rId9"/>
    <p:sldId id="263" r:id="rId10"/>
    <p:sldId id="265" r:id="rId11"/>
    <p:sldId id="260" r:id="rId12"/>
    <p:sldId id="261" r:id="rId13"/>
    <p:sldId id="264" r:id="rId14"/>
    <p:sldId id="262"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3" autoAdjust="0"/>
    <p:restoredTop sz="94671"/>
  </p:normalViewPr>
  <p:slideViewPr>
    <p:cSldViewPr snapToGrid="0" showGuides="1">
      <p:cViewPr varScale="1">
        <p:scale>
          <a:sx n="85" d="100"/>
          <a:sy n="85" d="100"/>
        </p:scale>
        <p:origin x="184" y="5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rgbClr val="FA6400"/>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rgbClr val="FA64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ED207068-F5C5-BA6C-9109-4FA43ED5A465}"/>
              </a:ext>
            </a:extLst>
          </p:cNvPr>
          <p:cNvPicPr>
            <a:picLocks noChangeAspect="1"/>
          </p:cNvPicPr>
          <p:nvPr userDrawn="1"/>
        </p:nvPicPr>
        <p:blipFill>
          <a:blip r:embed="rId3">
            <a:alphaModFix/>
          </a:blip>
          <a:stretch>
            <a:fillRect/>
          </a:stretch>
        </p:blipFill>
        <p:spPr>
          <a:xfrm>
            <a:off x="4028520" y="5974333"/>
            <a:ext cx="4182218" cy="597460"/>
          </a:xfrm>
          <a:prstGeom prst="rect">
            <a:avLst/>
          </a:prstGeom>
        </p:spPr>
      </p:pic>
    </p:spTree>
    <p:extLst>
      <p:ext uri="{BB962C8B-B14F-4D97-AF65-F5344CB8AC3E}">
        <p14:creationId xmlns:p14="http://schemas.microsoft.com/office/powerpoint/2010/main" val="90244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9124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5644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Clr>
                <a:srgbClr val="FA6400"/>
              </a:buClr>
              <a:buFont typeface="Wingdings" panose="05000000000000000000" pitchFamily="2" charset="2"/>
              <a:buChar char="v"/>
              <a:defRPr>
                <a:solidFill>
                  <a:srgbClr val="FA6400"/>
                </a:solidFill>
              </a:defRPr>
            </a:lvl1pPr>
            <a:lvl2pPr>
              <a:buClr>
                <a:srgbClr val="FA6400"/>
              </a:buClr>
              <a:defRPr>
                <a:solidFill>
                  <a:srgbClr val="FA6400"/>
                </a:solidFill>
              </a:defRPr>
            </a:lvl2pPr>
            <a:lvl3pPr>
              <a:buClr>
                <a:srgbClr val="FA6400"/>
              </a:buClr>
              <a:defRPr>
                <a:solidFill>
                  <a:srgbClr val="FA6400"/>
                </a:solidFill>
              </a:defRPr>
            </a:lvl3pPr>
            <a:lvl4pPr>
              <a:buClr>
                <a:srgbClr val="FA6400"/>
              </a:buClr>
              <a:defRPr>
                <a:solidFill>
                  <a:srgbClr val="FA6400"/>
                </a:solidFill>
              </a:defRPr>
            </a:lvl4pPr>
            <a:lvl5pPr>
              <a:buClr>
                <a:srgbClr val="FA6400"/>
              </a:buClr>
              <a:defRPr>
                <a:solidFill>
                  <a:srgbClr val="FA6400"/>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4711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226665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7"/>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259285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rgbClr val="FA6400"/>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rgbClr val="FA6400"/>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3949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4508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54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70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48262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solidFill>
              <a:srgbClr val="FA6400"/>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548659A-974E-0495-CDAD-E29B6FBA5DA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82401" y="6137947"/>
            <a:ext cx="4178817" cy="597409"/>
          </a:xfrm>
          <a:prstGeom prst="rect">
            <a:avLst/>
          </a:prstGeom>
        </p:spPr>
      </p:pic>
    </p:spTree>
    <p:extLst>
      <p:ext uri="{BB962C8B-B14F-4D97-AF65-F5344CB8AC3E}">
        <p14:creationId xmlns:p14="http://schemas.microsoft.com/office/powerpoint/2010/main" val="43228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rgbClr val="FA6400"/>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rgbClr val="FA6400"/>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rgbClr val="FA6400"/>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rgbClr val="FA6400"/>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rgbClr val="FA6400"/>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rgbClr val="FA6400"/>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56D9-627F-97A3-F8B8-2063FE7B872D}"/>
              </a:ext>
            </a:extLst>
          </p:cNvPr>
          <p:cNvSpPr>
            <a:spLocks noGrp="1"/>
          </p:cNvSpPr>
          <p:nvPr>
            <p:ph type="ctrTitle"/>
          </p:nvPr>
        </p:nvSpPr>
        <p:spPr/>
        <p:txBody>
          <a:bodyPr/>
          <a:lstStyle/>
          <a:p>
            <a:pPr algn="l"/>
            <a:r>
              <a:rPr lang="en-US" dirty="0"/>
              <a:t>Research Update: </a:t>
            </a:r>
            <a:br>
              <a:rPr lang="en-US" dirty="0"/>
            </a:br>
            <a:r>
              <a:rPr lang="en-US" dirty="0"/>
              <a:t>OSU Agricultural Economics</a:t>
            </a:r>
          </a:p>
        </p:txBody>
      </p:sp>
      <p:sp>
        <p:nvSpPr>
          <p:cNvPr id="3" name="Subtitle 2">
            <a:extLst>
              <a:ext uri="{FF2B5EF4-FFF2-40B4-BE49-F238E27FC236}">
                <a16:creationId xmlns:a16="http://schemas.microsoft.com/office/drawing/2014/main" id="{D572E6B2-B59E-EF63-06FD-8DCB8D474796}"/>
              </a:ext>
            </a:extLst>
          </p:cNvPr>
          <p:cNvSpPr>
            <a:spLocks noGrp="1"/>
          </p:cNvSpPr>
          <p:nvPr>
            <p:ph type="subTitle" idx="1"/>
          </p:nvPr>
        </p:nvSpPr>
        <p:spPr/>
        <p:txBody>
          <a:bodyPr/>
          <a:lstStyle/>
          <a:p>
            <a:pPr algn="l"/>
            <a:r>
              <a:rPr lang="en-US" dirty="0"/>
              <a:t>	Kellie Curry Raper</a:t>
            </a:r>
          </a:p>
          <a:p>
            <a:pPr algn="l"/>
            <a:r>
              <a:rPr lang="en-US" dirty="0"/>
              <a:t>	Professor &amp; Livestock Marketing Specialist</a:t>
            </a:r>
          </a:p>
        </p:txBody>
      </p:sp>
    </p:spTree>
    <p:extLst>
      <p:ext uri="{BB962C8B-B14F-4D97-AF65-F5344CB8AC3E}">
        <p14:creationId xmlns:p14="http://schemas.microsoft.com/office/powerpoint/2010/main" val="248470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1233D-9508-140B-24D5-5EB26B773D0B}"/>
              </a:ext>
            </a:extLst>
          </p:cNvPr>
          <p:cNvSpPr>
            <a:spLocks noGrp="1"/>
          </p:cNvSpPr>
          <p:nvPr>
            <p:ph type="title"/>
          </p:nvPr>
        </p:nvSpPr>
        <p:spPr/>
        <p:txBody>
          <a:bodyPr/>
          <a:lstStyle/>
          <a:p>
            <a:r>
              <a:rPr lang="en-US" dirty="0"/>
              <a:t>Farm Management</a:t>
            </a:r>
          </a:p>
        </p:txBody>
      </p:sp>
      <p:sp>
        <p:nvSpPr>
          <p:cNvPr id="2" name="Content Placeholder 1">
            <a:extLst>
              <a:ext uri="{FF2B5EF4-FFF2-40B4-BE49-F238E27FC236}">
                <a16:creationId xmlns:a16="http://schemas.microsoft.com/office/drawing/2014/main" id="{86EE51F9-5FCF-B85A-1E01-5D608111F1E8}"/>
              </a:ext>
            </a:extLst>
          </p:cNvPr>
          <p:cNvSpPr>
            <a:spLocks noGrp="1"/>
          </p:cNvSpPr>
          <p:nvPr>
            <p:ph idx="1"/>
          </p:nvPr>
        </p:nvSpPr>
        <p:spPr/>
        <p:txBody>
          <a:bodyPr>
            <a:normAutofit fontScale="85000" lnSpcReduction="10000"/>
          </a:bodyPr>
          <a:lstStyle/>
          <a:p>
            <a:r>
              <a:rPr lang="en-US" dirty="0"/>
              <a:t>The future of precision nitrogen recommendations looks to be field-level recommendations rather than variable rate recommendations (Brorsen)</a:t>
            </a:r>
          </a:p>
          <a:p>
            <a:endParaRPr lang="en-US" dirty="0"/>
          </a:p>
          <a:p>
            <a:r>
              <a:rPr lang="en-US" dirty="0"/>
              <a:t>Should Producers of Rain fed Wheat Enroll in Agricultural Risk Coverage or Price Loss Coverage? </a:t>
            </a:r>
          </a:p>
          <a:p>
            <a:pPr lvl="1"/>
            <a:r>
              <a:rPr lang="en-US" dirty="0"/>
              <a:t>(Ph.D. candidate, Leann Westbrook with Dr. Dayton Lambert)</a:t>
            </a:r>
          </a:p>
          <a:p>
            <a:pPr lvl="1"/>
            <a:r>
              <a:rPr lang="en-US" dirty="0"/>
              <a:t>Yes. Stack ARC or PLC on crop insurance. </a:t>
            </a:r>
          </a:p>
          <a:p>
            <a:pPr lvl="1"/>
            <a:r>
              <a:rPr lang="en-US" dirty="0"/>
              <a:t>Planting summer crops is recommended in addition to the above.</a:t>
            </a:r>
          </a:p>
          <a:p>
            <a:endParaRPr lang="en-US" dirty="0"/>
          </a:p>
          <a:p>
            <a:r>
              <a:rPr lang="en-US" dirty="0"/>
              <a:t>Farm Management Resources – Dr. Courtney Bir</a:t>
            </a:r>
          </a:p>
          <a:p>
            <a:pPr lvl="1"/>
            <a:r>
              <a:rPr lang="en-US" dirty="0"/>
              <a:t>Free farm financial planning for producers</a:t>
            </a:r>
          </a:p>
          <a:p>
            <a:pPr lvl="1"/>
            <a:r>
              <a:rPr lang="en-US" dirty="0"/>
              <a:t>Focus on beginning farmer rancher issues (part of a multi stakeholder initiative)</a:t>
            </a:r>
          </a:p>
          <a:p>
            <a:pPr lvl="1"/>
            <a:r>
              <a:rPr lang="en-US" dirty="0"/>
              <a:t>Niche agriculture- bees, vegetables, non traditional crops/livestock</a:t>
            </a:r>
          </a:p>
          <a:p>
            <a:endParaRPr lang="en-US" dirty="0"/>
          </a:p>
          <a:p>
            <a:pPr lvl="0"/>
            <a:endParaRPr lang="en-US" dirty="0"/>
          </a:p>
          <a:p>
            <a:pPr lvl="0"/>
            <a:endParaRPr lang="en-US" dirty="0"/>
          </a:p>
          <a:p>
            <a:endParaRPr lang="en-US" dirty="0"/>
          </a:p>
          <a:p>
            <a:endParaRPr lang="en-US" dirty="0"/>
          </a:p>
          <a:p>
            <a:endParaRPr lang="en-US" dirty="0"/>
          </a:p>
        </p:txBody>
      </p:sp>
    </p:spTree>
    <p:extLst>
      <p:ext uri="{BB962C8B-B14F-4D97-AF65-F5344CB8AC3E}">
        <p14:creationId xmlns:p14="http://schemas.microsoft.com/office/powerpoint/2010/main" val="346806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9E96B-0B83-4750-CFBC-F1D5911CBDA3}"/>
              </a:ext>
            </a:extLst>
          </p:cNvPr>
          <p:cNvSpPr>
            <a:spLocks noGrp="1"/>
          </p:cNvSpPr>
          <p:nvPr>
            <p:ph type="title"/>
          </p:nvPr>
        </p:nvSpPr>
        <p:spPr/>
        <p:txBody>
          <a:bodyPr/>
          <a:lstStyle/>
          <a:p>
            <a:r>
              <a:rPr lang="en-US" dirty="0"/>
              <a:t>Consumer Behavior – Dr. Bailey Norwood</a:t>
            </a:r>
          </a:p>
        </p:txBody>
      </p:sp>
      <p:sp>
        <p:nvSpPr>
          <p:cNvPr id="2" name="Content Placeholder 1">
            <a:extLst>
              <a:ext uri="{FF2B5EF4-FFF2-40B4-BE49-F238E27FC236}">
                <a16:creationId xmlns:a16="http://schemas.microsoft.com/office/drawing/2014/main" id="{4589EC41-FEB7-06F2-0E2C-00E1D1F2176C}"/>
              </a:ext>
            </a:extLst>
          </p:cNvPr>
          <p:cNvSpPr>
            <a:spLocks noGrp="1"/>
          </p:cNvSpPr>
          <p:nvPr>
            <p:ph idx="1"/>
          </p:nvPr>
        </p:nvSpPr>
        <p:spPr/>
        <p:txBody>
          <a:bodyPr>
            <a:normAutofit/>
          </a:bodyPr>
          <a:lstStyle/>
          <a:p>
            <a:r>
              <a:rPr lang="en-US" dirty="0"/>
              <a:t>Consumers will pay more for potting mix made from Eastern Red Cedar bio char, providing a way to harvest this invasive shrub and turn it into a valuable product.</a:t>
            </a:r>
          </a:p>
          <a:p>
            <a:endParaRPr lang="en-US" dirty="0"/>
          </a:p>
          <a:p>
            <a:r>
              <a:rPr lang="en-US" dirty="0"/>
              <a:t>Homeowners are willing to accept alternative lawns that encourage biodiversity.</a:t>
            </a:r>
          </a:p>
          <a:p>
            <a:endParaRPr lang="en-US" dirty="0"/>
          </a:p>
          <a:p>
            <a:r>
              <a:rPr lang="en-US" dirty="0"/>
              <a:t>Bread made from different wheat varieties imparts different tastes to consumers.</a:t>
            </a:r>
          </a:p>
          <a:p>
            <a:pPr lvl="2"/>
            <a:r>
              <a:rPr lang="en-US" dirty="0"/>
              <a:t>Used to develop a method for making flavor profiles for OSU varieties.</a:t>
            </a:r>
          </a:p>
          <a:p>
            <a:endParaRPr lang="en-US" dirty="0"/>
          </a:p>
          <a:p>
            <a:endParaRPr lang="en-US" dirty="0"/>
          </a:p>
          <a:p>
            <a:endParaRPr lang="en-US" dirty="0"/>
          </a:p>
        </p:txBody>
      </p:sp>
      <p:pic>
        <p:nvPicPr>
          <p:cNvPr id="6" name="Picture 5" descr="A plant growing out of a planter."/>
          <p:cNvPicPr>
            <a:picLocks noChangeAspect="1"/>
          </p:cNvPicPr>
          <p:nvPr/>
        </p:nvPicPr>
        <p:blipFill rotWithShape="1">
          <a:blip r:embed="rId2"/>
          <a:srcRect l="26574" t="1712" r="52977" b="49842"/>
          <a:stretch/>
        </p:blipFill>
        <p:spPr>
          <a:xfrm>
            <a:off x="177338" y="1417638"/>
            <a:ext cx="864524" cy="1365428"/>
          </a:xfrm>
          <a:prstGeom prst="rect">
            <a:avLst/>
          </a:prstGeom>
        </p:spPr>
      </p:pic>
      <p:pic>
        <p:nvPicPr>
          <p:cNvPr id="10" name="Picture 9" descr="Grass silhouette. "/>
          <p:cNvPicPr>
            <a:picLocks noChangeAspect="1"/>
          </p:cNvPicPr>
          <p:nvPr/>
        </p:nvPicPr>
        <p:blipFill rotWithShape="1">
          <a:blip r:embed="rId3"/>
          <a:srcRect l="76260" t="70161" r="2330" b="7497"/>
          <a:stretch/>
        </p:blipFill>
        <p:spPr>
          <a:xfrm>
            <a:off x="0" y="3217025"/>
            <a:ext cx="1066799" cy="807996"/>
          </a:xfrm>
          <a:prstGeom prst="rect">
            <a:avLst/>
          </a:prstGeom>
        </p:spPr>
      </p:pic>
      <p:pic>
        <p:nvPicPr>
          <p:cNvPr id="9" name="Picture 8" descr="A slice of bread falling from a loaf."/>
          <p:cNvPicPr>
            <a:picLocks noChangeAspect="1"/>
          </p:cNvPicPr>
          <p:nvPr/>
        </p:nvPicPr>
        <p:blipFill rotWithShape="1">
          <a:blip r:embed="rId4"/>
          <a:srcRect l="64533" t="32768" r="7221" b="36184"/>
          <a:stretch/>
        </p:blipFill>
        <p:spPr>
          <a:xfrm>
            <a:off x="-96981" y="4598904"/>
            <a:ext cx="1138843" cy="834505"/>
          </a:xfrm>
          <a:prstGeom prst="rect">
            <a:avLst/>
          </a:prstGeom>
        </p:spPr>
      </p:pic>
    </p:spTree>
    <p:extLst>
      <p:ext uri="{BB962C8B-B14F-4D97-AF65-F5344CB8AC3E}">
        <p14:creationId xmlns:p14="http://schemas.microsoft.com/office/powerpoint/2010/main" val="167882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Department of Agricultural Economics Links</a:t>
            </a:r>
          </a:p>
        </p:txBody>
      </p:sp>
      <p:sp>
        <p:nvSpPr>
          <p:cNvPr id="2" name="Content Placeholder 1"/>
          <p:cNvSpPr>
            <a:spLocks noGrp="1"/>
          </p:cNvSpPr>
          <p:nvPr>
            <p:ph idx="1"/>
          </p:nvPr>
        </p:nvSpPr>
        <p:spPr/>
        <p:txBody>
          <a:bodyPr/>
          <a:lstStyle/>
          <a:p>
            <a:r>
              <a:rPr lang="en-US" dirty="0"/>
              <a:t>https://agriculture.okstate.edu/departments-programs/agecon</a:t>
            </a:r>
          </a:p>
          <a:p>
            <a:endParaRPr lang="en-US" dirty="0"/>
          </a:p>
          <a:p>
            <a:r>
              <a:rPr lang="en-US" dirty="0"/>
              <a:t>https://agriculture.okstate.edu/departments-programs/agecon/faculty/  </a:t>
            </a:r>
          </a:p>
          <a:p>
            <a:endParaRPr lang="en-US" dirty="0"/>
          </a:p>
          <a:p>
            <a:r>
              <a:rPr lang="en-US" dirty="0"/>
              <a:t>https://experts.okstate.edu/</a:t>
            </a:r>
          </a:p>
        </p:txBody>
      </p:sp>
    </p:spTree>
    <p:extLst>
      <p:ext uri="{BB962C8B-B14F-4D97-AF65-F5344CB8AC3E}">
        <p14:creationId xmlns:p14="http://schemas.microsoft.com/office/powerpoint/2010/main" val="142634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842A9-EFE2-8BCE-9EAB-BE5E4F0E84A3}"/>
              </a:ext>
            </a:extLst>
          </p:cNvPr>
          <p:cNvSpPr>
            <a:spLocks noGrp="1"/>
          </p:cNvSpPr>
          <p:nvPr>
            <p:ph type="title"/>
          </p:nvPr>
        </p:nvSpPr>
        <p:spPr/>
        <p:txBody>
          <a:bodyPr>
            <a:normAutofit fontScale="90000"/>
          </a:bodyPr>
          <a:lstStyle/>
          <a:p>
            <a:r>
              <a:rPr lang="en-US" dirty="0"/>
              <a:t>Oklahoma’s Rural Cooperatives: </a:t>
            </a:r>
            <a:br>
              <a:rPr lang="en-US" dirty="0"/>
            </a:br>
            <a:r>
              <a:rPr lang="en-US" dirty="0"/>
              <a:t>Economic Impact – Dr. Phil Kenkel</a:t>
            </a:r>
          </a:p>
        </p:txBody>
      </p:sp>
      <p:sp>
        <p:nvSpPr>
          <p:cNvPr id="2" name="Content Placeholder 1">
            <a:extLst>
              <a:ext uri="{FF2B5EF4-FFF2-40B4-BE49-F238E27FC236}">
                <a16:creationId xmlns:a16="http://schemas.microsoft.com/office/drawing/2014/main" id="{317BA7AC-0917-3557-93F5-7804B319DB12}"/>
              </a:ext>
            </a:extLst>
          </p:cNvPr>
          <p:cNvSpPr>
            <a:spLocks noGrp="1"/>
          </p:cNvSpPr>
          <p:nvPr>
            <p:ph idx="1"/>
          </p:nvPr>
        </p:nvSpPr>
        <p:spPr/>
        <p:txBody>
          <a:bodyPr>
            <a:normAutofit/>
          </a:bodyPr>
          <a:lstStyle/>
          <a:p>
            <a:r>
              <a:rPr lang="en-US" dirty="0"/>
              <a:t>WHO</a:t>
            </a:r>
          </a:p>
          <a:p>
            <a:pPr lvl="1"/>
            <a:r>
              <a:rPr lang="en-US" dirty="0"/>
              <a:t>Agricultural Cooperatives, Rural Electric Cooperatives, and Farm Credit Associations</a:t>
            </a:r>
          </a:p>
          <a:p>
            <a:r>
              <a:rPr lang="en-US" dirty="0"/>
              <a:t>Economic Impacts </a:t>
            </a:r>
          </a:p>
          <a:p>
            <a:pPr lvl="1"/>
            <a:r>
              <a:rPr lang="en-US" dirty="0"/>
              <a:t>$3.4 Billion </a:t>
            </a:r>
            <a:r>
              <a:rPr lang="en-US" u="sng" dirty="0"/>
              <a:t>Direct</a:t>
            </a:r>
            <a:r>
              <a:rPr lang="en-US" dirty="0"/>
              <a:t> Economic Expenditures</a:t>
            </a:r>
          </a:p>
          <a:p>
            <a:pPr lvl="2"/>
            <a:r>
              <a:rPr lang="en-US" dirty="0"/>
              <a:t>4,132 jobs = $426,000 in payroll</a:t>
            </a:r>
          </a:p>
          <a:p>
            <a:pPr lvl="1"/>
            <a:r>
              <a:rPr lang="en-US" dirty="0"/>
              <a:t>$5.5 Billion </a:t>
            </a:r>
            <a:r>
              <a:rPr lang="en-US" u="sng" dirty="0"/>
              <a:t>Overall </a:t>
            </a:r>
            <a:r>
              <a:rPr lang="en-US" dirty="0"/>
              <a:t>Economic Impact</a:t>
            </a:r>
          </a:p>
          <a:p>
            <a:pPr lvl="2"/>
            <a:r>
              <a:rPr lang="en-US" dirty="0"/>
              <a:t>11,539 jobs = $1.6 Billion in labor income</a:t>
            </a:r>
          </a:p>
          <a:p>
            <a:r>
              <a:rPr lang="en-US" dirty="0"/>
              <a:t>Farm Credit Cooperatives Alone</a:t>
            </a:r>
          </a:p>
          <a:p>
            <a:pPr lvl="2"/>
            <a:r>
              <a:rPr lang="en-US" dirty="0"/>
              <a:t>$112 Million Economic Impact, 561 jobs, $103 Million Payroll</a:t>
            </a:r>
          </a:p>
          <a:p>
            <a:pPr lvl="1"/>
            <a:endParaRPr lang="en-US" dirty="0"/>
          </a:p>
        </p:txBody>
      </p:sp>
      <p:pic>
        <p:nvPicPr>
          <p:cNvPr id="4" name="Picture 3" descr="Coins are stacked in two columns with money signs above the coins.">
            <a:extLst>
              <a:ext uri="{FF2B5EF4-FFF2-40B4-BE49-F238E27FC236}">
                <a16:creationId xmlns:a16="http://schemas.microsoft.com/office/drawing/2014/main" id="{FA561C65-F757-A8DC-D06D-E3FD11D1BEF3}"/>
              </a:ext>
            </a:extLst>
          </p:cNvPr>
          <p:cNvPicPr>
            <a:picLocks noChangeAspect="1"/>
          </p:cNvPicPr>
          <p:nvPr/>
        </p:nvPicPr>
        <p:blipFill rotWithShape="1">
          <a:blip r:embed="rId2"/>
          <a:srcRect r="494" b="7898"/>
          <a:stretch/>
        </p:blipFill>
        <p:spPr>
          <a:xfrm>
            <a:off x="8410022" y="2710847"/>
            <a:ext cx="2208360" cy="1903683"/>
          </a:xfrm>
          <a:prstGeom prst="rect">
            <a:avLst/>
          </a:prstGeom>
        </p:spPr>
      </p:pic>
    </p:spTree>
    <p:extLst>
      <p:ext uri="{BB962C8B-B14F-4D97-AF65-F5344CB8AC3E}">
        <p14:creationId xmlns:p14="http://schemas.microsoft.com/office/powerpoint/2010/main" val="330071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C562B-E6E2-778B-FCB1-14674983AA36}"/>
              </a:ext>
            </a:extLst>
          </p:cNvPr>
          <p:cNvSpPr>
            <a:spLocks noGrp="1"/>
          </p:cNvSpPr>
          <p:nvPr>
            <p:ph type="title"/>
          </p:nvPr>
        </p:nvSpPr>
        <p:spPr/>
        <p:txBody>
          <a:bodyPr>
            <a:normAutofit fontScale="90000"/>
          </a:bodyPr>
          <a:lstStyle/>
          <a:p>
            <a:r>
              <a:rPr lang="en-US" dirty="0"/>
              <a:t>In the Ag Law World – Dr. Shannon Ferrell</a:t>
            </a:r>
          </a:p>
        </p:txBody>
      </p:sp>
      <p:sp>
        <p:nvSpPr>
          <p:cNvPr id="2" name="Content Placeholder 1">
            <a:extLst>
              <a:ext uri="{FF2B5EF4-FFF2-40B4-BE49-F238E27FC236}">
                <a16:creationId xmlns:a16="http://schemas.microsoft.com/office/drawing/2014/main" id="{60CEDDA7-2F44-B71A-F415-C28EADF2F91C}"/>
              </a:ext>
            </a:extLst>
          </p:cNvPr>
          <p:cNvSpPr>
            <a:spLocks noGrp="1"/>
          </p:cNvSpPr>
          <p:nvPr>
            <p:ph idx="1"/>
          </p:nvPr>
        </p:nvSpPr>
        <p:spPr/>
        <p:txBody>
          <a:bodyPr/>
          <a:lstStyle/>
          <a:p>
            <a:r>
              <a:rPr lang="en-US" dirty="0"/>
              <a:t>Farm Transition Simulator (Beta testing)</a:t>
            </a:r>
          </a:p>
          <a:p>
            <a:pPr lvl="1"/>
            <a:r>
              <a:rPr lang="en-US" dirty="0"/>
              <a:t>Simulates cash flow sufficiency across multiple transition strategies ranging from “Split it down the middle” to a lifetime equity buyout</a:t>
            </a:r>
          </a:p>
          <a:p>
            <a:r>
              <a:rPr lang="en-US" dirty="0"/>
              <a:t>Farm bill language change proposal</a:t>
            </a:r>
          </a:p>
          <a:p>
            <a:pPr lvl="1"/>
            <a:r>
              <a:rPr lang="en-US" dirty="0"/>
              <a:t>Collaboration (OSU, TAMU) to propose Farm Bill language changes allowing broader range of entity forms without interfering with payment limits</a:t>
            </a:r>
          </a:p>
          <a:p>
            <a:r>
              <a:rPr lang="en-US" dirty="0"/>
              <a:t>New handbooks by year end for:</a:t>
            </a:r>
          </a:p>
          <a:p>
            <a:pPr lvl="1"/>
            <a:r>
              <a:rPr lang="en-US" dirty="0"/>
              <a:t>Solar Leasing, Battery/energy storage leasing, Carbon contracts</a:t>
            </a:r>
          </a:p>
          <a:p>
            <a:pPr lvl="1"/>
            <a:r>
              <a:rPr lang="en-US" dirty="0"/>
              <a:t>Wind Energy Leasing 2</a:t>
            </a:r>
            <a:r>
              <a:rPr lang="en-US" baseline="30000" dirty="0"/>
              <a:t>nd</a:t>
            </a:r>
            <a:r>
              <a:rPr lang="en-US" dirty="0"/>
              <a:t> Edition</a:t>
            </a:r>
          </a:p>
        </p:txBody>
      </p:sp>
      <p:pic>
        <p:nvPicPr>
          <p:cNvPr id="4" name="Picture 3" descr="A book with an orange cover.">
            <a:extLst>
              <a:ext uri="{FF2B5EF4-FFF2-40B4-BE49-F238E27FC236}">
                <a16:creationId xmlns:a16="http://schemas.microsoft.com/office/drawing/2014/main" id="{92378B58-BA3E-7217-43BB-8B2B9A22CB22}"/>
              </a:ext>
            </a:extLst>
          </p:cNvPr>
          <p:cNvPicPr>
            <a:picLocks noChangeAspect="1"/>
          </p:cNvPicPr>
          <p:nvPr/>
        </p:nvPicPr>
        <p:blipFill>
          <a:blip r:embed="rId2">
            <a:alphaModFix/>
          </a:blip>
          <a:stretch>
            <a:fillRect/>
          </a:stretch>
        </p:blipFill>
        <p:spPr>
          <a:xfrm>
            <a:off x="10377377" y="3429000"/>
            <a:ext cx="1573620" cy="1616589"/>
          </a:xfrm>
          <a:prstGeom prst="rect">
            <a:avLst/>
          </a:prstGeom>
        </p:spPr>
      </p:pic>
    </p:spTree>
    <p:extLst>
      <p:ext uri="{BB962C8B-B14F-4D97-AF65-F5344CB8AC3E}">
        <p14:creationId xmlns:p14="http://schemas.microsoft.com/office/powerpoint/2010/main" val="5720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2F855-1450-E006-0D5D-CA3588F1762F}"/>
              </a:ext>
            </a:extLst>
          </p:cNvPr>
          <p:cNvSpPr>
            <a:spLocks noGrp="1"/>
          </p:cNvSpPr>
          <p:nvPr>
            <p:ph type="title"/>
          </p:nvPr>
        </p:nvSpPr>
        <p:spPr/>
        <p:txBody>
          <a:bodyPr>
            <a:normAutofit fontScale="90000"/>
          </a:bodyPr>
          <a:lstStyle/>
          <a:p>
            <a:r>
              <a:rPr lang="en-US" dirty="0"/>
              <a:t>Rural and Community Development:</a:t>
            </a:r>
            <a:br>
              <a:rPr lang="en-US" dirty="0"/>
            </a:br>
            <a:r>
              <a:rPr lang="en-US" dirty="0"/>
              <a:t>Dr. Brian Whitacre </a:t>
            </a:r>
          </a:p>
        </p:txBody>
      </p:sp>
      <p:sp>
        <p:nvSpPr>
          <p:cNvPr id="2" name="Content Placeholder 1">
            <a:extLst>
              <a:ext uri="{FF2B5EF4-FFF2-40B4-BE49-F238E27FC236}">
                <a16:creationId xmlns:a16="http://schemas.microsoft.com/office/drawing/2014/main" id="{4A107594-F2B9-65C6-B6B6-6EA903C5EBF2}"/>
              </a:ext>
            </a:extLst>
          </p:cNvPr>
          <p:cNvSpPr>
            <a:spLocks noGrp="1"/>
          </p:cNvSpPr>
          <p:nvPr>
            <p:ph idx="1"/>
          </p:nvPr>
        </p:nvSpPr>
        <p:spPr/>
        <p:txBody>
          <a:bodyPr>
            <a:normAutofit/>
          </a:bodyPr>
          <a:lstStyle/>
          <a:p>
            <a:endParaRPr lang="en-US" dirty="0"/>
          </a:p>
          <a:p>
            <a:r>
              <a:rPr lang="en-US" dirty="0"/>
              <a:t>Broadband Impacts</a:t>
            </a:r>
          </a:p>
          <a:p>
            <a:pPr lvl="1"/>
            <a:r>
              <a:rPr lang="en-US" dirty="0"/>
              <a:t>Fiber broadband  ~ 2%-3%     in rural          value </a:t>
            </a:r>
          </a:p>
          <a:p>
            <a:pPr lvl="1"/>
            <a:r>
              <a:rPr lang="en-US" dirty="0"/>
              <a:t>Better broadband ~    New rural and urban business births </a:t>
            </a:r>
          </a:p>
          <a:p>
            <a:pPr marL="393192" lvl="1" indent="0">
              <a:buNone/>
            </a:pPr>
            <a:r>
              <a:rPr lang="en-US" dirty="0"/>
              <a:t>  (w/A. Van Leuven)</a:t>
            </a:r>
          </a:p>
          <a:p>
            <a:endParaRPr lang="en-US" dirty="0"/>
          </a:p>
          <a:p>
            <a:r>
              <a:rPr lang="en-US" dirty="0"/>
              <a:t>Rural Hospital Services </a:t>
            </a:r>
          </a:p>
          <a:p>
            <a:pPr lvl="1"/>
            <a:r>
              <a:rPr lang="en-US" dirty="0"/>
              <a:t>  Clinics and CT/MRI scans,    Delivery Rooms</a:t>
            </a:r>
          </a:p>
          <a:p>
            <a:pPr lvl="1"/>
            <a:r>
              <a:rPr lang="en-US" dirty="0"/>
              <a:t>Small changes in service = Better financial outcomes for hospitals</a:t>
            </a:r>
          </a:p>
          <a:p>
            <a:pPr lvl="1"/>
            <a:endParaRPr lang="en-US" dirty="0"/>
          </a:p>
          <a:p>
            <a:endParaRPr lang="en-US" dirty="0"/>
          </a:p>
        </p:txBody>
      </p:sp>
      <p:pic>
        <p:nvPicPr>
          <p:cNvPr id="11" name="Picture 10" descr="Arrow pointing up.">
            <a:extLst>
              <a:ext uri="{FF2B5EF4-FFF2-40B4-BE49-F238E27FC236}">
                <a16:creationId xmlns:a16="http://schemas.microsoft.com/office/drawing/2014/main" id="{6338A676-1360-1E78-7239-7A130655A98B}"/>
              </a:ext>
            </a:extLst>
          </p:cNvPr>
          <p:cNvPicPr>
            <a:picLocks noChangeAspect="1"/>
          </p:cNvPicPr>
          <p:nvPr/>
        </p:nvPicPr>
        <p:blipFill>
          <a:blip r:embed="rId2"/>
          <a:stretch>
            <a:fillRect/>
          </a:stretch>
        </p:blipFill>
        <p:spPr>
          <a:xfrm>
            <a:off x="5197794" y="2407629"/>
            <a:ext cx="162352" cy="274320"/>
          </a:xfrm>
          <a:prstGeom prst="rect">
            <a:avLst/>
          </a:prstGeom>
        </p:spPr>
      </p:pic>
      <p:pic>
        <p:nvPicPr>
          <p:cNvPr id="9" name="Picture 8" descr="A two-story house with trees on the side.">
            <a:extLst>
              <a:ext uri="{FF2B5EF4-FFF2-40B4-BE49-F238E27FC236}">
                <a16:creationId xmlns:a16="http://schemas.microsoft.com/office/drawing/2014/main" id="{4A09952D-96FD-D8C7-EC8F-88FF7ED6168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24804" y="1936142"/>
            <a:ext cx="942975" cy="942975"/>
          </a:xfrm>
          <a:prstGeom prst="rect">
            <a:avLst/>
          </a:prstGeom>
        </p:spPr>
      </p:pic>
      <p:pic>
        <p:nvPicPr>
          <p:cNvPr id="10" name="Picture 9" descr="Arrow pointing up.">
            <a:extLst>
              <a:ext uri="{FF2B5EF4-FFF2-40B4-BE49-F238E27FC236}">
                <a16:creationId xmlns:a16="http://schemas.microsoft.com/office/drawing/2014/main" id="{A762DFA8-56B3-2C2B-DA7A-30DAF9037A8B}"/>
              </a:ext>
            </a:extLst>
          </p:cNvPr>
          <p:cNvPicPr>
            <a:picLocks noChangeAspect="1"/>
          </p:cNvPicPr>
          <p:nvPr/>
        </p:nvPicPr>
        <p:blipFill>
          <a:blip r:embed="rId5"/>
          <a:stretch>
            <a:fillRect/>
          </a:stretch>
        </p:blipFill>
        <p:spPr>
          <a:xfrm>
            <a:off x="4192902" y="2806325"/>
            <a:ext cx="162791" cy="274320"/>
          </a:xfrm>
          <a:prstGeom prst="rect">
            <a:avLst/>
          </a:prstGeom>
        </p:spPr>
      </p:pic>
      <p:pic>
        <p:nvPicPr>
          <p:cNvPr id="14" name="Picture 13" descr="Arrow pointing up.">
            <a:extLst>
              <a:ext uri="{FF2B5EF4-FFF2-40B4-BE49-F238E27FC236}">
                <a16:creationId xmlns:a16="http://schemas.microsoft.com/office/drawing/2014/main" id="{392608BF-A4BD-D3C4-D7D6-31BF856262BF}"/>
              </a:ext>
            </a:extLst>
          </p:cNvPr>
          <p:cNvPicPr>
            <a:picLocks noChangeAspect="1"/>
          </p:cNvPicPr>
          <p:nvPr/>
        </p:nvPicPr>
        <p:blipFill>
          <a:blip r:embed="rId2"/>
          <a:stretch>
            <a:fillRect/>
          </a:stretch>
        </p:blipFill>
        <p:spPr>
          <a:xfrm>
            <a:off x="1271345" y="4526485"/>
            <a:ext cx="162352" cy="274320"/>
          </a:xfrm>
          <a:prstGeom prst="rect">
            <a:avLst/>
          </a:prstGeom>
        </p:spPr>
      </p:pic>
      <p:pic>
        <p:nvPicPr>
          <p:cNvPr id="16" name="Picture 15" descr="Arrow pointing down.">
            <a:extLst>
              <a:ext uri="{FF2B5EF4-FFF2-40B4-BE49-F238E27FC236}">
                <a16:creationId xmlns:a16="http://schemas.microsoft.com/office/drawing/2014/main" id="{A0A169DC-DCD4-2A70-29F8-6C1E6E26F782}"/>
              </a:ext>
            </a:extLst>
          </p:cNvPr>
          <p:cNvPicPr>
            <a:picLocks noChangeAspect="1"/>
          </p:cNvPicPr>
          <p:nvPr/>
        </p:nvPicPr>
        <p:blipFill>
          <a:blip r:embed="rId6"/>
          <a:stretch>
            <a:fillRect/>
          </a:stretch>
        </p:blipFill>
        <p:spPr>
          <a:xfrm rot="10800000">
            <a:off x="5278971" y="4526485"/>
            <a:ext cx="158510" cy="274344"/>
          </a:xfrm>
          <a:prstGeom prst="rect">
            <a:avLst/>
          </a:prstGeom>
        </p:spPr>
      </p:pic>
    </p:spTree>
    <p:extLst>
      <p:ext uri="{BB962C8B-B14F-4D97-AF65-F5344CB8AC3E}">
        <p14:creationId xmlns:p14="http://schemas.microsoft.com/office/powerpoint/2010/main" val="307716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Rural and Community Development: </a:t>
            </a:r>
            <a:br>
              <a:rPr lang="en-US" dirty="0"/>
            </a:br>
            <a:r>
              <a:rPr lang="en-US" dirty="0"/>
              <a:t>Dr. Andrew Van Leuven</a:t>
            </a:r>
          </a:p>
        </p:txBody>
      </p:sp>
      <p:sp>
        <p:nvSpPr>
          <p:cNvPr id="2" name="Content Placeholder 1"/>
          <p:cNvSpPr>
            <a:spLocks noGrp="1"/>
          </p:cNvSpPr>
          <p:nvPr>
            <p:ph idx="1"/>
          </p:nvPr>
        </p:nvSpPr>
        <p:spPr/>
        <p:txBody>
          <a:bodyPr/>
          <a:lstStyle/>
          <a:p>
            <a:endParaRPr lang="en-US" dirty="0"/>
          </a:p>
          <a:p>
            <a:r>
              <a:rPr lang="en-US" dirty="0"/>
              <a:t>Childcare Availability – Rural &amp; Urban </a:t>
            </a:r>
          </a:p>
          <a:p>
            <a:pPr lvl="1"/>
            <a:r>
              <a:rPr lang="en-US" dirty="0"/>
              <a:t>Supply is constraining factor</a:t>
            </a:r>
          </a:p>
          <a:p>
            <a:pPr lvl="1"/>
            <a:endParaRPr lang="en-US" dirty="0"/>
          </a:p>
          <a:p>
            <a:r>
              <a:rPr lang="en-US" dirty="0"/>
              <a:t>Community Social Capital ~    Rural job growth</a:t>
            </a:r>
          </a:p>
          <a:p>
            <a:endParaRPr lang="en-US" dirty="0"/>
          </a:p>
          <a:p>
            <a:r>
              <a:rPr lang="en-US" dirty="0"/>
              <a:t>Banking Deserts are mostly in the actual desert</a:t>
            </a:r>
          </a:p>
          <a:p>
            <a:pPr lvl="1"/>
            <a:r>
              <a:rPr lang="en-US" dirty="0"/>
              <a:t> Arizona, Nevada</a:t>
            </a:r>
          </a:p>
          <a:p>
            <a:pPr lvl="1"/>
            <a:r>
              <a:rPr lang="en-US" dirty="0"/>
              <a:t> Most Americans have access within 10 miles of home</a:t>
            </a:r>
          </a:p>
          <a:p>
            <a:endParaRPr lang="en-US" dirty="0"/>
          </a:p>
        </p:txBody>
      </p:sp>
      <p:pic>
        <p:nvPicPr>
          <p:cNvPr id="4" name="Picture 3" descr="Arrow pointing up.">
            <a:extLst>
              <a:ext uri="{FF2B5EF4-FFF2-40B4-BE49-F238E27FC236}">
                <a16:creationId xmlns:a16="http://schemas.microsoft.com/office/drawing/2014/main" id="{005A84AD-0835-94FF-1732-513D37A011BC}"/>
              </a:ext>
            </a:extLst>
          </p:cNvPr>
          <p:cNvPicPr>
            <a:picLocks noChangeAspect="1"/>
          </p:cNvPicPr>
          <p:nvPr/>
        </p:nvPicPr>
        <p:blipFill>
          <a:blip r:embed="rId2"/>
          <a:stretch>
            <a:fillRect/>
          </a:stretch>
        </p:blipFill>
        <p:spPr>
          <a:xfrm>
            <a:off x="5759115" y="3191495"/>
            <a:ext cx="211328" cy="365760"/>
          </a:xfrm>
          <a:prstGeom prst="rect">
            <a:avLst/>
          </a:prstGeom>
        </p:spPr>
      </p:pic>
    </p:spTree>
    <p:extLst>
      <p:ext uri="{BB962C8B-B14F-4D97-AF65-F5344CB8AC3E}">
        <p14:creationId xmlns:p14="http://schemas.microsoft.com/office/powerpoint/2010/main" val="229896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49849-C9D5-F8A4-6712-FBA82645ABE0}"/>
              </a:ext>
            </a:extLst>
          </p:cNvPr>
          <p:cNvSpPr>
            <a:spLocks noGrp="1"/>
          </p:cNvSpPr>
          <p:nvPr>
            <p:ph type="title"/>
          </p:nvPr>
        </p:nvSpPr>
        <p:spPr/>
        <p:txBody>
          <a:bodyPr>
            <a:normAutofit fontScale="90000"/>
          </a:bodyPr>
          <a:lstStyle/>
          <a:p>
            <a:r>
              <a:rPr lang="en-US" dirty="0"/>
              <a:t>Sustainability and Climate:</a:t>
            </a:r>
            <a:br>
              <a:rPr lang="en-US" dirty="0"/>
            </a:br>
            <a:r>
              <a:rPr lang="en-US" dirty="0"/>
              <a:t>Dr. Wade Brorsen and Dr. Deepthi Kolady</a:t>
            </a:r>
          </a:p>
        </p:txBody>
      </p:sp>
      <p:pic>
        <p:nvPicPr>
          <p:cNvPr id="12" name="Picture 11" descr="A cut of steak next too herbs and seasoning.">
            <a:extLst>
              <a:ext uri="{FF2B5EF4-FFF2-40B4-BE49-F238E27FC236}">
                <a16:creationId xmlns:a16="http://schemas.microsoft.com/office/drawing/2014/main" id="{29715A35-10FA-B5EE-A194-9743C3B65F95}"/>
              </a:ext>
            </a:extLst>
          </p:cNvPr>
          <p:cNvPicPr>
            <a:picLocks noChangeAspect="1"/>
          </p:cNvPicPr>
          <p:nvPr/>
        </p:nvPicPr>
        <p:blipFill rotWithShape="1">
          <a:blip r:embed="rId2"/>
          <a:srcRect l="9835" t="10137" r="13886" b="31340"/>
          <a:stretch/>
        </p:blipFill>
        <p:spPr>
          <a:xfrm>
            <a:off x="0" y="2029601"/>
            <a:ext cx="1248855" cy="956724"/>
          </a:xfrm>
          <a:prstGeom prst="rect">
            <a:avLst/>
          </a:prstGeom>
        </p:spPr>
      </p:pic>
      <p:pic>
        <p:nvPicPr>
          <p:cNvPr id="8" name="Picture 7" descr="A cob of corn.">
            <a:extLst>
              <a:ext uri="{FF2B5EF4-FFF2-40B4-BE49-F238E27FC236}">
                <a16:creationId xmlns:a16="http://schemas.microsoft.com/office/drawing/2014/main" id="{1C1C2428-A99E-A49E-AF03-DAFA6A3BAF93}"/>
              </a:ext>
            </a:extLst>
          </p:cNvPr>
          <p:cNvPicPr>
            <a:picLocks noChangeAspect="1"/>
          </p:cNvPicPr>
          <p:nvPr/>
        </p:nvPicPr>
        <p:blipFill>
          <a:blip r:embed="rId3"/>
          <a:stretch>
            <a:fillRect/>
          </a:stretch>
        </p:blipFill>
        <p:spPr>
          <a:xfrm>
            <a:off x="-73778" y="3893817"/>
            <a:ext cx="1396409" cy="2049406"/>
          </a:xfrm>
          <a:prstGeom prst="rect">
            <a:avLst/>
          </a:prstGeom>
        </p:spPr>
      </p:pic>
      <p:sp>
        <p:nvSpPr>
          <p:cNvPr id="2" name="Content Placeholder 1">
            <a:extLst>
              <a:ext uri="{FF2B5EF4-FFF2-40B4-BE49-F238E27FC236}">
                <a16:creationId xmlns:a16="http://schemas.microsoft.com/office/drawing/2014/main" id="{4D51DA1B-4359-8C01-FA95-5423943F3163}"/>
              </a:ext>
            </a:extLst>
          </p:cNvPr>
          <p:cNvSpPr>
            <a:spLocks noGrp="1"/>
          </p:cNvSpPr>
          <p:nvPr>
            <p:ph idx="1"/>
          </p:nvPr>
        </p:nvSpPr>
        <p:spPr>
          <a:xfrm>
            <a:off x="609600" y="1539395"/>
            <a:ext cx="10972800" cy="4525963"/>
          </a:xfrm>
        </p:spPr>
        <p:txBody>
          <a:bodyPr>
            <a:normAutofit fontScale="85000" lnSpcReduction="10000"/>
          </a:bodyPr>
          <a:lstStyle/>
          <a:p>
            <a:r>
              <a:rPr lang="en-US" dirty="0"/>
              <a:t>Livestock and Meat</a:t>
            </a:r>
          </a:p>
          <a:p>
            <a:pPr lvl="1"/>
            <a:r>
              <a:rPr lang="en-US" b="1" i="1" dirty="0"/>
              <a:t>Cell-cultured meat </a:t>
            </a:r>
            <a:r>
              <a:rPr lang="en-US" dirty="0"/>
              <a:t>is destined to be a novelty product (Brorsen)</a:t>
            </a:r>
          </a:p>
          <a:p>
            <a:pPr lvl="2"/>
            <a:r>
              <a:rPr lang="en-US" dirty="0"/>
              <a:t>Cannot compete economically with beef, pork, and chicken, even assuming phenomenal technological advances</a:t>
            </a:r>
          </a:p>
          <a:p>
            <a:pPr lvl="1"/>
            <a:r>
              <a:rPr lang="en-US" dirty="0"/>
              <a:t>Some consumers were willing to pay more for </a:t>
            </a:r>
            <a:r>
              <a:rPr lang="en-US" b="1" i="1" dirty="0"/>
              <a:t>carbon friendly rib-eye steak </a:t>
            </a:r>
            <a:r>
              <a:rPr lang="en-US" dirty="0"/>
              <a:t>when given information that rotational grazing reduces greenhouse gas. (Kolady)</a:t>
            </a:r>
          </a:p>
          <a:p>
            <a:pPr lvl="1"/>
            <a:endParaRPr lang="en-US" dirty="0"/>
          </a:p>
          <a:p>
            <a:r>
              <a:rPr lang="en-US" dirty="0"/>
              <a:t>Crops</a:t>
            </a:r>
          </a:p>
          <a:p>
            <a:pPr lvl="1"/>
            <a:r>
              <a:rPr lang="en-US" b="1" i="1" dirty="0"/>
              <a:t>Farmers’ preferences for carbon payments</a:t>
            </a:r>
            <a:r>
              <a:rPr lang="en-US" i="1" dirty="0"/>
              <a:t> </a:t>
            </a:r>
            <a:r>
              <a:rPr lang="en-US" dirty="0"/>
              <a:t>differ between conservation practices of no-till and cover crops in South Dakota (Kolady)</a:t>
            </a:r>
          </a:p>
          <a:p>
            <a:pPr lvl="2"/>
            <a:r>
              <a:rPr lang="en-US" dirty="0"/>
              <a:t>Farmers more concerned with climate change are more likely to enroll in carbon market programs and demand smaller carbon payments </a:t>
            </a:r>
          </a:p>
          <a:p>
            <a:pPr lvl="1"/>
            <a:r>
              <a:rPr lang="en-US" b="1" i="1" dirty="0"/>
              <a:t>50-year corn yield loss estimates</a:t>
            </a:r>
            <a:r>
              <a:rPr lang="en-US" b="1" dirty="0"/>
              <a:t> </a:t>
            </a:r>
            <a:r>
              <a:rPr lang="en-US" dirty="0"/>
              <a:t>due to climate change ~ 19% (Brorsen)</a:t>
            </a:r>
          </a:p>
          <a:p>
            <a:pPr lvl="2"/>
            <a:r>
              <a:rPr lang="en-US" dirty="0"/>
              <a:t>If technological change continues on pace with the past 40 years, yields will continue to go up, but not as fast as in the past.</a:t>
            </a:r>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228843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Sustainability and Climate: </a:t>
            </a:r>
            <a:br>
              <a:rPr lang="en-US" dirty="0"/>
            </a:br>
            <a:r>
              <a:rPr lang="en-US" dirty="0"/>
              <a:t>Dr. Dayton Lambert</a:t>
            </a:r>
          </a:p>
        </p:txBody>
      </p:sp>
      <p:sp>
        <p:nvSpPr>
          <p:cNvPr id="2" name="Content Placeholder 1"/>
          <p:cNvSpPr>
            <a:spLocks noGrp="1"/>
          </p:cNvSpPr>
          <p:nvPr>
            <p:ph idx="1"/>
          </p:nvPr>
        </p:nvSpPr>
        <p:spPr/>
        <p:txBody>
          <a:bodyPr>
            <a:normAutofit/>
          </a:bodyPr>
          <a:lstStyle/>
          <a:p>
            <a:endParaRPr lang="en-US" dirty="0"/>
          </a:p>
          <a:p>
            <a:r>
              <a:rPr lang="en-US" dirty="0"/>
              <a:t>Drought Impacts in Tillman/Harmon/Jackson Counties</a:t>
            </a:r>
          </a:p>
          <a:p>
            <a:pPr lvl="1"/>
            <a:r>
              <a:rPr lang="en-US" dirty="0"/>
              <a:t>(with Ph.D. candidate, Katie Welch)</a:t>
            </a:r>
          </a:p>
          <a:p>
            <a:pPr lvl="1"/>
            <a:r>
              <a:rPr lang="en-US" dirty="0"/>
              <a:t>2011-2013 </a:t>
            </a:r>
          </a:p>
          <a:p>
            <a:pPr lvl="3"/>
            <a:r>
              <a:rPr lang="en-US" dirty="0"/>
              <a:t>$172 million was lost in the region’s economy. </a:t>
            </a:r>
          </a:p>
          <a:p>
            <a:pPr lvl="3"/>
            <a:r>
              <a:rPr lang="en-US" dirty="0"/>
              <a:t>Job loss ~ 3,699</a:t>
            </a:r>
          </a:p>
          <a:p>
            <a:pPr lvl="3"/>
            <a:r>
              <a:rPr lang="en-US" dirty="0"/>
              <a:t>AG disaster relief insurance reduced economic value loss by 58% and job loss by 62%. </a:t>
            </a:r>
          </a:p>
          <a:p>
            <a:pPr lvl="1"/>
            <a:r>
              <a:rPr lang="en-US" dirty="0"/>
              <a:t>2021/2022: </a:t>
            </a:r>
          </a:p>
          <a:p>
            <a:pPr lvl="2"/>
            <a:r>
              <a:rPr lang="en-US" dirty="0"/>
              <a:t>Working on these estimates now</a:t>
            </a:r>
          </a:p>
          <a:p>
            <a:pPr lvl="1"/>
            <a:endParaRPr lang="en-US" dirty="0"/>
          </a:p>
        </p:txBody>
      </p:sp>
      <p:pic>
        <p:nvPicPr>
          <p:cNvPr id="6" name="Picture 5" descr="A plant growing out of dry, cracked ground."/>
          <p:cNvPicPr>
            <a:picLocks noChangeAspect="1"/>
          </p:cNvPicPr>
          <p:nvPr/>
        </p:nvPicPr>
        <p:blipFill>
          <a:blip r:embed="rId2"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686" y="3091110"/>
            <a:ext cx="1478194" cy="1322950"/>
          </a:xfrm>
          <a:prstGeom prst="rect">
            <a:avLst/>
          </a:prstGeom>
        </p:spPr>
      </p:pic>
    </p:spTree>
    <p:extLst>
      <p:ext uri="{BB962C8B-B14F-4D97-AF65-F5344CB8AC3E}">
        <p14:creationId xmlns:p14="http://schemas.microsoft.com/office/powerpoint/2010/main" val="409603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C97D6-EAD3-45EF-15A5-2B8B40C39B95}"/>
              </a:ext>
            </a:extLst>
          </p:cNvPr>
          <p:cNvSpPr>
            <a:spLocks noGrp="1"/>
          </p:cNvSpPr>
          <p:nvPr>
            <p:ph type="title"/>
          </p:nvPr>
        </p:nvSpPr>
        <p:spPr/>
        <p:txBody>
          <a:bodyPr/>
          <a:lstStyle/>
          <a:p>
            <a:r>
              <a:rPr lang="en-US" dirty="0"/>
              <a:t>Beef Cattle Management</a:t>
            </a:r>
          </a:p>
        </p:txBody>
      </p:sp>
      <p:pic>
        <p:nvPicPr>
          <p:cNvPr id="5" name="Picture 4" descr="A cartoon cow with a syringe.">
            <a:extLst>
              <a:ext uri="{FF2B5EF4-FFF2-40B4-BE49-F238E27FC236}">
                <a16:creationId xmlns:a16="http://schemas.microsoft.com/office/drawing/2014/main" id="{6A7DA2FD-B209-7204-6F54-50830C97A562}"/>
              </a:ext>
            </a:extLst>
          </p:cNvPr>
          <p:cNvPicPr>
            <a:picLocks noChangeAspect="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417638"/>
            <a:ext cx="1034934" cy="908104"/>
          </a:xfrm>
          <a:prstGeom prst="rect">
            <a:avLst/>
          </a:prstGeom>
        </p:spPr>
      </p:pic>
      <p:pic>
        <p:nvPicPr>
          <p:cNvPr id="4" name="Picture 3" descr="A stick figure man poking a fire with a stick."/>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7000"/>
                    </a14:imgEffect>
                  </a14:imgLayer>
                </a14:imgProps>
              </a:ext>
            </a:extLst>
          </a:blip>
          <a:srcRect l="12250" t="16989" r="12556" b="17110"/>
          <a:stretch/>
        </p:blipFill>
        <p:spPr>
          <a:xfrm>
            <a:off x="0" y="3744415"/>
            <a:ext cx="1067599" cy="935649"/>
          </a:xfrm>
          <a:prstGeom prst="rect">
            <a:avLst/>
          </a:prstGeom>
        </p:spPr>
      </p:pic>
      <p:sp>
        <p:nvSpPr>
          <p:cNvPr id="2" name="Content Placeholder 1">
            <a:extLst>
              <a:ext uri="{FF2B5EF4-FFF2-40B4-BE49-F238E27FC236}">
                <a16:creationId xmlns:a16="http://schemas.microsoft.com/office/drawing/2014/main" id="{D3E438D7-0098-B8D8-131A-C50A7291BB54}"/>
              </a:ext>
            </a:extLst>
          </p:cNvPr>
          <p:cNvSpPr>
            <a:spLocks noGrp="1"/>
          </p:cNvSpPr>
          <p:nvPr>
            <p:ph idx="1"/>
          </p:nvPr>
        </p:nvSpPr>
        <p:spPr/>
        <p:txBody>
          <a:bodyPr>
            <a:normAutofit lnSpcReduction="10000"/>
          </a:bodyPr>
          <a:lstStyle/>
          <a:p>
            <a:r>
              <a:rPr lang="en-US" dirty="0"/>
              <a:t>Oklahoma cattlemen are more likely to vaccinate calves for respiratory disease (76%) than the breeding herd (54%)         (K. Harwell (MS), A. Hagerman, K. Raper, H. Shear, R. Biggs)</a:t>
            </a:r>
          </a:p>
          <a:p>
            <a:pPr lvl="1"/>
            <a:r>
              <a:rPr lang="en-US" dirty="0"/>
              <a:t>Lack of disease knowledge influences breeding herd vaccination</a:t>
            </a:r>
          </a:p>
          <a:p>
            <a:pPr lvl="1"/>
            <a:r>
              <a:rPr lang="en-US" dirty="0"/>
              <a:t>Herd size and use of other vaccines drives calf respiratory vaccination</a:t>
            </a:r>
          </a:p>
          <a:p>
            <a:endParaRPr lang="en-US" dirty="0"/>
          </a:p>
          <a:p>
            <a:r>
              <a:rPr lang="en-US" dirty="0"/>
              <a:t>Rotational Patch-Burn Grazing vs. Traditional Burning </a:t>
            </a:r>
          </a:p>
          <a:p>
            <a:pPr marL="109728" indent="0">
              <a:buNone/>
            </a:pPr>
            <a:r>
              <a:rPr lang="en-US" dirty="0"/>
              <a:t>  (H. Baker (MS), H. Shear, D. Peel, K. Raper, S. Fuhlendorf)</a:t>
            </a:r>
          </a:p>
          <a:p>
            <a:pPr lvl="1"/>
            <a:r>
              <a:rPr lang="en-US" dirty="0"/>
              <a:t>Burning 2 patches/year increases availability of quality forage</a:t>
            </a:r>
          </a:p>
          <a:p>
            <a:pPr lvl="1"/>
            <a:r>
              <a:rPr lang="en-US" dirty="0"/>
              <a:t>Lessens drought impact</a:t>
            </a:r>
          </a:p>
          <a:p>
            <a:pPr lvl="1"/>
            <a:r>
              <a:rPr lang="en-US" dirty="0"/>
              <a:t>Increased burn costs negated by winter feed cost savings</a:t>
            </a:r>
          </a:p>
        </p:txBody>
      </p:sp>
    </p:spTree>
    <p:extLst>
      <p:ext uri="{BB962C8B-B14F-4D97-AF65-F5344CB8AC3E}">
        <p14:creationId xmlns:p14="http://schemas.microsoft.com/office/powerpoint/2010/main" val="75064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75E47-58A3-9A9F-2B35-6F32A2EDD295}"/>
              </a:ext>
            </a:extLst>
          </p:cNvPr>
          <p:cNvSpPr>
            <a:spLocks noGrp="1"/>
          </p:cNvSpPr>
          <p:nvPr>
            <p:ph type="title"/>
          </p:nvPr>
        </p:nvSpPr>
        <p:spPr/>
        <p:txBody>
          <a:bodyPr/>
          <a:lstStyle/>
          <a:p>
            <a:r>
              <a:rPr lang="en-US" dirty="0"/>
              <a:t>Beef Cattle Marketing</a:t>
            </a:r>
          </a:p>
        </p:txBody>
      </p:sp>
      <p:sp>
        <p:nvSpPr>
          <p:cNvPr id="2" name="Content Placeholder 1">
            <a:extLst>
              <a:ext uri="{FF2B5EF4-FFF2-40B4-BE49-F238E27FC236}">
                <a16:creationId xmlns:a16="http://schemas.microsoft.com/office/drawing/2014/main" id="{D29F6780-AD3C-5FD4-C53D-05E6AAA298A3}"/>
              </a:ext>
            </a:extLst>
          </p:cNvPr>
          <p:cNvSpPr>
            <a:spLocks noGrp="1"/>
          </p:cNvSpPr>
          <p:nvPr>
            <p:ph idx="1"/>
          </p:nvPr>
        </p:nvSpPr>
        <p:spPr/>
        <p:txBody>
          <a:bodyPr>
            <a:normAutofit fontScale="77500" lnSpcReduction="20000"/>
          </a:bodyPr>
          <a:lstStyle/>
          <a:p>
            <a:r>
              <a:rPr lang="en-US" dirty="0"/>
              <a:t>Impact of Days Weaned on Feeder Cattle Premiums in Oklahoma</a:t>
            </a:r>
          </a:p>
          <a:p>
            <a:pPr lvl="1"/>
            <a:r>
              <a:rPr lang="en-US" dirty="0"/>
              <a:t>Amadeo Panyi (PhD Candidate), Kellie Curry Raper, Derrell Peel</a:t>
            </a:r>
          </a:p>
          <a:p>
            <a:pPr lvl="1"/>
            <a:r>
              <a:rPr lang="en-US" dirty="0"/>
              <a:t>Increasing premiums ($/cwt) as weaning periods increase from 60 to 105 days</a:t>
            </a:r>
          </a:p>
          <a:p>
            <a:endParaRPr lang="en-US" dirty="0"/>
          </a:p>
          <a:p>
            <a:r>
              <a:rPr lang="en-US" dirty="0"/>
              <a:t>Analysis of stocker producers’ calf purchasing preferences</a:t>
            </a:r>
          </a:p>
          <a:p>
            <a:pPr lvl="1"/>
            <a:r>
              <a:rPr lang="en-US" dirty="0"/>
              <a:t>Mengyu Yin (PhD Graduate), Kellie Curry Raper, Derrell Peel, and Amy Hagerman ~ JARE 2023</a:t>
            </a:r>
          </a:p>
          <a:p>
            <a:pPr lvl="1"/>
            <a:r>
              <a:rPr lang="en-US" dirty="0"/>
              <a:t>Preferences for breed, geographic source, health management, animal type, transaction type and distance </a:t>
            </a:r>
          </a:p>
          <a:p>
            <a:pPr lvl="1"/>
            <a:r>
              <a:rPr lang="en-US" dirty="0"/>
              <a:t>Risk-Takers, Amazon Shoppers, Risk Avoiders, and Upscale Shoppers</a:t>
            </a:r>
          </a:p>
          <a:p>
            <a:endParaRPr lang="en-US" dirty="0"/>
          </a:p>
          <a:p>
            <a:r>
              <a:rPr lang="en-US" dirty="0"/>
              <a:t>Adverse Selection in the Cattle Procurement Market</a:t>
            </a:r>
          </a:p>
          <a:p>
            <a:pPr lvl="1"/>
            <a:r>
              <a:rPr lang="en-US" dirty="0"/>
              <a:t>Kayla Hildebrand (PhD Graduate) and Chanjin Chung ~ JARE 2023</a:t>
            </a:r>
          </a:p>
          <a:p>
            <a:pPr lvl="1"/>
            <a:r>
              <a:rPr lang="en-US" dirty="0"/>
              <a:t>Private private fed cattle transaction data</a:t>
            </a:r>
          </a:p>
          <a:p>
            <a:pPr lvl="1"/>
            <a:r>
              <a:rPr lang="en-US" dirty="0"/>
              <a:t>Examines potential selection bias in the cash fed cattle market price, suggesting that cattle sold in the cash market are assumed to be of lower quality than cattle sold through advanced marketing agreements, where carcass data alleviates information asymmetries.</a:t>
            </a:r>
          </a:p>
          <a:p>
            <a:pPr lvl="1"/>
            <a:endParaRPr lang="en-US" dirty="0"/>
          </a:p>
          <a:p>
            <a:pPr lvl="1"/>
            <a:endParaRPr lang="en-US" dirty="0"/>
          </a:p>
          <a:p>
            <a:endParaRPr lang="en-US" dirty="0"/>
          </a:p>
        </p:txBody>
      </p:sp>
      <p:pic>
        <p:nvPicPr>
          <p:cNvPr id="8" name="Picture 7" descr="Hands holding up bid signs in the ai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116000"/>
                    </a14:imgEffect>
                  </a14:imgLayer>
                </a14:imgProps>
              </a:ext>
            </a:extLst>
          </a:blip>
          <a:stretch>
            <a:fillRect/>
          </a:stretch>
        </p:blipFill>
        <p:spPr>
          <a:xfrm rot="1690123">
            <a:off x="9522732" y="611889"/>
            <a:ext cx="2252597" cy="1350822"/>
          </a:xfrm>
          <a:prstGeom prst="rect">
            <a:avLst/>
          </a:prstGeom>
        </p:spPr>
      </p:pic>
    </p:spTree>
    <p:extLst>
      <p:ext uri="{BB962C8B-B14F-4D97-AF65-F5344CB8AC3E}">
        <p14:creationId xmlns:p14="http://schemas.microsoft.com/office/powerpoint/2010/main" val="189581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E36C09"/>
      </a:dk2>
      <a:lt2>
        <a:srgbClr val="EEECE1"/>
      </a:lt2>
      <a:accent1>
        <a:srgbClr val="E36C09"/>
      </a:accent1>
      <a:accent2>
        <a:srgbClr val="F8A560"/>
      </a:accent2>
      <a:accent3>
        <a:srgbClr val="FCE1CA"/>
      </a:accent3>
      <a:accent4>
        <a:srgbClr val="C0504D"/>
      </a:accent4>
      <a:accent5>
        <a:srgbClr val="595959"/>
      </a:accent5>
      <a:accent6>
        <a:srgbClr val="595959"/>
      </a:accent6>
      <a:hlink>
        <a:srgbClr val="974806"/>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38DF3AF7E1844A63DC1C6DF6255F1" ma:contentTypeVersion="15" ma:contentTypeDescription="Create a new document." ma:contentTypeScope="" ma:versionID="ebc61a8219ca6196c19c3b09b21589b4">
  <xsd:schema xmlns:xsd="http://www.w3.org/2001/XMLSchema" xmlns:xs="http://www.w3.org/2001/XMLSchema" xmlns:p="http://schemas.microsoft.com/office/2006/metadata/properties" xmlns:ns3="dd57a495-1497-4543-b9e4-4eef33aff705" xmlns:ns4="1a55ae9f-0111-4e2d-925b-3e25557b92e7" targetNamespace="http://schemas.microsoft.com/office/2006/metadata/properties" ma:root="true" ma:fieldsID="fc02558a233a1b523e0e0b911f62d491" ns3:_="" ns4:_="">
    <xsd:import namespace="dd57a495-1497-4543-b9e4-4eef33aff705"/>
    <xsd:import namespace="1a55ae9f-0111-4e2d-925b-3e25557b92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7a495-1497-4543-b9e4-4eef33af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55ae9f-0111-4e2d-925b-3e25557b92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57a495-1497-4543-b9e4-4eef33aff7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0C7B7-7E64-47C6-83FD-B800DDE8C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7a495-1497-4543-b9e4-4eef33aff705"/>
    <ds:schemaRef ds:uri="1a55ae9f-0111-4e2d-925b-3e25557b9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C61AE-BA78-4EB6-A925-96A5418D788D}">
  <ds:schemaRefs>
    <ds:schemaRef ds:uri="http://purl.org/dc/elements/1.1/"/>
    <ds:schemaRef ds:uri="http://purl.org/dc/dcmitype/"/>
    <ds:schemaRef ds:uri="http://www.w3.org/XML/1998/namespace"/>
    <ds:schemaRef ds:uri="1a55ae9f-0111-4e2d-925b-3e25557b92e7"/>
    <ds:schemaRef ds:uri="http://schemas.microsoft.com/office/infopath/2007/PartnerControls"/>
    <ds:schemaRef ds:uri="dd57a495-1497-4543-b9e4-4eef33aff705"/>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22B17E3-F256-4871-8491-F5A7409D1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889</TotalTime>
  <Words>1018</Words>
  <Application>Microsoft Macintosh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Lucida Sans Unicode</vt:lpstr>
      <vt:lpstr>Verdana</vt:lpstr>
      <vt:lpstr>Wingdings</vt:lpstr>
      <vt:lpstr>Wingdings 2</vt:lpstr>
      <vt:lpstr>Wingdings 3</vt:lpstr>
      <vt:lpstr>Concourse</vt:lpstr>
      <vt:lpstr>Research Update:  OSU Agricultural Economics</vt:lpstr>
      <vt:lpstr>Oklahoma’s Rural Cooperatives:  Economic Impact – Dr. Phil Kenkel</vt:lpstr>
      <vt:lpstr>In the Ag Law World – Dr. Shannon Ferrell</vt:lpstr>
      <vt:lpstr>Rural and Community Development: Dr. Brian Whitacre </vt:lpstr>
      <vt:lpstr>Rural and Community Development:  Dr. Andrew Van Leuven</vt:lpstr>
      <vt:lpstr>Sustainability and Climate: Dr. Wade Brorsen and Dr. Deepthi Kolady</vt:lpstr>
      <vt:lpstr>Sustainability and Climate:  Dr. Dayton Lambert</vt:lpstr>
      <vt:lpstr>Beef Cattle Management</vt:lpstr>
      <vt:lpstr>Beef Cattle Marketing</vt:lpstr>
      <vt:lpstr>Farm Management</vt:lpstr>
      <vt:lpstr>Consumer Behavior – Dr. Bailey Norwood</vt:lpstr>
      <vt:lpstr>Department of Agricultural Economics 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Update: OSU Agricultural Economics</dc:title>
  <dc:subject/>
  <dc:creator>Kellie Raper</dc:creator>
  <cp:keywords>OSU Agricultural Economics, Research, Livestock</cp:keywords>
  <dc:description/>
  <cp:lastModifiedBy>Kegan Herrick</cp:lastModifiedBy>
  <cp:revision>42</cp:revision>
  <dcterms:created xsi:type="dcterms:W3CDTF">2023-10-09T15:57:23Z</dcterms:created>
  <dcterms:modified xsi:type="dcterms:W3CDTF">2023-10-23T19:00:21Z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0x010100C2C38DF3AF7E1844A63DC1C6DF6255F1</vt:lpwstr>
  </property>
</Properties>
</file>