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57" r:id="rId6"/>
    <p:sldId id="269" r:id="rId7"/>
    <p:sldId id="343" r:id="rId8"/>
    <p:sldId id="344" r:id="rId9"/>
    <p:sldId id="290" r:id="rId10"/>
    <p:sldId id="291" r:id="rId11"/>
    <p:sldId id="307" r:id="rId12"/>
    <p:sldId id="301" r:id="rId13"/>
    <p:sldId id="302" r:id="rId14"/>
    <p:sldId id="273" r:id="rId15"/>
    <p:sldId id="276" r:id="rId16"/>
    <p:sldId id="300" r:id="rId17"/>
    <p:sldId id="306" r:id="rId18"/>
    <p:sldId id="348" r:id="rId19"/>
    <p:sldId id="278" r:id="rId20"/>
    <p:sldId id="334" r:id="rId21"/>
    <p:sldId id="332" r:id="rId22"/>
    <p:sldId id="333" r:id="rId23"/>
    <p:sldId id="308" r:id="rId24"/>
    <p:sldId id="310" r:id="rId25"/>
    <p:sldId id="350" r:id="rId26"/>
    <p:sldId id="304" r:id="rId27"/>
    <p:sldId id="313" r:id="rId28"/>
    <p:sldId id="314" r:id="rId29"/>
    <p:sldId id="316" r:id="rId30"/>
    <p:sldId id="317" r:id="rId31"/>
    <p:sldId id="325" r:id="rId32"/>
    <p:sldId id="326" r:id="rId33"/>
    <p:sldId id="287" r:id="rId34"/>
    <p:sldId id="319" r:id="rId35"/>
    <p:sldId id="324" r:id="rId36"/>
    <p:sldId id="320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3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U.S.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All</c:v>
                </c:pt>
                <c:pt idx="1">
                  <c:v>Rural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95.6</c:v>
                </c:pt>
                <c:pt idx="1">
                  <c:v>82.5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C-443C-9CA3-F8C1EE2FA0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Texas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All</c:v>
                </c:pt>
                <c:pt idx="1">
                  <c:v>Rural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95.8</c:v>
                </c:pt>
                <c:pt idx="1">
                  <c:v>83.9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CC-443C-9CA3-F8C1EE2FA0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Kansas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All</c:v>
                </c:pt>
                <c:pt idx="1">
                  <c:v>Rural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95.7</c:v>
                </c:pt>
                <c:pt idx="1">
                  <c:v>87.3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CC-443C-9CA3-F8C1EE2FA0A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Oklahoma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All</c:v>
                </c:pt>
                <c:pt idx="1">
                  <c:v>Rural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87.8</c:v>
                </c:pt>
                <c:pt idx="1">
                  <c:v>71.8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CC-443C-9CA3-F8C1EE2FA0A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Arkansas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All</c:v>
                </c:pt>
                <c:pt idx="1">
                  <c:v>Rural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81</c:v>
                </c:pt>
                <c:pt idx="1">
                  <c:v>63.3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CC-443C-9CA3-F8C1EE2FA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5297920"/>
        <c:axId val="1685306240"/>
      </c:barChart>
      <c:catAx>
        <c:axId val="168529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5306240"/>
        <c:crosses val="autoZero"/>
        <c:auto val="1"/>
        <c:lblAlgn val="ctr"/>
        <c:lblOffset val="100"/>
        <c:noMultiLvlLbl val="0"/>
      </c:catAx>
      <c:valAx>
        <c:axId val="1685306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% of Population with Access to Broadband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529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Rural Broadband (25 / 3 Mbps) Availability Over Time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34</c:v>
                </c:pt>
                <c:pt idx="1">
                  <c:v>40</c:v>
                </c:pt>
                <c:pt idx="2">
                  <c:v>46</c:v>
                </c:pt>
                <c:pt idx="3">
                  <c:v>48.3</c:v>
                </c:pt>
                <c:pt idx="4">
                  <c:v>61</c:v>
                </c:pt>
                <c:pt idx="5">
                  <c:v>71.8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65-4708-BF82-7EBA97939E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61</c:v>
                </c:pt>
                <c:pt idx="1">
                  <c:v>65</c:v>
                </c:pt>
                <c:pt idx="2">
                  <c:v>69.3</c:v>
                </c:pt>
                <c:pt idx="3">
                  <c:v>73.599999999999994</c:v>
                </c:pt>
                <c:pt idx="4">
                  <c:v>77.7</c:v>
                </c:pt>
                <c:pt idx="5">
                  <c:v>82.8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65-4708-BF82-7EBA97939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193424"/>
        <c:axId val="163205904"/>
      </c:lineChart>
      <c:catAx>
        <c:axId val="16319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205904"/>
        <c:crosses val="autoZero"/>
        <c:auto val="1"/>
        <c:lblAlgn val="ctr"/>
        <c:lblOffset val="100"/>
        <c:noMultiLvlLbl val="0"/>
      </c:catAx>
      <c:valAx>
        <c:axId val="16320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% of Rural Households</a:t>
                </a:r>
                <a:r>
                  <a:rPr lang="en-US" sz="1200" baseline="0" dirty="0" smtClean="0"/>
                  <a:t> with Access to Broadband</a:t>
                </a:r>
                <a:endParaRPr lang="en-US" sz="1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9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10/7/2021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10/7/2021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EF2A4A1B-753D-4C6F-A3A6-E4392A29B109}" type="datetime1">
              <a:rPr lang="en-US" smtClean="0"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5182-600C-4CD1-AA83-17644A8B968D}" type="datetime1">
              <a:rPr lang="en-US" smtClean="0"/>
              <a:t>10/7/2021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E3AA-E09B-4FAC-892D-8390B8EE86E6}" type="datetime1">
              <a:rPr lang="en-US" smtClean="0"/>
              <a:t>10/7/2021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89DF-0BC6-49A8-A240-85E23AD7F7FA}" type="datetime1">
              <a:rPr lang="en-US" smtClean="0"/>
              <a:t>10/7/2021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7A4D-E08A-4CD4-BE2B-0BA95F2A0288}" type="datetime1">
              <a:rPr lang="en-US" smtClean="0"/>
              <a:t>10/7/2021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9961"/>
            <a:ext cx="2644346" cy="3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A5ADF-1323-4456-AE8B-429CECE461C7}" type="datetime1">
              <a:rPr lang="en-US" smtClean="0"/>
              <a:t>10/7/2021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CEC0-C975-4A91-A2E1-68547CEA289B}" type="datetime1">
              <a:rPr lang="en-US" smtClean="0"/>
              <a:t>10/7/2021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5C288-2A8C-415C-9578-82F2CA1F6E20}" type="datetime1">
              <a:rPr lang="en-US" smtClean="0"/>
              <a:t>10/7/2021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900F-A23F-4DCF-9DDA-BAFF0F387250}" type="datetime1">
              <a:rPr lang="en-US" smtClean="0"/>
              <a:t>10/7/2021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7D5B-A3A6-46B9-AD08-0F4AA203907E}" type="datetime1">
              <a:rPr lang="en-US" smtClean="0"/>
              <a:t>10/7/2021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B86B6-6FEF-4A2E-B623-3844C2514895}" type="datetime1">
              <a:rPr lang="en-US" smtClean="0"/>
              <a:t>10/7/2021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51B48076-4AE4-4D7C-8372-24B4AE8C505A}" type="datetime1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chart" Target="../charts/chart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data.census.gov/cedsci/advance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getemergencybroadband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https://broadbandmap.fcc.gov/#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8328" y="2301457"/>
            <a:ext cx="6234546" cy="2219691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Broadband in Oklahoma: </a:t>
            </a:r>
            <a:br>
              <a:rPr lang="en-US" dirty="0" smtClean="0"/>
            </a:br>
            <a:r>
              <a:rPr lang="en-US" sz="3100" dirty="0" smtClean="0"/>
              <a:t>Mapping, Economic Impacts,</a:t>
            </a:r>
            <a:br>
              <a:rPr lang="en-US" sz="3100" dirty="0" smtClean="0"/>
            </a:br>
            <a:r>
              <a:rPr lang="en-US" sz="3100" dirty="0" smtClean="0"/>
              <a:t>And the road ahead</a:t>
            </a:r>
            <a:endParaRPr lang="en-US" sz="31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88824" y="4679090"/>
            <a:ext cx="5171174" cy="1083104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Presentation for Rural Economic Outlook Conference</a:t>
            </a:r>
          </a:p>
          <a:p>
            <a:endParaRPr lang="en-US" dirty="0" smtClean="0"/>
          </a:p>
          <a:p>
            <a:r>
              <a:rPr lang="en-US" dirty="0" smtClean="0"/>
              <a:t>October 13, 2021</a:t>
            </a:r>
            <a:endParaRPr lang="en-US" dirty="0"/>
          </a:p>
        </p:txBody>
      </p:sp>
      <p:pic>
        <p:nvPicPr>
          <p:cNvPr id="1026" name="Picture 2" descr="ichef.bbci.co.uk/news/976/cpsprodpb/BE0C/produc...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r="15181"/>
          <a:stretch>
            <a:fillRect/>
          </a:stretch>
        </p:blipFill>
        <p:spPr bwMode="auto">
          <a:xfrm>
            <a:off x="7140633" y="1473509"/>
            <a:ext cx="4993178" cy="403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6"/>
          <p:cNvSpPr txBox="1">
            <a:spLocks/>
          </p:cNvSpPr>
          <p:nvPr/>
        </p:nvSpPr>
        <p:spPr>
          <a:xfrm>
            <a:off x="1188824" y="5769033"/>
            <a:ext cx="5734050" cy="8146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Brian Whitacre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Professor and Neustadt Chair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6263777"/>
            <a:ext cx="3342478" cy="477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" y="4980161"/>
            <a:ext cx="1023851" cy="1522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88" y="391884"/>
            <a:ext cx="3899535" cy="16528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996" y="217316"/>
            <a:ext cx="3800544" cy="190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408" y="1800023"/>
            <a:ext cx="1692890" cy="241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097" y="160332"/>
            <a:ext cx="2533668" cy="120631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60332"/>
            <a:ext cx="2157367" cy="115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Why the Broadband Availability Data is Bad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075598"/>
            <a:ext cx="8686800" cy="4200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6309" y="1546136"/>
            <a:ext cx="299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Currently using this method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96291" y="1863008"/>
            <a:ext cx="1122218" cy="2816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3636668"/>
            <a:ext cx="1893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houses are in a “served” block but do not actually have service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52600" y="4139738"/>
            <a:ext cx="1223356" cy="4073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073769" y="1410595"/>
            <a:ext cx="2992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Moving to this method (data not available until late 2022(?))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988531" y="1828465"/>
            <a:ext cx="1047271" cy="2471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3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96" y="5573958"/>
            <a:ext cx="4791075" cy="7143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08" y="4767265"/>
            <a:ext cx="4800600" cy="7048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96" y="3902472"/>
            <a:ext cx="4772025" cy="685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97" y="3027573"/>
            <a:ext cx="4772025" cy="69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62" y="1495970"/>
            <a:ext cx="4772025" cy="1314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Oklahoma’s Broadband Availability Situation</a:t>
            </a:r>
            <a:endParaRPr lang="en-US" sz="3600" dirty="0"/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779245469"/>
              </p:ext>
            </p:extLst>
          </p:nvPr>
        </p:nvGraphicFramePr>
        <p:xfrm>
          <a:off x="7476565" y="1329266"/>
          <a:ext cx="426002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54967" y="6279757"/>
            <a:ext cx="4389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FCC Broadband Report, 2021 (Data from Dec. 2019)</a:t>
            </a:r>
            <a:endParaRPr lang="en-US" sz="1200" dirty="0"/>
          </a:p>
        </p:txBody>
      </p:sp>
      <p:sp>
        <p:nvSpPr>
          <p:cNvPr id="13" name="Rounded Rectangle 12"/>
          <p:cNvSpPr/>
          <p:nvPr/>
        </p:nvSpPr>
        <p:spPr>
          <a:xfrm>
            <a:off x="3740439" y="2336291"/>
            <a:ext cx="681030" cy="258183"/>
          </a:xfrm>
          <a:prstGeom prst="roundRect">
            <a:avLst/>
          </a:prstGeom>
          <a:solidFill>
            <a:schemeClr val="bg2">
              <a:lumMod val="5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714686" y="3250830"/>
            <a:ext cx="681030" cy="258183"/>
          </a:xfrm>
          <a:prstGeom prst="roundRect">
            <a:avLst/>
          </a:prstGeom>
          <a:solidFill>
            <a:schemeClr val="bg2">
              <a:lumMod val="5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714686" y="4125695"/>
            <a:ext cx="681030" cy="258183"/>
          </a:xfrm>
          <a:prstGeom prst="roundRect">
            <a:avLst/>
          </a:prstGeom>
          <a:solidFill>
            <a:schemeClr val="bg2">
              <a:lumMod val="5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714686" y="4990598"/>
            <a:ext cx="681030" cy="258183"/>
          </a:xfrm>
          <a:prstGeom prst="roundRect">
            <a:avLst/>
          </a:prstGeom>
          <a:solidFill>
            <a:schemeClr val="bg2">
              <a:lumMod val="5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740439" y="5802053"/>
            <a:ext cx="681030" cy="258183"/>
          </a:xfrm>
          <a:prstGeom prst="roundRect">
            <a:avLst/>
          </a:prstGeom>
          <a:solidFill>
            <a:schemeClr val="bg2">
              <a:lumMod val="5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808270" y="1202203"/>
            <a:ext cx="107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300273" y="1459015"/>
            <a:ext cx="107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Rural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57725" y="1838757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OK</a:t>
            </a:r>
            <a:endParaRPr lang="en-US" sz="11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810978" y="2645048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OK</a:t>
            </a:r>
            <a:endParaRPr lang="en-US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910790" y="1464921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KS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10554651" y="1882192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KS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9412103" y="2201786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AR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11085582" y="3062762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AR</a:t>
            </a:r>
            <a:endParaRPr lang="en-US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8655465" y="1464921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TX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10334420" y="2070981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TX</a:t>
            </a:r>
            <a:endParaRPr lang="en-US" sz="1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11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363188" y="1459015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US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10068762" y="2104122"/>
            <a:ext cx="440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US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37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Progress Over the Years</a:t>
            </a:r>
            <a:endParaRPr lang="en-US" sz="4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810457"/>
              </p:ext>
            </p:extLst>
          </p:nvPr>
        </p:nvGraphicFramePr>
        <p:xfrm>
          <a:off x="1017814" y="1600200"/>
          <a:ext cx="9982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46713" y="6322239"/>
            <a:ext cx="5585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FCC Broadband Reports, 2016 – 2021 (Data from 2 years prior)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355632" y="3516868"/>
            <a:ext cx="157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55632" y="2466392"/>
            <a:ext cx="157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97896" y="2982686"/>
            <a:ext cx="49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61%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497896" y="4114800"/>
            <a:ext cx="49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34%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0009803" y="2152944"/>
            <a:ext cx="49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83%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038609" y="2905791"/>
            <a:ext cx="49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72%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76200"/>
            <a:ext cx="10441641" cy="10969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Broadband </a:t>
            </a:r>
            <a:r>
              <a:rPr lang="en-US" sz="4000" b="1" dirty="0" smtClean="0"/>
              <a:t>Availability</a:t>
            </a:r>
            <a:r>
              <a:rPr lang="en-US" sz="4000" dirty="0" smtClean="0"/>
              <a:t> and </a:t>
            </a:r>
            <a:r>
              <a:rPr lang="en-US" sz="4000" b="1" dirty="0" smtClean="0"/>
              <a:t>Adoption</a:t>
            </a:r>
            <a:r>
              <a:rPr lang="en-US" sz="4000" dirty="0" smtClean="0"/>
              <a:t> in OK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152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Availability: Where the technology </a:t>
            </a:r>
            <a:r>
              <a:rPr lang="en-US" sz="2400" u="sng" dirty="0" smtClean="0"/>
              <a:t>exists and is accessible</a:t>
            </a:r>
            <a:r>
              <a:rPr lang="en-US" sz="2400" dirty="0" smtClean="0"/>
              <a:t> for OK residents</a:t>
            </a:r>
          </a:p>
          <a:p>
            <a:pPr lvl="1"/>
            <a:r>
              <a:rPr lang="en-US" sz="1800" dirty="0" smtClean="0"/>
              <a:t>25/3 Fixed Terrestrial Availability:</a:t>
            </a:r>
          </a:p>
          <a:p>
            <a:pPr marL="914400" lvl="2" indent="0">
              <a:buNone/>
            </a:pPr>
            <a:endParaRPr lang="en-US" sz="1600" dirty="0" smtClean="0"/>
          </a:p>
          <a:p>
            <a:pPr marL="914400" lvl="2" indent="0">
              <a:buNone/>
            </a:pPr>
            <a:endParaRPr lang="en-US" sz="1600" dirty="0"/>
          </a:p>
          <a:p>
            <a:pPr marL="914400" lvl="2" indent="0">
              <a:buNone/>
            </a:pPr>
            <a:endParaRPr lang="en-US" sz="1600" dirty="0" smtClean="0"/>
          </a:p>
          <a:p>
            <a:pPr marL="914400" lvl="2" indent="0">
              <a:buNone/>
            </a:pPr>
            <a:endParaRPr lang="en-US" sz="1600" dirty="0" smtClean="0"/>
          </a:p>
          <a:p>
            <a:endParaRPr lang="en-US" sz="2400" dirty="0" smtClean="0"/>
          </a:p>
          <a:p>
            <a:r>
              <a:rPr lang="en-US" sz="2400" dirty="0" smtClean="0"/>
              <a:t>Adoption: The % of households </a:t>
            </a:r>
            <a:r>
              <a:rPr lang="en-US" sz="2400" u="sng" dirty="0" smtClean="0"/>
              <a:t>subscribing to</a:t>
            </a:r>
            <a:r>
              <a:rPr lang="en-US" sz="2400" dirty="0" smtClean="0"/>
              <a:t> a broadband provider</a:t>
            </a:r>
          </a:p>
          <a:p>
            <a:pPr lvl="1"/>
            <a:r>
              <a:rPr lang="en-US" sz="1800" dirty="0" smtClean="0"/>
              <a:t>% of Households with different </a:t>
            </a:r>
          </a:p>
          <a:p>
            <a:pPr marL="457200" lvl="1" indent="0">
              <a:buNone/>
            </a:pPr>
            <a:r>
              <a:rPr lang="en-US" sz="1800" dirty="0" smtClean="0"/>
              <a:t>	types of connection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396799"/>
              </p:ext>
            </p:extLst>
          </p:nvPr>
        </p:nvGraphicFramePr>
        <p:xfrm>
          <a:off x="6071524" y="2126821"/>
          <a:ext cx="43845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500">
                  <a:extLst>
                    <a:ext uri="{9D8B030D-6E8A-4147-A177-3AD203B41FA5}">
                      <a16:colId xmlns:a16="http://schemas.microsoft.com/office/drawing/2014/main" val="31990433"/>
                    </a:ext>
                  </a:extLst>
                </a:gridCol>
                <a:gridCol w="1461500">
                  <a:extLst>
                    <a:ext uri="{9D8B030D-6E8A-4147-A177-3AD203B41FA5}">
                      <a16:colId xmlns:a16="http://schemas.microsoft.com/office/drawing/2014/main" val="3723572397"/>
                    </a:ext>
                  </a:extLst>
                </a:gridCol>
                <a:gridCol w="1461500">
                  <a:extLst>
                    <a:ext uri="{9D8B030D-6E8A-4147-A177-3AD203B41FA5}">
                      <a16:colId xmlns:a16="http://schemas.microsoft.com/office/drawing/2014/main" val="1657677361"/>
                    </a:ext>
                  </a:extLst>
                </a:gridCol>
              </a:tblGrid>
              <a:tr h="24272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Rural</a:t>
                      </a:r>
                      <a:r>
                        <a:rPr lang="en-US" sz="1400" baseline="0" dirty="0" smtClean="0"/>
                        <a:t> (%)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Urban (%)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223949"/>
                  </a:ext>
                </a:extLst>
              </a:tr>
              <a:tr h="24272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U.S.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82.8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98.8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250370"/>
                  </a:ext>
                </a:extLst>
              </a:tr>
              <a:tr h="24272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Oklahoma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71.8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96.3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378378"/>
                  </a:ext>
                </a:extLst>
              </a:tr>
              <a:tr h="24272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Texas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83.9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98.2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904589"/>
                  </a:ext>
                </a:extLst>
              </a:tr>
              <a:tr h="24272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Kansas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87.3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98.7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90743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93014" y="3650821"/>
            <a:ext cx="53607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Source: FCC 2021 Broadband Deployment Report (Data is as of Dec. 2019)</a:t>
            </a:r>
            <a:endParaRPr lang="en-US" sz="11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643922"/>
              </p:ext>
            </p:extLst>
          </p:nvPr>
        </p:nvGraphicFramePr>
        <p:xfrm>
          <a:off x="5710844" y="4598231"/>
          <a:ext cx="5158045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403">
                  <a:extLst>
                    <a:ext uri="{9D8B030D-6E8A-4147-A177-3AD203B41FA5}">
                      <a16:colId xmlns:a16="http://schemas.microsoft.com/office/drawing/2014/main" val="31990433"/>
                    </a:ext>
                  </a:extLst>
                </a:gridCol>
                <a:gridCol w="1015815">
                  <a:extLst>
                    <a:ext uri="{9D8B030D-6E8A-4147-A177-3AD203B41FA5}">
                      <a16:colId xmlns:a16="http://schemas.microsoft.com/office/drawing/2014/main" val="3723572397"/>
                    </a:ext>
                  </a:extLst>
                </a:gridCol>
                <a:gridCol w="1031609">
                  <a:extLst>
                    <a:ext uri="{9D8B030D-6E8A-4147-A177-3AD203B41FA5}">
                      <a16:colId xmlns:a16="http://schemas.microsoft.com/office/drawing/2014/main" val="2850655434"/>
                    </a:ext>
                  </a:extLst>
                </a:gridCol>
                <a:gridCol w="1031609">
                  <a:extLst>
                    <a:ext uri="{9D8B030D-6E8A-4147-A177-3AD203B41FA5}">
                      <a16:colId xmlns:a16="http://schemas.microsoft.com/office/drawing/2014/main" val="1657677361"/>
                    </a:ext>
                  </a:extLst>
                </a:gridCol>
                <a:gridCol w="1031609">
                  <a:extLst>
                    <a:ext uri="{9D8B030D-6E8A-4147-A177-3AD203B41FA5}">
                      <a16:colId xmlns:a16="http://schemas.microsoft.com/office/drawing/2014/main" val="2495729323"/>
                    </a:ext>
                  </a:extLst>
                </a:gridCol>
              </a:tblGrid>
              <a:tr h="24867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Any broadband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Cable, DSL, Fiber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Mobile-only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Satellite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223949"/>
                  </a:ext>
                </a:extLst>
              </a:tr>
              <a:tr h="24867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U.S.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86.4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250370"/>
                  </a:ext>
                </a:extLst>
              </a:tr>
              <a:tr h="24867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Oklahoma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83.6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59.4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17.5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9.2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378378"/>
                  </a:ext>
                </a:extLst>
              </a:tr>
              <a:tr h="24867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Texas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86.3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67.6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8.3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904589"/>
                  </a:ext>
                </a:extLst>
              </a:tr>
              <a:tr h="24867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Kansas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67.9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90743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93014" y="6347354"/>
            <a:ext cx="4411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Source: U.S. Census ACS 2019 1-yr estimates Table S2801</a:t>
            </a:r>
            <a:endParaRPr lang="en-US" sz="1100" dirty="0"/>
          </a:p>
        </p:txBody>
      </p:sp>
      <p:sp>
        <p:nvSpPr>
          <p:cNvPr id="9" name="Oval 8"/>
          <p:cNvSpPr/>
          <p:nvPr/>
        </p:nvSpPr>
        <p:spPr>
          <a:xfrm>
            <a:off x="7611222" y="5333095"/>
            <a:ext cx="817883" cy="390059"/>
          </a:xfrm>
          <a:prstGeom prst="ellipse">
            <a:avLst/>
          </a:prstGeom>
          <a:solidFill>
            <a:schemeClr val="bg2">
              <a:lumMod val="5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73407" y="5333094"/>
            <a:ext cx="786477" cy="390060"/>
          </a:xfrm>
          <a:prstGeom prst="ellipse">
            <a:avLst/>
          </a:prstGeom>
          <a:solidFill>
            <a:schemeClr val="bg2">
              <a:lumMod val="5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Broadband </a:t>
            </a:r>
            <a:r>
              <a:rPr lang="en-US" sz="4000" u="sng" dirty="0" smtClean="0"/>
              <a:t>Availability</a:t>
            </a:r>
            <a:r>
              <a:rPr lang="en-US" sz="4000" dirty="0" smtClean="0"/>
              <a:t> in Oklahoma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2040601"/>
            <a:ext cx="9659413" cy="4094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651" y="1686658"/>
            <a:ext cx="9958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Percentage of Households with 25/3 Terrestrial Broadband Availability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66561" y="5980904"/>
            <a:ext cx="4139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FCC Form 477, Dec. 2019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1463041" y="5309772"/>
            <a:ext cx="3117273" cy="886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 counties with &lt; 50% Broadband Availability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Oklahoma “Broadband Serviceable Location Fabric”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data from county assessor records; imagery / commercial footprint data from Microsoft / satellite companies; property tax records; address / geolocation data</a:t>
            </a:r>
          </a:p>
          <a:p>
            <a:r>
              <a:rPr lang="en-US" dirty="0" smtClean="0"/>
              <a:t>Main takeaway: </a:t>
            </a:r>
            <a:r>
              <a:rPr lang="en-US" dirty="0"/>
              <a:t>Non-residential BSLF </a:t>
            </a:r>
            <a:r>
              <a:rPr lang="en-US" dirty="0" smtClean="0"/>
              <a:t>Structures </a:t>
            </a:r>
            <a:r>
              <a:rPr lang="en-US" dirty="0"/>
              <a:t>Have Worse Broadband Availability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046" y="2836071"/>
            <a:ext cx="4705350" cy="3686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921" y="3627858"/>
            <a:ext cx="2524125" cy="28860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58989" y="3966189"/>
            <a:ext cx="800227" cy="316562"/>
          </a:xfrm>
          <a:prstGeom prst="ellipse">
            <a:avLst/>
          </a:prstGeom>
          <a:solidFill>
            <a:srgbClr val="FFFF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58988" y="4808618"/>
            <a:ext cx="800227" cy="316562"/>
          </a:xfrm>
          <a:prstGeom prst="ellipse">
            <a:avLst/>
          </a:prstGeom>
          <a:solidFill>
            <a:srgbClr val="FFFF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3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County-Specific Availability Maps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1600200"/>
            <a:ext cx="4206933" cy="4572000"/>
          </a:xfrm>
        </p:spPr>
        <p:txBody>
          <a:bodyPr>
            <a:normAutofit/>
          </a:bodyPr>
          <a:lstStyle/>
          <a:p>
            <a:r>
              <a:rPr lang="en-US" dirty="0"/>
              <a:t>Grant County (Pop 4,400)</a:t>
            </a:r>
          </a:p>
          <a:p>
            <a:r>
              <a:rPr lang="en-US" dirty="0"/>
              <a:t>Dewey County (Pop 4,900)</a:t>
            </a:r>
          </a:p>
          <a:p>
            <a:r>
              <a:rPr lang="en-US" dirty="0"/>
              <a:t>Woodward County (Pop 12,500)</a:t>
            </a:r>
          </a:p>
          <a:p>
            <a:r>
              <a:rPr lang="en-US" dirty="0" smtClean="0"/>
              <a:t>Caddo County (Pop 29,000)</a:t>
            </a:r>
          </a:p>
          <a:p>
            <a:r>
              <a:rPr lang="en-US" dirty="0" smtClean="0"/>
              <a:t>Oklahoma County (Pop 800,000)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6575" y="4862945"/>
            <a:ext cx="5394960" cy="931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Your county available by request!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847215" y="2585259"/>
            <a:ext cx="3408218" cy="102662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County funding from American Rescue Plan CAN be used for broadband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88531" y="3624489"/>
            <a:ext cx="3125586" cy="5862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ALL Counties in OK </a:t>
            </a:r>
            <a:r>
              <a:rPr lang="en-US" sz="1400" dirty="0" smtClean="0"/>
              <a:t>receiving </a:t>
            </a:r>
            <a:r>
              <a:rPr lang="en-US" sz="1400" dirty="0"/>
              <a:t>funding Ranging from $500K - $150M</a:t>
            </a:r>
          </a:p>
        </p:txBody>
      </p:sp>
    </p:spTree>
    <p:extLst>
      <p:ext uri="{BB962C8B-B14F-4D97-AF65-F5344CB8AC3E}">
        <p14:creationId xmlns:p14="http://schemas.microsoft.com/office/powerpoint/2010/main" val="142694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Grant County (Pop 4,400) – 90%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1" y="1690688"/>
            <a:ext cx="4954325" cy="2099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8877" y="3636861"/>
            <a:ext cx="2393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FCC Form 477, Dec. 2019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636" y="2601884"/>
            <a:ext cx="7655364" cy="396577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175464" y="1928555"/>
            <a:ext cx="3142209" cy="11970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36598" y="6367605"/>
            <a:ext cx="394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Sources:  FCC Form 477, June 2020</a:t>
            </a:r>
          </a:p>
          <a:p>
            <a:r>
              <a:rPr lang="en-US" sz="1000" dirty="0" err="1" smtClean="0"/>
              <a:t>CostQuest</a:t>
            </a:r>
            <a:r>
              <a:rPr lang="en-US" sz="1000" dirty="0" smtClean="0"/>
              <a:t> Broadband Serviceable Location Fabric, 2021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521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94" y="4095053"/>
            <a:ext cx="1577225" cy="2309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Dewey County (Pop 4,900) – 33%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1" y="1690688"/>
            <a:ext cx="4954325" cy="2099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8877" y="3636861"/>
            <a:ext cx="2393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FCC Form 477, Dec. 2019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40195" y="6281905"/>
            <a:ext cx="394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Sources:  FCC Form 477, June 2020</a:t>
            </a:r>
          </a:p>
          <a:p>
            <a:r>
              <a:rPr lang="en-US" sz="1000" dirty="0" err="1" smtClean="0"/>
              <a:t>CostQuest</a:t>
            </a:r>
            <a:r>
              <a:rPr lang="en-US" sz="1000" dirty="0" smtClean="0"/>
              <a:t> Broadband Serviceable Location Fabric, 2021</a:t>
            </a:r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981" y="1937741"/>
            <a:ext cx="8293019" cy="403161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429831" y="2372574"/>
            <a:ext cx="1610154" cy="6437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0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Woodward County (Pop 12,500) – 34%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1" y="1690688"/>
            <a:ext cx="4954325" cy="2099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8877" y="3636861"/>
            <a:ext cx="2393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FCC Form 477, Dec. 2019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670" y="1351392"/>
            <a:ext cx="5462183" cy="53700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36598" y="6367605"/>
            <a:ext cx="394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Sources:  FCC Form 477, June 2020</a:t>
            </a:r>
          </a:p>
          <a:p>
            <a:r>
              <a:rPr lang="en-US" sz="1000" dirty="0" err="1" smtClean="0"/>
              <a:t>CostQuest</a:t>
            </a:r>
            <a:r>
              <a:rPr lang="en-US" sz="1000" dirty="0" smtClean="0"/>
              <a:t> Broadband Serviceable Location Fabric, 2021</a:t>
            </a:r>
            <a:endParaRPr lang="en-US" sz="1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375795" y="2152996"/>
            <a:ext cx="4033318" cy="21551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Agenda</a:t>
            </a:r>
            <a:endParaRPr lang="en-US" sz="40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4900" y="1508757"/>
            <a:ext cx="9982200" cy="51212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“Broadband” history &amp; future (?)</a:t>
            </a:r>
          </a:p>
          <a:p>
            <a:pPr lvl="1"/>
            <a:r>
              <a:rPr lang="en-US" sz="2000" dirty="0" smtClean="0"/>
              <a:t>Definition</a:t>
            </a:r>
          </a:p>
          <a:p>
            <a:pPr lvl="1"/>
            <a:r>
              <a:rPr lang="en-US" sz="2000" dirty="0" smtClean="0"/>
              <a:t>Which technologies dominate?</a:t>
            </a:r>
          </a:p>
          <a:p>
            <a:r>
              <a:rPr lang="en-US" sz="2400" dirty="0" err="1" smtClean="0"/>
              <a:t>Broadband’s</a:t>
            </a:r>
            <a:r>
              <a:rPr lang="en-US" sz="2400" dirty="0" smtClean="0"/>
              <a:t> Economic Impacts </a:t>
            </a:r>
          </a:p>
          <a:p>
            <a:pPr lvl="1"/>
            <a:r>
              <a:rPr lang="en-US" sz="2000" dirty="0" smtClean="0"/>
              <a:t>Early research &amp; more recent findings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Oklahoma’s Broadband Situation</a:t>
            </a:r>
          </a:p>
          <a:p>
            <a:pPr lvl="1"/>
            <a:r>
              <a:rPr lang="en-US" sz="2000" dirty="0"/>
              <a:t>Availability vs. Adoption</a:t>
            </a:r>
          </a:p>
          <a:p>
            <a:pPr lvl="1"/>
            <a:r>
              <a:rPr lang="en-US" sz="2000" dirty="0" smtClean="0"/>
              <a:t>Mapping Updates</a:t>
            </a:r>
          </a:p>
          <a:p>
            <a:r>
              <a:rPr lang="en-US" sz="2800" dirty="0" smtClean="0"/>
              <a:t>Moving Forward</a:t>
            </a:r>
          </a:p>
          <a:p>
            <a:pPr lvl="1"/>
            <a:r>
              <a:rPr lang="en-US" sz="2000" dirty="0" smtClean="0"/>
              <a:t>OK Rural Broadband Expansion Council</a:t>
            </a:r>
            <a:endParaRPr lang="en-US" sz="2000" dirty="0"/>
          </a:p>
          <a:p>
            <a:pPr lvl="1"/>
            <a:r>
              <a:rPr lang="en-US" sz="2000" dirty="0" smtClean="0"/>
              <a:t>Lots of recent policy action!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871" y="463151"/>
            <a:ext cx="5410940" cy="708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648" y="93421"/>
            <a:ext cx="5413163" cy="4350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782" y="5216270"/>
            <a:ext cx="2179179" cy="1505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38" y="2478112"/>
            <a:ext cx="1760287" cy="2325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230" y="2694680"/>
            <a:ext cx="2586505" cy="20697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514" y="5316577"/>
            <a:ext cx="2009331" cy="13045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648" y="1485728"/>
            <a:ext cx="5984394" cy="8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1" y="1690688"/>
            <a:ext cx="4954325" cy="2099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5583" y="3667493"/>
            <a:ext cx="2393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FCC Form 477, Dec. 2019</a:t>
            </a:r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160" y="893850"/>
            <a:ext cx="4513811" cy="59641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876204" y="2818015"/>
            <a:ext cx="4713316" cy="8494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Caddo County (Pop 29,000) – 53%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76078" y="6356351"/>
            <a:ext cx="394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Sources:  FCC Form 477, June 2020</a:t>
            </a:r>
          </a:p>
          <a:p>
            <a:r>
              <a:rPr lang="en-US" sz="1000" dirty="0" err="1" smtClean="0"/>
              <a:t>CostQuest</a:t>
            </a:r>
            <a:r>
              <a:rPr lang="en-US" sz="1000" dirty="0" smtClean="0"/>
              <a:t> Broadband Serviceable Location Fabric, 2021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822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Oklahoma County (Pop 800,000) – 97%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1" y="1690688"/>
            <a:ext cx="4954325" cy="2099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5583" y="3667493"/>
            <a:ext cx="2393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FCC Form 477, Dec. 2019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936" y="2129085"/>
            <a:ext cx="7065798" cy="472891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374968" y="2610197"/>
            <a:ext cx="1793852" cy="5486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80776" y="5846070"/>
            <a:ext cx="394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Sources:  FCC Form 477, June 2020</a:t>
            </a:r>
          </a:p>
          <a:p>
            <a:r>
              <a:rPr lang="en-US" sz="1000" dirty="0" err="1" smtClean="0"/>
              <a:t>CostQuest</a:t>
            </a:r>
            <a:r>
              <a:rPr lang="en-US" sz="1000" dirty="0" smtClean="0"/>
              <a:t> Broadband Serviceable Location Fabric, 2021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1672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Oklahoma Broadband Map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82" y="1370009"/>
            <a:ext cx="9982200" cy="4572000"/>
          </a:xfrm>
        </p:spPr>
        <p:txBody>
          <a:bodyPr/>
          <a:lstStyle/>
          <a:p>
            <a:r>
              <a:rPr lang="en-US" dirty="0" smtClean="0"/>
              <a:t>Currently in preliminary phase; unclear who will ultimately build</a:t>
            </a:r>
          </a:p>
          <a:p>
            <a:r>
              <a:rPr lang="en-US" dirty="0" smtClean="0"/>
              <a:t>Using existing FCC Form 477 data; will use more detailed data in future</a:t>
            </a:r>
          </a:p>
          <a:p>
            <a:r>
              <a:rPr lang="en-US" dirty="0" smtClean="0"/>
              <a:t>Will also incorporate:</a:t>
            </a:r>
          </a:p>
          <a:p>
            <a:pPr lvl="1"/>
            <a:r>
              <a:rPr lang="en-US" dirty="0" err="1" smtClean="0"/>
              <a:t>CostQuest</a:t>
            </a:r>
            <a:r>
              <a:rPr lang="en-US" dirty="0" smtClean="0"/>
              <a:t> data (address-level, different land use categories)</a:t>
            </a:r>
          </a:p>
          <a:p>
            <a:pPr lvl="1"/>
            <a:r>
              <a:rPr lang="en-US" dirty="0" err="1" smtClean="0"/>
              <a:t>Ookla</a:t>
            </a:r>
            <a:r>
              <a:rPr lang="en-US" dirty="0" smtClean="0"/>
              <a:t> speed test data</a:t>
            </a:r>
          </a:p>
          <a:p>
            <a:pPr lvl="1"/>
            <a:r>
              <a:rPr lang="en-US" dirty="0" smtClean="0"/>
              <a:t>Pending funding from existing federal grant programs</a:t>
            </a:r>
          </a:p>
          <a:p>
            <a:r>
              <a:rPr lang="en-US" dirty="0" smtClean="0"/>
              <a:t>Seeking to find areas with highest need to distribute ARP / state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983" y="4073236"/>
            <a:ext cx="2808872" cy="2648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47" y="4712393"/>
            <a:ext cx="1417754" cy="1229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1" y="4630189"/>
            <a:ext cx="2019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Woodward</a:t>
            </a:r>
            <a:endParaRPr lang="en-US" sz="1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916" y="4073236"/>
            <a:ext cx="4330931" cy="27363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6454" y="4543116"/>
            <a:ext cx="2296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Anadarko / Ft. Cobb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372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Broadband Data - Adoption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https://data.census.gov/cedsci/advanced</a:t>
            </a:r>
            <a:endParaRPr lang="en-US" dirty="0" smtClean="0"/>
          </a:p>
          <a:p>
            <a:r>
              <a:rPr lang="en-US" dirty="0" smtClean="0"/>
              <a:t>Data available for different geographies: counties, ZIPs, cities, states</a:t>
            </a:r>
          </a:p>
          <a:p>
            <a:r>
              <a:rPr lang="en-US" dirty="0" smtClean="0"/>
              <a:t>Only 5-year averages (2015-2019) for smaller geographies</a:t>
            </a:r>
          </a:p>
          <a:p>
            <a:r>
              <a:rPr lang="en-US" dirty="0" smtClean="0"/>
              <a:t>Helpful to compare local numbers to state averages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62" y="3978332"/>
            <a:ext cx="5621065" cy="2289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265" y="3978332"/>
            <a:ext cx="3859437" cy="2464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5044" y="3715788"/>
            <a:ext cx="1744803" cy="27520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59265" y="6411145"/>
            <a:ext cx="4994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U.S. Census ACS 2019 1-yr estimates Table S2801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5044" y="3360188"/>
            <a:ext cx="11811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6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Broadband </a:t>
            </a:r>
            <a:r>
              <a:rPr lang="en-US" sz="4000" u="sng" dirty="0" smtClean="0"/>
              <a:t>Adoption</a:t>
            </a:r>
            <a:r>
              <a:rPr lang="en-US" sz="4000" dirty="0" smtClean="0"/>
              <a:t> in Oklahoma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12916" y="1634812"/>
            <a:ext cx="894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Percentage of Households with </a:t>
            </a:r>
            <a:r>
              <a:rPr lang="en-US" sz="2400" u="sng" dirty="0" smtClean="0"/>
              <a:t>Some</a:t>
            </a:r>
            <a:r>
              <a:rPr lang="en-US" sz="2400" dirty="0" smtClean="0"/>
              <a:t> </a:t>
            </a:r>
            <a:r>
              <a:rPr lang="en-US" sz="2400" dirty="0"/>
              <a:t>T</a:t>
            </a:r>
            <a:r>
              <a:rPr lang="en-US" sz="2400" dirty="0" smtClean="0"/>
              <a:t>ype of Internet Connection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85164" y="5947069"/>
            <a:ext cx="4587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2019 American Community Survey 5-year Sample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727" y="2051344"/>
            <a:ext cx="8963025" cy="3895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7113" y="5004263"/>
            <a:ext cx="204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State Avg: 83.7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28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Broadband </a:t>
            </a:r>
            <a:r>
              <a:rPr lang="en-US" sz="4000" u="sng" dirty="0" smtClean="0"/>
              <a:t>Adoption</a:t>
            </a:r>
            <a:r>
              <a:rPr lang="en-US" sz="4000" dirty="0" smtClean="0"/>
              <a:t> in Oklahoma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12916" y="1634812"/>
            <a:ext cx="894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Percentage of Households with </a:t>
            </a:r>
            <a:r>
              <a:rPr lang="en-US" sz="2400" u="sng" dirty="0" smtClean="0"/>
              <a:t>Mobile-only</a:t>
            </a:r>
            <a:r>
              <a:rPr lang="en-US" sz="2400" dirty="0" smtClean="0"/>
              <a:t> Connections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85164" y="5947069"/>
            <a:ext cx="4587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2019 American Community Survey 5-year Sample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16" y="2070928"/>
            <a:ext cx="89154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7113" y="5004263"/>
            <a:ext cx="204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State Avg: 17.5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40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Moving Forward - Nationally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Lots of money available for broadband right now!</a:t>
            </a:r>
          </a:p>
          <a:p>
            <a:r>
              <a:rPr lang="en-US" sz="2800" dirty="0" smtClean="0"/>
              <a:t>Availability: </a:t>
            </a:r>
          </a:p>
          <a:p>
            <a:pPr lvl="1"/>
            <a:r>
              <a:rPr lang="en-US" sz="2000" dirty="0" smtClean="0"/>
              <a:t>American Rescue Plan (direct funds for states, counties, cities) ($350B)</a:t>
            </a:r>
            <a:endParaRPr lang="en-US" sz="2000" dirty="0"/>
          </a:p>
          <a:p>
            <a:pPr lvl="1"/>
            <a:r>
              <a:rPr lang="en-US" sz="2000" dirty="0" smtClean="0"/>
              <a:t>Coronavirus Capital Projects Fund ($10B)</a:t>
            </a:r>
          </a:p>
          <a:p>
            <a:pPr lvl="1"/>
            <a:r>
              <a:rPr lang="en-US" sz="2000" dirty="0" smtClean="0"/>
              <a:t>NTIA Tribal Broadband Program ($1B)</a:t>
            </a:r>
          </a:p>
          <a:p>
            <a:r>
              <a:rPr lang="en-US" sz="2800" dirty="0" smtClean="0"/>
              <a:t>Adoption</a:t>
            </a:r>
          </a:p>
          <a:p>
            <a:pPr lvl="1"/>
            <a:r>
              <a:rPr lang="en-US" sz="2000" dirty="0" smtClean="0"/>
              <a:t>Emergency Broadband Benefit (EBB) Program ($3.2B)</a:t>
            </a:r>
          </a:p>
          <a:p>
            <a:pPr lvl="1"/>
            <a:r>
              <a:rPr lang="en-US" sz="2000" dirty="0" smtClean="0"/>
              <a:t>$50 - 75 / month subsidy to pay for broadband connection</a:t>
            </a:r>
          </a:p>
          <a:p>
            <a:pPr lvl="1"/>
            <a:r>
              <a:rPr lang="en-US" sz="2000" dirty="0" smtClean="0"/>
              <a:t>$100 discount on a device (laptop / tablet)</a:t>
            </a:r>
          </a:p>
          <a:p>
            <a:pPr lvl="1"/>
            <a:r>
              <a:rPr lang="en-US" sz="2000" dirty="0" smtClean="0">
                <a:hlinkClick r:id="rId2"/>
              </a:rPr>
              <a:t>https://getemergencybroadband.org/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088" y="4203728"/>
            <a:ext cx="20764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4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Moving Forward – in Oklahoma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82" y="1517042"/>
            <a:ext cx="9982200" cy="500010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Rural Broadband Expansion Council (RBEC)</a:t>
            </a:r>
          </a:p>
          <a:p>
            <a:pPr lvl="1"/>
            <a:r>
              <a:rPr lang="en-US" sz="1800" dirty="0" smtClean="0"/>
              <a:t>14-member council meeting monthly</a:t>
            </a:r>
          </a:p>
          <a:p>
            <a:pPr lvl="1"/>
            <a:r>
              <a:rPr lang="en-US" sz="1800" dirty="0" smtClean="0"/>
              <a:t>Subcommittees on availability, adoption, and policy</a:t>
            </a:r>
          </a:p>
          <a:p>
            <a:r>
              <a:rPr lang="en-US" sz="2400" dirty="0" smtClean="0"/>
              <a:t>Recently passed tax incentive for providers</a:t>
            </a:r>
          </a:p>
          <a:p>
            <a:pPr lvl="1"/>
            <a:r>
              <a:rPr lang="en-US" sz="1800" dirty="0" smtClean="0"/>
              <a:t>Sales / use tax rebates (up to 10%) on broadband equipment in unserved / underserved areas</a:t>
            </a:r>
          </a:p>
          <a:p>
            <a:pPr lvl="1"/>
            <a:r>
              <a:rPr lang="en-US" sz="1800" dirty="0" smtClean="0"/>
              <a:t>$42M in budget; 75% directed to rural areas</a:t>
            </a:r>
          </a:p>
          <a:p>
            <a:r>
              <a:rPr lang="en-US" sz="2400" dirty="0" smtClean="0"/>
              <a:t>Building a state-level broadband availability map</a:t>
            </a:r>
          </a:p>
          <a:p>
            <a:r>
              <a:rPr lang="en-US" sz="2400" dirty="0" smtClean="0"/>
              <a:t>Significant </a:t>
            </a:r>
            <a:r>
              <a:rPr lang="en-US" sz="2400" dirty="0"/>
              <a:t>f</a:t>
            </a:r>
            <a:r>
              <a:rPr lang="en-US" sz="2400" dirty="0" smtClean="0"/>
              <a:t>ederal funds on the way </a:t>
            </a:r>
          </a:p>
          <a:p>
            <a:pPr lvl="1"/>
            <a:r>
              <a:rPr lang="en-US" sz="2000" dirty="0" smtClean="0"/>
              <a:t>RBEC responsible for distributing funds to unserved / underserved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565" y="1131008"/>
            <a:ext cx="5128435" cy="402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273" y="420080"/>
            <a:ext cx="1675817" cy="570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217" y="1654075"/>
            <a:ext cx="3934171" cy="121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10649296" cy="1096962"/>
          </a:xfrm>
        </p:spPr>
        <p:txBody>
          <a:bodyPr>
            <a:noAutofit/>
          </a:bodyPr>
          <a:lstStyle/>
          <a:p>
            <a:r>
              <a:rPr lang="en-US" sz="4000" dirty="0" smtClean="0"/>
              <a:t>Emergency Broadband Benefit (EBB) Program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823" y="1583574"/>
            <a:ext cx="9982200" cy="4572000"/>
          </a:xfrm>
        </p:spPr>
        <p:txBody>
          <a:bodyPr/>
          <a:lstStyle/>
          <a:p>
            <a:r>
              <a:rPr lang="en-US" dirty="0" smtClean="0"/>
              <a:t>Temporary FCC program to help families afford broadband service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p to $50 / month discount for broadband service</a:t>
            </a:r>
          </a:p>
          <a:p>
            <a:pPr lvl="1"/>
            <a:r>
              <a:rPr lang="en-US" dirty="0" smtClean="0"/>
              <a:t>Up to $75 / month discount for households on Tribal lands</a:t>
            </a:r>
          </a:p>
          <a:p>
            <a:pPr lvl="1"/>
            <a:r>
              <a:rPr lang="en-US" dirty="0" smtClean="0"/>
              <a:t>1-time discount of $100 for laptop / tablet</a:t>
            </a:r>
          </a:p>
          <a:p>
            <a:pPr lvl="1"/>
            <a:endParaRPr lang="en-US" dirty="0"/>
          </a:p>
          <a:p>
            <a:r>
              <a:rPr lang="en-US" dirty="0" smtClean="0"/>
              <a:t>Who is eligible?</a:t>
            </a:r>
          </a:p>
          <a:p>
            <a:pPr lvl="1"/>
            <a:r>
              <a:rPr lang="en-US" dirty="0" smtClean="0"/>
              <a:t>Households making &lt;135% of Federal Poverty Guidelines</a:t>
            </a:r>
          </a:p>
          <a:p>
            <a:pPr lvl="1"/>
            <a:r>
              <a:rPr lang="en-US" dirty="0" smtClean="0"/>
              <a:t>Participants of SNAP, Medicaid, Lifeline</a:t>
            </a:r>
          </a:p>
          <a:p>
            <a:pPr lvl="1"/>
            <a:r>
              <a:rPr lang="en-US" dirty="0" smtClean="0"/>
              <a:t>Pell Grant recipients</a:t>
            </a:r>
          </a:p>
          <a:p>
            <a:pPr lvl="1"/>
            <a:r>
              <a:rPr lang="en-US" dirty="0" smtClean="0"/>
              <a:t>Participants of Free / Reduced Lunch program</a:t>
            </a:r>
          </a:p>
          <a:p>
            <a:pPr lvl="1"/>
            <a:r>
              <a:rPr lang="en-US" dirty="0" smtClean="0"/>
              <a:t>Experienced loss of income due to job loss / furlough during COVID-19</a:t>
            </a:r>
          </a:p>
          <a:p>
            <a:pPr lvl="1"/>
            <a:endParaRPr lang="en-US" dirty="0"/>
          </a:p>
          <a:p>
            <a:r>
              <a:rPr lang="en-US" dirty="0" smtClean="0"/>
              <a:t>Program will likely be extended (and bumped to &lt;200% of Poverty line)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696" y="1968557"/>
            <a:ext cx="5151381" cy="2426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3115" y="4294202"/>
            <a:ext cx="4555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Most</a:t>
            </a:r>
            <a:r>
              <a:rPr lang="en-US" sz="1200" b="1" dirty="0" smtClean="0"/>
              <a:t> OK Counties Qualify for $75 / month EBB Discount!</a:t>
            </a:r>
            <a:endParaRPr lang="en-US" sz="12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23875" y="2555257"/>
            <a:ext cx="2755107" cy="17631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EBB Participation Rates in Oklahoma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29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022" y="1520481"/>
            <a:ext cx="2668385" cy="107234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Oklahoma is Top 5 in terms of % Participating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601" y="1362579"/>
            <a:ext cx="8307664" cy="1706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40" y="3133898"/>
            <a:ext cx="7368688" cy="37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“Broadband” History (&amp; Future?)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899" y="1508757"/>
            <a:ext cx="10181665" cy="517711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High-speed, always-on Internet access </a:t>
            </a:r>
          </a:p>
          <a:p>
            <a:pPr lvl="1"/>
            <a:r>
              <a:rPr lang="en-US" dirty="0" smtClean="0"/>
              <a:t>From ANY technology</a:t>
            </a:r>
          </a:p>
          <a:p>
            <a:r>
              <a:rPr lang="en-US" dirty="0" smtClean="0"/>
              <a:t>Speed threshold:  Whatever the Federal Communications Commission (FCC) says it is!</a:t>
            </a:r>
          </a:p>
          <a:p>
            <a:pPr lvl="1"/>
            <a:r>
              <a:rPr lang="en-US" dirty="0" smtClean="0"/>
              <a:t>1996: 0.2 Mbps in any direction</a:t>
            </a:r>
          </a:p>
          <a:p>
            <a:pPr lvl="1"/>
            <a:r>
              <a:rPr lang="en-US" dirty="0" smtClean="0"/>
              <a:t>2010: 4 Mbps download / 1 Mbps upload </a:t>
            </a:r>
          </a:p>
          <a:p>
            <a:pPr lvl="1"/>
            <a:r>
              <a:rPr lang="en-US" dirty="0" smtClean="0"/>
              <a:t>2015: 25 Mbps download / 3 Mbps upload</a:t>
            </a:r>
          </a:p>
          <a:p>
            <a:pPr lvl="1"/>
            <a:endParaRPr lang="en-US" dirty="0"/>
          </a:p>
          <a:p>
            <a:r>
              <a:rPr lang="en-US" dirty="0" smtClean="0"/>
              <a:t>Some advocates say 25 / 3 threshold is outdated</a:t>
            </a:r>
          </a:p>
          <a:p>
            <a:pPr lvl="1"/>
            <a:r>
              <a:rPr lang="en-US" dirty="0" smtClean="0"/>
              <a:t>Netflix connection requires 5 Mbps</a:t>
            </a:r>
          </a:p>
          <a:p>
            <a:pPr lvl="1"/>
            <a:r>
              <a:rPr lang="en-US" dirty="0" smtClean="0"/>
              <a:t>Zoom calls require 1 Mbps</a:t>
            </a:r>
          </a:p>
          <a:p>
            <a:pPr lvl="1"/>
            <a:r>
              <a:rPr lang="en-US" dirty="0" smtClean="0"/>
              <a:t>Amazon recommends 15 Mbps for best-quality video</a:t>
            </a:r>
          </a:p>
          <a:p>
            <a:pPr lvl="1"/>
            <a:r>
              <a:rPr lang="en-US" dirty="0" smtClean="0"/>
              <a:t>Recent legislation emphasizes 100/100 or 100/20 speeds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“Fixed” vs. “Mobile”</a:t>
            </a:r>
          </a:p>
          <a:p>
            <a:pPr lvl="1"/>
            <a:r>
              <a:rPr lang="en-US" dirty="0" smtClean="0"/>
              <a:t>Anything meeting the 25/3 threshold qualifies as broadband.</a:t>
            </a:r>
          </a:p>
          <a:p>
            <a:pPr lvl="1"/>
            <a:r>
              <a:rPr lang="en-US" dirty="0" smtClean="0"/>
              <a:t>Satellite considered “fixed”; cellular connections considered “mobile”</a:t>
            </a:r>
          </a:p>
          <a:p>
            <a:pPr lvl="1"/>
            <a:r>
              <a:rPr lang="en-US" dirty="0" smtClean="0"/>
              <a:t>FCC considers them complements, not substitutes (for now)</a:t>
            </a:r>
          </a:p>
          <a:p>
            <a:pPr lvl="1"/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711473" y="2562523"/>
            <a:ext cx="382872" cy="847516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27" y="2715892"/>
            <a:ext cx="2139712" cy="129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4345" y="2661128"/>
            <a:ext cx="2305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Dial-up modem:  0.056 Mbps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3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66960" y="4178583"/>
            <a:ext cx="1803862" cy="85061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opposite of broadband!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989283" y="3965940"/>
            <a:ext cx="977677" cy="45940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63192" y="3391116"/>
            <a:ext cx="331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Mbps = Megabits per second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8662" y="3037811"/>
            <a:ext cx="4131425" cy="307009"/>
          </a:xfrm>
          <a:prstGeom prst="rect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6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OSU Rural Library Hotspot Loan Program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1516222"/>
            <a:ext cx="9982200" cy="4572000"/>
          </a:xfrm>
        </p:spPr>
        <p:txBody>
          <a:bodyPr/>
          <a:lstStyle/>
          <a:p>
            <a:r>
              <a:rPr lang="en-US" dirty="0" smtClean="0"/>
              <a:t>Work directly with rural libraries to loan out “hotspots” that offer free Internet connections (uses cellular networks)</a:t>
            </a:r>
          </a:p>
          <a:p>
            <a:pPr lvl="1"/>
            <a:r>
              <a:rPr lang="en-US" dirty="0" smtClean="0"/>
              <a:t>Most loan out devices for 1 week</a:t>
            </a:r>
          </a:p>
          <a:p>
            <a:pPr lvl="1"/>
            <a:r>
              <a:rPr lang="en-US" dirty="0" smtClean="0"/>
              <a:t>OSU pays for device / data for 1</a:t>
            </a:r>
            <a:r>
              <a:rPr lang="en-US" baseline="30000" dirty="0" smtClean="0"/>
              <a:t>st</a:t>
            </a:r>
            <a:r>
              <a:rPr lang="en-US" dirty="0" smtClean="0"/>
              <a:t> year; asks library to take over data payments in year 2</a:t>
            </a:r>
          </a:p>
          <a:p>
            <a:pPr lvl="1"/>
            <a:r>
              <a:rPr lang="en-US" dirty="0" smtClean="0"/>
              <a:t>4-5 libraries added each year</a:t>
            </a:r>
          </a:p>
          <a:p>
            <a:pPr lvl="1"/>
            <a:r>
              <a:rPr lang="en-US" dirty="0" smtClean="0"/>
              <a:t>Each library gets 4 – 10 devices</a:t>
            </a:r>
          </a:p>
          <a:p>
            <a:pPr lvl="1"/>
            <a:r>
              <a:rPr lang="en-US" dirty="0" smtClean="0"/>
              <a:t>~165 loans / library / year</a:t>
            </a:r>
          </a:p>
          <a:p>
            <a:pPr lvl="1"/>
            <a:r>
              <a:rPr lang="en-US" dirty="0" smtClean="0"/>
              <a:t>9.5 / 10 patron ranking</a:t>
            </a:r>
          </a:p>
          <a:p>
            <a:r>
              <a:rPr lang="en-US" dirty="0" smtClean="0"/>
              <a:t>Piloted in 2017</a:t>
            </a:r>
          </a:p>
          <a:p>
            <a:pPr lvl="1"/>
            <a:r>
              <a:rPr lang="en-US" dirty="0" smtClean="0"/>
              <a:t>Adding 4-5 libraries each year</a:t>
            </a:r>
          </a:p>
          <a:p>
            <a:pPr lvl="1"/>
            <a:r>
              <a:rPr lang="en-US" dirty="0" smtClean="0"/>
              <a:t>Currently partnering with 20</a:t>
            </a:r>
          </a:p>
          <a:p>
            <a:pPr lvl="1"/>
            <a:r>
              <a:rPr lang="en-US" dirty="0" smtClean="0"/>
              <a:t>12 / 15 have been able to continue on their 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4A1B9-353F-4C81-8EC5-7DA630FB4F3B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510" y="76200"/>
            <a:ext cx="1818791" cy="102307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706" y="5315130"/>
            <a:ext cx="2427670" cy="154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90" y="5688252"/>
            <a:ext cx="3342478" cy="477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866" y="2717463"/>
            <a:ext cx="5997734" cy="300169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136" y="505269"/>
            <a:ext cx="1916864" cy="197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92643" y="3882443"/>
            <a:ext cx="3103916" cy="671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 libraries will have “Digital Navigators” soon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Sample Comments From Patrons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31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30000"/>
              </a:lnSpc>
              <a:spcBef>
                <a:spcPts val="0"/>
              </a:spcBef>
            </a:pPr>
            <a:r>
              <a:rPr lang="en-US" sz="1400" dirty="0" smtClean="0"/>
              <a:t>“I love it!”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“Great for research and helping my son and daughter do their homework”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“It’s a total blessing”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“Awesome program – thanks!”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“Used for Planning Community Event”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“I greatly appreciate as I am a full-time student without Internet at home”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“Thank you, thank you, thank you.  It’s great!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“Wonderful program – just need more available to check out”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“Good program, used for banking / paying bills”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“So happy that we have an outstanding library that broadens our community’s opportunities – I love you library!”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“Can’t thank you enough – hope to purchase my own unit soon”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“This is a wonderful thing for the library to do.”  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“Wish it was longer than a week.”  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“This is a wonderful program that is extremely beneficial to my children.” 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“Love it! Simple to use.  No hassle and very convenient to take wherever you go.”</a:t>
            </a:r>
          </a:p>
          <a:p>
            <a:pPr>
              <a:lnSpc>
                <a:spcPct val="30000"/>
              </a:lnSpc>
            </a:pPr>
            <a:r>
              <a:rPr lang="en-US" sz="1400" dirty="0" smtClean="0"/>
              <a:t>“Please keep doing it! Thank you!” </a:t>
            </a:r>
            <a:endParaRPr lang="en-US" sz="1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99" y="1323800"/>
            <a:ext cx="2497825" cy="150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879" y="4536171"/>
            <a:ext cx="2552594" cy="191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53" y="2219498"/>
            <a:ext cx="1790923" cy="188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9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10915304" cy="10969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How Much Broadband Funding is On the Way?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Consolidated Appropriations Act (December 2020)</a:t>
            </a:r>
          </a:p>
          <a:p>
            <a:pPr lvl="1"/>
            <a:r>
              <a:rPr lang="en-US" dirty="0" smtClean="0"/>
              <a:t>$3.2B for EBB program ($50 / month subsidies)</a:t>
            </a:r>
          </a:p>
          <a:p>
            <a:pPr lvl="1"/>
            <a:r>
              <a:rPr lang="en-US" dirty="0" smtClean="0"/>
              <a:t>$1B for Tribal broadband grants</a:t>
            </a:r>
          </a:p>
          <a:p>
            <a:pPr lvl="1"/>
            <a:r>
              <a:rPr lang="en-US" dirty="0" smtClean="0"/>
              <a:t>$250M for telehealth </a:t>
            </a:r>
          </a:p>
          <a:p>
            <a:r>
              <a:rPr lang="en-US" dirty="0" smtClean="0"/>
              <a:t>American Rescue Plan (March 2021)</a:t>
            </a:r>
          </a:p>
          <a:p>
            <a:pPr lvl="1"/>
            <a:r>
              <a:rPr lang="en-US" dirty="0" smtClean="0"/>
              <a:t>$122B for emergency school relief (devices / subscriptions for students)</a:t>
            </a:r>
          </a:p>
          <a:p>
            <a:pPr lvl="1"/>
            <a:r>
              <a:rPr lang="en-US" dirty="0" smtClean="0"/>
              <a:t>$7B for Emergency Connectivity Fund (schools &amp; libraries)</a:t>
            </a:r>
          </a:p>
          <a:p>
            <a:pPr lvl="1"/>
            <a:r>
              <a:rPr lang="en-US" dirty="0" smtClean="0"/>
              <a:t>$219B State Fiscal Recovery Funds</a:t>
            </a:r>
          </a:p>
          <a:p>
            <a:pPr lvl="1"/>
            <a:r>
              <a:rPr lang="en-US" dirty="0" smtClean="0"/>
              <a:t>$13B for Local Fiscal Recovery Funds</a:t>
            </a:r>
          </a:p>
          <a:p>
            <a:r>
              <a:rPr lang="en-US" dirty="0" smtClean="0"/>
              <a:t>Infrastructure Package (On the way??) </a:t>
            </a:r>
          </a:p>
          <a:p>
            <a:pPr lvl="1"/>
            <a:r>
              <a:rPr lang="en-US" dirty="0" smtClean="0"/>
              <a:t>$40B Broadband </a:t>
            </a:r>
            <a:r>
              <a:rPr lang="en-US" dirty="0"/>
              <a:t>I</a:t>
            </a:r>
            <a:r>
              <a:rPr lang="en-US" dirty="0" smtClean="0"/>
              <a:t>nfrastructure</a:t>
            </a:r>
          </a:p>
          <a:p>
            <a:pPr lvl="1"/>
            <a:r>
              <a:rPr lang="en-US" dirty="0" smtClean="0"/>
              <a:t>$3B Digital Equity</a:t>
            </a:r>
          </a:p>
          <a:p>
            <a:pPr lvl="1"/>
            <a:r>
              <a:rPr lang="en-US" dirty="0" smtClean="0"/>
              <a:t>$14B Broadband Benefit ($30 / month subsidies)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32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624762" y="4385388"/>
            <a:ext cx="3875426" cy="8134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159829" y="4071636"/>
            <a:ext cx="3340360" cy="2297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724293" y="2407652"/>
            <a:ext cx="3775895" cy="18355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17686" y="4100945"/>
            <a:ext cx="340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$50-100B for Broadband!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54153" y="5030302"/>
            <a:ext cx="2870607" cy="298580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54155" y="2237014"/>
            <a:ext cx="2970137" cy="291582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54154" y="3906027"/>
            <a:ext cx="3288178" cy="295209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4153" y="4219710"/>
            <a:ext cx="3480320" cy="265855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310757" y="4352637"/>
            <a:ext cx="3189431" cy="16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756074" y="5030302"/>
            <a:ext cx="3125586" cy="5862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ALL Counties in OK </a:t>
            </a:r>
            <a:r>
              <a:rPr lang="en-US" sz="1400" dirty="0" smtClean="0"/>
              <a:t>receiving </a:t>
            </a:r>
            <a:r>
              <a:rPr lang="en-US" sz="1400" dirty="0"/>
              <a:t>funding Ranging from $500K - $150M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59829" y="4506942"/>
            <a:ext cx="3538536" cy="8575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947267" y="1600200"/>
            <a:ext cx="2743200" cy="120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FCC’s Estimate to Bring Fiber to All Homes: </a:t>
            </a:r>
          </a:p>
          <a:p>
            <a:pPr algn="ctr"/>
            <a:r>
              <a:rPr lang="en-US" dirty="0" smtClean="0"/>
              <a:t>$45-65B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61205" y="2848104"/>
            <a:ext cx="29153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 Boston Consulting Group, 2018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115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441" y="1642744"/>
            <a:ext cx="10515600" cy="46001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Mapping updates coming soon</a:t>
            </a:r>
          </a:p>
          <a:p>
            <a:pPr lvl="1"/>
            <a:r>
              <a:rPr lang="en-US" sz="1800" dirty="0" smtClean="0"/>
              <a:t>OK has purchased a BSLF to help assess areas most in need of funding</a:t>
            </a:r>
          </a:p>
          <a:p>
            <a:r>
              <a:rPr lang="en-US" sz="2400" dirty="0" smtClean="0"/>
              <a:t>Two components of the “digital divide”</a:t>
            </a:r>
          </a:p>
          <a:p>
            <a:pPr lvl="1"/>
            <a:r>
              <a:rPr lang="en-US" sz="1800" dirty="0" smtClean="0"/>
              <a:t>Broadband </a:t>
            </a:r>
            <a:r>
              <a:rPr lang="en-US" sz="1800" u="sng" dirty="0" smtClean="0"/>
              <a:t>availability</a:t>
            </a:r>
            <a:r>
              <a:rPr lang="en-US" sz="1800" dirty="0" smtClean="0"/>
              <a:t> still lags in OK (especially rural areas)</a:t>
            </a:r>
          </a:p>
          <a:p>
            <a:pPr lvl="2"/>
            <a:r>
              <a:rPr lang="en-US" sz="1600" dirty="0" smtClean="0"/>
              <a:t>71.8% of rural Oklahomans have access to 25/3 (vs. 82.8% nationally)</a:t>
            </a:r>
          </a:p>
          <a:p>
            <a:pPr lvl="1"/>
            <a:r>
              <a:rPr lang="en-US" sz="1800" dirty="0" smtClean="0"/>
              <a:t>Broadband </a:t>
            </a:r>
            <a:r>
              <a:rPr lang="en-US" sz="1800" u="sng" dirty="0" smtClean="0"/>
              <a:t>adoption</a:t>
            </a:r>
            <a:r>
              <a:rPr lang="en-US" sz="1800" dirty="0" smtClean="0"/>
              <a:t> is low for some demographics </a:t>
            </a:r>
          </a:p>
          <a:p>
            <a:pPr lvl="2"/>
            <a:r>
              <a:rPr lang="en-US" sz="1600" dirty="0" smtClean="0"/>
              <a:t>Largely driven by cost </a:t>
            </a:r>
          </a:p>
          <a:p>
            <a:pPr lvl="2"/>
            <a:r>
              <a:rPr lang="en-US" sz="1600" dirty="0" smtClean="0"/>
              <a:t>Recent programs trying to address this (EBB)</a:t>
            </a:r>
          </a:p>
          <a:p>
            <a:pPr lvl="2"/>
            <a:r>
              <a:rPr lang="en-US" sz="1600" dirty="0" smtClean="0"/>
              <a:t>“Digital inclusion” efforts</a:t>
            </a:r>
          </a:p>
          <a:p>
            <a:r>
              <a:rPr lang="en-US" sz="2400" dirty="0" smtClean="0"/>
              <a:t>Funding is on the way (ARP, Infrastructure Bill)</a:t>
            </a:r>
          </a:p>
          <a:p>
            <a:pPr lvl="1"/>
            <a:r>
              <a:rPr lang="en-US" sz="1800" dirty="0" smtClean="0"/>
              <a:t>Lots of opportunities for broadband!</a:t>
            </a:r>
          </a:p>
          <a:p>
            <a:pPr lvl="1"/>
            <a:r>
              <a:rPr lang="en-US" sz="1800" dirty="0" smtClean="0"/>
              <a:t>Both for availability </a:t>
            </a:r>
            <a:r>
              <a:rPr lang="en-US" sz="1800" u="sng" dirty="0" smtClean="0"/>
              <a:t>and</a:t>
            </a:r>
            <a:r>
              <a:rPr lang="en-US" sz="1800" dirty="0" smtClean="0"/>
              <a:t> adoption</a:t>
            </a:r>
          </a:p>
          <a:p>
            <a:pPr lvl="1"/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86267"/>
              </p:ext>
            </p:extLst>
          </p:nvPr>
        </p:nvGraphicFramePr>
        <p:xfrm>
          <a:off x="7829285" y="3665896"/>
          <a:ext cx="387003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018">
                  <a:extLst>
                    <a:ext uri="{9D8B030D-6E8A-4147-A177-3AD203B41FA5}">
                      <a16:colId xmlns:a16="http://schemas.microsoft.com/office/drawing/2014/main" val="2646622965"/>
                    </a:ext>
                  </a:extLst>
                </a:gridCol>
                <a:gridCol w="1935018">
                  <a:extLst>
                    <a:ext uri="{9D8B030D-6E8A-4147-A177-3AD203B41FA5}">
                      <a16:colId xmlns:a16="http://schemas.microsoft.com/office/drawing/2014/main" val="14630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No Internet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95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$75,000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412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$20,000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37408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44311" y="4778416"/>
            <a:ext cx="4039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Source: U.S. Census ACS 2019 1-yr estimates Table S2801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8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More Speed Over Time…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93870" y="2873115"/>
            <a:ext cx="4377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More than 50% of Residential Fixed Connections were 100Mbps+ in 2018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20317" y="5541537"/>
            <a:ext cx="3270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/>
              <a:t>FCC </a:t>
            </a:r>
            <a:r>
              <a:rPr lang="en-US" sz="1200" dirty="0" smtClean="0"/>
              <a:t>Internet Access Services Report (Dec. 2020)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08" y="1413164"/>
            <a:ext cx="4754462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Cable Modem Still Dominant for Fixed Connections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6331" y="1662624"/>
            <a:ext cx="4377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Approximately 75% of 25/3 Residential Fixed Connections were via Cable Modem in 2018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20906" y="6259811"/>
            <a:ext cx="3270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/>
              <a:t>FCC </a:t>
            </a:r>
            <a:r>
              <a:rPr lang="en-US" sz="1200" dirty="0" smtClean="0"/>
              <a:t>Internet Access Services Report (Dec. 2020)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73" y="1691680"/>
            <a:ext cx="6007549" cy="4437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249" y="2942705"/>
            <a:ext cx="4263484" cy="32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Why is Broadband Important?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in U.S. use it for a wide range of daily activities</a:t>
            </a:r>
          </a:p>
          <a:p>
            <a:r>
              <a:rPr lang="en-US" dirty="0"/>
              <a:t>COVID-19 made this crystal-clear</a:t>
            </a:r>
          </a:p>
          <a:p>
            <a:r>
              <a:rPr lang="en-US" dirty="0"/>
              <a:t>Those without a connection are being left behind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900" y="1286359"/>
            <a:ext cx="111139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396" y="2217735"/>
            <a:ext cx="1501960" cy="66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7" y="811320"/>
            <a:ext cx="1783917" cy="11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14" y="2187385"/>
            <a:ext cx="1342290" cy="75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891" y="681093"/>
            <a:ext cx="1078413" cy="55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352" y="4339663"/>
            <a:ext cx="6377680" cy="11841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580651"/>
            <a:ext cx="6424700" cy="806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713" y="3306594"/>
            <a:ext cx="7736319" cy="827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0661" y="5401881"/>
            <a:ext cx="4583041" cy="7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3348" y="3134488"/>
            <a:ext cx="3640310" cy="15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7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76200"/>
            <a:ext cx="10745063" cy="10969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Broadband and Rural Economic Development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Lots of research to support the idea that “broadband matters” for a variety of rural quality of life outcomes:</a:t>
            </a:r>
          </a:p>
          <a:p>
            <a:pPr lvl="1"/>
            <a:r>
              <a:rPr lang="en-US" sz="1800" dirty="0"/>
              <a:t>Income growth</a:t>
            </a:r>
          </a:p>
          <a:p>
            <a:pPr lvl="1"/>
            <a:r>
              <a:rPr lang="en-US" sz="1800" dirty="0"/>
              <a:t>Civic engagement</a:t>
            </a:r>
          </a:p>
          <a:p>
            <a:pPr lvl="1"/>
            <a:r>
              <a:rPr lang="en-US" sz="1800" dirty="0"/>
              <a:t>Unemployment reduction</a:t>
            </a:r>
          </a:p>
          <a:p>
            <a:pPr lvl="1"/>
            <a:r>
              <a:rPr lang="en-US" sz="1800" dirty="0" smtClean="0"/>
              <a:t>Firm location</a:t>
            </a:r>
          </a:p>
          <a:p>
            <a:pPr lvl="1"/>
            <a:r>
              <a:rPr lang="en-US" sz="1800" dirty="0" smtClean="0"/>
              <a:t>Entrepreneurship</a:t>
            </a:r>
            <a:endParaRPr lang="en-US" sz="1800" dirty="0"/>
          </a:p>
          <a:p>
            <a:pPr lvl="1"/>
            <a:r>
              <a:rPr lang="en-US" sz="1800" dirty="0"/>
              <a:t>Housing </a:t>
            </a:r>
            <a:r>
              <a:rPr lang="en-US" sz="1800" dirty="0" smtClean="0"/>
              <a:t>values</a:t>
            </a:r>
          </a:p>
          <a:p>
            <a:pPr lvl="1"/>
            <a:r>
              <a:rPr lang="en-US" sz="1800" dirty="0" smtClean="0"/>
              <a:t>Farm productivity</a:t>
            </a:r>
            <a:endParaRPr lang="en-US" sz="18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26" y="5559166"/>
            <a:ext cx="5716236" cy="12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9" y="4735650"/>
            <a:ext cx="4515131" cy="101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489" y="3049158"/>
            <a:ext cx="4167881" cy="767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600" y="2074334"/>
            <a:ext cx="5186363" cy="8091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53" y="5813888"/>
            <a:ext cx="4829175" cy="676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2648" y="3189150"/>
            <a:ext cx="2914650" cy="2124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9560" y="4000934"/>
            <a:ext cx="4533572" cy="8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 couple of recent, relevant findings…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6782" y="3189206"/>
            <a:ext cx="1828800" cy="365125"/>
          </a:xfrm>
        </p:spPr>
        <p:txBody>
          <a:bodyPr/>
          <a:lstStyle/>
          <a:p>
            <a:fld id="{0FF54DE5-C571-48E8-A5BC-B369434E2F4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93" y="2689552"/>
            <a:ext cx="2503993" cy="1824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861" y="2903844"/>
            <a:ext cx="7118362" cy="7479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15811" y="2903844"/>
            <a:ext cx="6083560" cy="251033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199" y="3114414"/>
            <a:ext cx="7032172" cy="246929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67198" y="3378152"/>
            <a:ext cx="2086947" cy="29049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90" y="4779314"/>
            <a:ext cx="4876800" cy="714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972" y="4897816"/>
            <a:ext cx="6324600" cy="238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672" y="5426431"/>
            <a:ext cx="6438900" cy="3905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14117" y="4845451"/>
            <a:ext cx="3385459" cy="290490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80514" y="5612362"/>
            <a:ext cx="2687218" cy="284585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0836" y="1641590"/>
            <a:ext cx="6897132" cy="6329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33" y="1588335"/>
            <a:ext cx="4205107" cy="7572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50836" y="1846177"/>
            <a:ext cx="6897132" cy="201013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56804" y="2047190"/>
            <a:ext cx="2217574" cy="218952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Broadband Data - Availability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https://broadbandmap.fcc.gov/#/</a:t>
            </a:r>
            <a:endParaRPr lang="en-US" dirty="0" smtClean="0"/>
          </a:p>
          <a:p>
            <a:r>
              <a:rPr lang="en-US" dirty="0" smtClean="0"/>
              <a:t>All providers report census blocks served to FCC, every 6 months</a:t>
            </a:r>
          </a:p>
          <a:p>
            <a:r>
              <a:rPr lang="en-US" dirty="0" smtClean="0"/>
              <a:t>If 1 provider serves 1 house in a Census block, the </a:t>
            </a:r>
            <a:r>
              <a:rPr lang="en-US" u="sng" dirty="0" smtClean="0"/>
              <a:t>whole block </a:t>
            </a:r>
            <a:r>
              <a:rPr lang="en-US" dirty="0" smtClean="0"/>
              <a:t>is considered served</a:t>
            </a:r>
          </a:p>
          <a:p>
            <a:pPr lvl="1"/>
            <a:r>
              <a:rPr lang="en-US" dirty="0" smtClean="0"/>
              <a:t>Known to overstate access!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1BE2A-0189-4C46-8C2F-D1CB36893C8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703" y="3665913"/>
            <a:ext cx="6892201" cy="3119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574" y="232740"/>
            <a:ext cx="3298890" cy="828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" y="3956972"/>
            <a:ext cx="4737562" cy="406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888" y="5702532"/>
            <a:ext cx="4539040" cy="474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96" y="4497986"/>
            <a:ext cx="4684136" cy="9479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80712" y="1276736"/>
            <a:ext cx="4256117" cy="7748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Rural broadband availability is dramatically overstated by the FCC data / reports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90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4873beb7-5857-4685-be1f-d57550cc96cc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2482</TotalTime>
  <Words>2046</Words>
  <Application>Microsoft Office PowerPoint</Application>
  <PresentationFormat>Widescreen</PresentationFormat>
  <Paragraphs>346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Euphemia</vt:lpstr>
      <vt:lpstr>Plantagenet Cherokee</vt:lpstr>
      <vt:lpstr>Wingdings</vt:lpstr>
      <vt:lpstr>Academic Literature 16x9</vt:lpstr>
      <vt:lpstr>Broadband in Oklahoma:  Mapping, Economic Impacts, And the road ahead</vt:lpstr>
      <vt:lpstr>Agenda</vt:lpstr>
      <vt:lpstr>“Broadband” History (&amp; Future?)</vt:lpstr>
      <vt:lpstr>More Speed Over Time…</vt:lpstr>
      <vt:lpstr>Cable Modem Still Dominant for Fixed Connections</vt:lpstr>
      <vt:lpstr>Why is Broadband Important?  </vt:lpstr>
      <vt:lpstr>Broadband and Rural Economic Development</vt:lpstr>
      <vt:lpstr>A couple of recent, relevant findings…</vt:lpstr>
      <vt:lpstr>Broadband Data - Availability</vt:lpstr>
      <vt:lpstr>Why the Broadband Availability Data is Bad</vt:lpstr>
      <vt:lpstr>Oklahoma’s Broadband Availability Situation</vt:lpstr>
      <vt:lpstr>Progress Over the Years</vt:lpstr>
      <vt:lpstr>Broadband Availability and Adoption in OK</vt:lpstr>
      <vt:lpstr>Broadband Availability in Oklahoma</vt:lpstr>
      <vt:lpstr>Oklahoma “Broadband Serviceable Location Fabric”</vt:lpstr>
      <vt:lpstr>County-Specific Availability Maps</vt:lpstr>
      <vt:lpstr>Grant County (Pop 4,400) – 90%</vt:lpstr>
      <vt:lpstr>Dewey County (Pop 4,900) – 33%</vt:lpstr>
      <vt:lpstr>Woodward County (Pop 12,500) – 34%</vt:lpstr>
      <vt:lpstr>Caddo County (Pop 29,000) – 53%</vt:lpstr>
      <vt:lpstr>Oklahoma County (Pop 800,000) – 97%</vt:lpstr>
      <vt:lpstr>The Oklahoma Broadband Map</vt:lpstr>
      <vt:lpstr>Broadband Data - Adoption</vt:lpstr>
      <vt:lpstr>Broadband Adoption in Oklahoma</vt:lpstr>
      <vt:lpstr>Broadband Adoption in Oklahoma</vt:lpstr>
      <vt:lpstr>Moving Forward - Nationally</vt:lpstr>
      <vt:lpstr>Moving Forward – in Oklahoma</vt:lpstr>
      <vt:lpstr>Emergency Broadband Benefit (EBB) Program</vt:lpstr>
      <vt:lpstr>EBB Participation Rates in Oklahoma</vt:lpstr>
      <vt:lpstr>OSU Rural Library Hotspot Loan Program</vt:lpstr>
      <vt:lpstr>Sample Comments From Patrons</vt:lpstr>
      <vt:lpstr>How Much Broadband Funding is On the Way? </vt:lpstr>
      <vt:lpstr>Summary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Broadband in Oklahoma</dc:title>
  <dc:creator>Whitacre, Brian E</dc:creator>
  <cp:lastModifiedBy>Whitacre, Brian E</cp:lastModifiedBy>
  <cp:revision>146</cp:revision>
  <cp:lastPrinted>2021-08-05T15:38:51Z</cp:lastPrinted>
  <dcterms:created xsi:type="dcterms:W3CDTF">2020-09-15T16:14:39Z</dcterms:created>
  <dcterms:modified xsi:type="dcterms:W3CDTF">2021-10-07T20:05:10Z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