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72" r:id="rId3"/>
    <p:sldId id="374" r:id="rId4"/>
    <p:sldId id="378" r:id="rId5"/>
    <p:sldId id="381" r:id="rId6"/>
    <p:sldId id="375" r:id="rId7"/>
    <p:sldId id="376" r:id="rId8"/>
    <p:sldId id="379" r:id="rId9"/>
    <p:sldId id="383" r:id="rId10"/>
    <p:sldId id="382" r:id="rId11"/>
    <p:sldId id="377" r:id="rId12"/>
    <p:sldId id="373" r:id="rId13"/>
    <p:sldId id="337" r:id="rId14"/>
    <p:sldId id="384" r:id="rId15"/>
    <p:sldId id="385" r:id="rId16"/>
    <p:sldId id="386" r:id="rId17"/>
    <p:sldId id="334" r:id="rId18"/>
    <p:sldId id="387" r:id="rId19"/>
    <p:sldId id="388" r:id="rId20"/>
    <p:sldId id="389" r:id="rId21"/>
    <p:sldId id="391" r:id="rId22"/>
    <p:sldId id="390" r:id="rId23"/>
    <p:sldId id="392" r:id="rId24"/>
    <p:sldId id="393" r:id="rId25"/>
    <p:sldId id="394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, Courtney" initials="BC" lastIdx="1" clrIdx="0">
    <p:extLst>
      <p:ext uri="{19B8F6BF-5375-455C-9EA6-DF929625EA0E}">
        <p15:presenceInfo xmlns:p15="http://schemas.microsoft.com/office/powerpoint/2012/main" userId="S-1-5-21-321074259-2410434457-2231178854-150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A36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A2BD-4E1A-4F04-A359-56578040112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A0CC-1DDD-437E-948B-EA3989221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1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4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0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9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3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09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6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99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7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8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6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0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43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8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1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0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2A0CC-1DDD-437E-948B-EA39892211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9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8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0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1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9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DA0F-EFBF-4691-92A3-54613E105E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795D-784B-44F6-BE54-8B09539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149" y="561703"/>
            <a:ext cx="10267405" cy="2926080"/>
          </a:xfrm>
          <a:solidFill>
            <a:schemeClr val="tx1"/>
          </a:solidFill>
          <a:ln w="57150">
            <a:solidFill>
              <a:srgbClr val="373A36"/>
            </a:solidFill>
          </a:ln>
        </p:spPr>
        <p:txBody>
          <a:bodyPr anchor="ctr"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Economics Department Research Overview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44537"/>
            <a:ext cx="9144000" cy="2377439"/>
          </a:xfrm>
          <a:solidFill>
            <a:srgbClr val="373A36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Courtney Bir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Oklahoma State University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courtney.bir@okstate.edu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9"/>
          <a:stretch/>
        </p:blipFill>
        <p:spPr bwMode="auto">
          <a:xfrm>
            <a:off x="138328" y="5986913"/>
            <a:ext cx="1741689" cy="865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8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markets, cooperatives and finance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73" y="1642436"/>
            <a:ext cx="2544681" cy="2584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35862" y="4339133"/>
            <a:ext cx="3095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Chiang Chung- Measuring market power, concentration/captive supplies/integration. Market power vs efficiency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609" y="4234859"/>
            <a:ext cx="3026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Phil </a:t>
            </a:r>
            <a:r>
              <a:rPr lang="en-US" sz="2000" dirty="0" smtClean="0"/>
              <a:t>Kenkel-investigating cooperative grain market alliances. Focused on cost savings, price basis, and transportation efficiencies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95" y="1642436"/>
            <a:ext cx="2350301" cy="2584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6126" y="4258295"/>
            <a:ext cx="2522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Notie </a:t>
            </a:r>
            <a:r>
              <a:rPr lang="en-US" sz="2000" dirty="0" smtClean="0"/>
              <a:t>Lansford-updating the bank simulator game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126" y="1642436"/>
            <a:ext cx="2271667" cy="26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Impact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258" y="4588459"/>
            <a:ext cx="301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</a:t>
            </a:r>
            <a:r>
              <a:rPr lang="en-US" dirty="0" smtClean="0"/>
              <a:t>Bailey Norwood- Measuring food insecurity caused by COVID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1917" y="4619779"/>
            <a:ext cx="252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Derrell </a:t>
            </a:r>
            <a:r>
              <a:rPr lang="en-US" sz="2000" dirty="0" smtClean="0"/>
              <a:t>Peel- Small scale meat processing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904" y="1804907"/>
            <a:ext cx="2681000" cy="2783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716" y="1804907"/>
            <a:ext cx="2107711" cy="2805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9660" y="4631187"/>
            <a:ext cx="2522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Rodney </a:t>
            </a:r>
            <a:r>
              <a:rPr lang="en-US" sz="2000" dirty="0" smtClean="0"/>
              <a:t>Holcomb- Small scale meat processing. Impact of COVID on food industry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239" y="1804907"/>
            <a:ext cx="1951783" cy="29572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04482" y="4732058"/>
            <a:ext cx="2550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Aleks Schaefer- Economics of vaccine lotteries, COVID-19 morbidity/ mortality US meatpacking counties 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51" y="1804907"/>
            <a:ext cx="2422989" cy="27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086" y="1668609"/>
            <a:ext cx="10267405" cy="2926080"/>
          </a:xfrm>
          <a:solidFill>
            <a:schemeClr val="tx1"/>
          </a:solidFill>
          <a:ln w="57150">
            <a:solidFill>
              <a:srgbClr val="373A36"/>
            </a:solidFill>
          </a:ln>
        </p:spPr>
        <p:txBody>
          <a:bodyPr anchor="ctr"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Research/Extension Programing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9"/>
          <a:stretch/>
        </p:blipFill>
        <p:spPr bwMode="auto">
          <a:xfrm>
            <a:off x="138328" y="5986913"/>
            <a:ext cx="1741689" cy="865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37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little bit about me….Courtney Bir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7118" y="961053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in Agricultural Economics at Oklahoma State – Farm Management and Agricultural finance </a:t>
            </a:r>
          </a:p>
          <a:p>
            <a:pPr marL="1314450" lvl="1" indent="-857250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extension 25% research</a:t>
            </a:r>
          </a:p>
          <a:p>
            <a:pPr marL="857250" indent="-857250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Purdue University (Ag Econ)</a:t>
            </a:r>
          </a:p>
          <a:p>
            <a:pPr marL="857250" indent="-857250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M.S. Oklahoma State (Ag Econ)</a:t>
            </a:r>
          </a:p>
          <a:p>
            <a:pPr marL="857250" indent="-857250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B.S. Oklahoma State (Agribusiness) </a:t>
            </a:r>
          </a:p>
          <a:p>
            <a:pPr marL="857250" indent="-857250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B.S. Oklahoma State (Animal Science)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595" y="3307785"/>
            <a:ext cx="1041923" cy="63033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9"/>
          <a:stretch/>
        </p:blipFill>
        <p:spPr bwMode="auto">
          <a:xfrm>
            <a:off x="7171714" y="4038850"/>
            <a:ext cx="1454426" cy="722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9"/>
          <a:stretch/>
        </p:blipFill>
        <p:spPr bwMode="auto">
          <a:xfrm>
            <a:off x="7687677" y="4761671"/>
            <a:ext cx="1454426" cy="722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9"/>
          <a:stretch/>
        </p:blipFill>
        <p:spPr bwMode="auto">
          <a:xfrm>
            <a:off x="8130229" y="5468561"/>
            <a:ext cx="1454426" cy="722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00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research in general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7118" y="961053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research that I use in extension programming </a:t>
            </a:r>
          </a:p>
          <a:p>
            <a:pPr marL="1314450" lvl="1" indent="-857250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 decision making </a:t>
            </a:r>
          </a:p>
          <a:p>
            <a:pPr marL="1314450" lvl="1" indent="-857250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scale agriculture </a:t>
            </a:r>
          </a:p>
          <a:p>
            <a:pPr marL="1314450" lvl="1" indent="-857250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understanding of production and WTP, can a producer do it? </a:t>
            </a:r>
          </a:p>
          <a:p>
            <a:pPr marL="1314450" lvl="1" indent="-857250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impacts- food changes, small scale slaughter, behavior</a:t>
            </a:r>
          </a:p>
          <a:p>
            <a:pPr marL="857250" indent="-857250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pursuits- better ways to elicit preferences </a:t>
            </a:r>
          </a:p>
        </p:txBody>
      </p:sp>
    </p:spTree>
    <p:extLst>
      <p:ext uri="{BB962C8B-B14F-4D97-AF65-F5344CB8AC3E}">
        <p14:creationId xmlns:p14="http://schemas.microsoft.com/office/powerpoint/2010/main" val="41619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 Financial planning- potential for future research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7118" y="961053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grant with FBMB grant with University of Minnesota and many other states</a:t>
            </a:r>
          </a:p>
          <a:p>
            <a:pPr>
              <a:defRPr/>
            </a:pP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software called FINPACK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analysis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range planning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 flow planning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 flow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state, area, and county extension educators have gone through program training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farmers/ranchers have reached out for programming so far</a:t>
            </a:r>
          </a:p>
        </p:txBody>
      </p:sp>
    </p:spTree>
    <p:extLst>
      <p:ext uri="{BB962C8B-B14F-4D97-AF65-F5344CB8AC3E}">
        <p14:creationId xmlns:p14="http://schemas.microsoft.com/office/powerpoint/2010/main" val="19327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 Financial planning-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potential for future research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7118" y="961053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goal is to have benchmarking data through FINBIN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help producers make decisions 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allow for financial research related to what producers are doing now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40 completed financial plans of the “same kind” to benchmark 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help farmers/ranchers be prepared for lender meetings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 approved for FSA borrower training! </a:t>
            </a:r>
          </a:p>
        </p:txBody>
      </p:sp>
    </p:spTree>
    <p:extLst>
      <p:ext uri="{BB962C8B-B14F-4D97-AF65-F5344CB8AC3E}">
        <p14:creationId xmlns:p14="http://schemas.microsoft.com/office/powerpoint/2010/main" val="16273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 Financial Planning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11" y="972321"/>
            <a:ext cx="3653107" cy="56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 Decision making- Mixed species grazing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7118" y="961053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 with Dr. Peel and graduate student Kayla Hintze, also a fact sheet and other extension outputs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Looked at the possibility of grazing goats alongside cattle to control red cedar and provide another revenue stream</a:t>
            </a:r>
          </a:p>
        </p:txBody>
      </p:sp>
    </p:spTree>
    <p:extLst>
      <p:ext uri="{BB962C8B-B14F-4D97-AF65-F5344CB8AC3E}">
        <p14:creationId xmlns:p14="http://schemas.microsoft.com/office/powerpoint/2010/main" val="1657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 Decision making- Mixed species grazing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7118" y="961053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a breeding goat enterprise increased NPV when compared to a stocker goat enterprise or chemical control 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included rotational patch burning 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work happening with a real rangeland experiment that will provide better data vs the assumptions used</a:t>
            </a:r>
          </a:p>
        </p:txBody>
      </p:sp>
    </p:spTree>
    <p:extLst>
      <p:ext uri="{BB962C8B-B14F-4D97-AF65-F5344CB8AC3E}">
        <p14:creationId xmlns:p14="http://schemas.microsoft.com/office/powerpoint/2010/main" val="30111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086" y="1668609"/>
            <a:ext cx="10267405" cy="2926080"/>
          </a:xfrm>
          <a:solidFill>
            <a:schemeClr val="tx1"/>
          </a:solidFill>
          <a:ln w="57150">
            <a:solidFill>
              <a:srgbClr val="373A36"/>
            </a:solidFill>
          </a:ln>
        </p:spPr>
        <p:txBody>
          <a:bodyPr anchor="ctr"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Department Overview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9"/>
          <a:stretch/>
        </p:blipFill>
        <p:spPr bwMode="auto">
          <a:xfrm>
            <a:off x="138328" y="5986913"/>
            <a:ext cx="1741689" cy="865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13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 Decision making- Early season calving dates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3055" y="897538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 in process with Dr. E. DeVuyst, Dr. Lalman and graduate student Amanda Upton, also a fact sheet and other extension outputs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Looked at the implications of calving date on expected annualized return per head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calving with increasingly cold winters in Jan may lead to more veterinary costs, higher death loss, and increased feed costs</a:t>
            </a:r>
          </a:p>
        </p:txBody>
      </p:sp>
    </p:spTree>
    <p:extLst>
      <p:ext uri="{BB962C8B-B14F-4D97-AF65-F5344CB8AC3E}">
        <p14:creationId xmlns:p14="http://schemas.microsoft.com/office/powerpoint/2010/main" val="298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 Decision making- Early season calving dates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3055" y="897538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of producers and veterinarians, as well as simulated programing 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Calving in mid-March resulted in highest annualized returns per head, and most producers calved in March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from profit max often due to labor constraints, off farm activities, other farm enterprises etc.</a:t>
            </a:r>
          </a:p>
          <a:p>
            <a:pPr marL="0" indent="0">
              <a:buNone/>
              <a:defRPr/>
            </a:pP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scale production/beginning farmer rancher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3055" y="897538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coalition to support beginning farmers and ranchers. Collaboration with NRCS, OSU, ODAFF, Langston, ONIE, Cattlemen's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Dept. of Veterans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Affairs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Multiple workshops, supporting extension documents 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out simple budgets for unique agriculture- hops, chickens, bees</a:t>
            </a:r>
          </a:p>
          <a:p>
            <a:pPr marL="0" indent="0">
              <a:buNone/>
              <a:defRPr/>
            </a:pP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scale production/beginning farmer rancher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3055" y="897538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supporting documents for beekeeping production and finance (bees are livestock!) coming soon: </a:t>
            </a:r>
          </a:p>
          <a:p>
            <a:pPr>
              <a:defRPr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25" y="2454440"/>
            <a:ext cx="7618892" cy="41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scale production/beginning farmer rancher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3055" y="897538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analysis on medium scale poultry production, quail production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Agritourism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come-and-cut flowers, pumpkin patches, economics of additional on farm winery products (in general diversifying farms)</a:t>
            </a:r>
          </a:p>
        </p:txBody>
      </p:sp>
    </p:spTree>
    <p:extLst>
      <p:ext uri="{BB962C8B-B14F-4D97-AF65-F5344CB8AC3E}">
        <p14:creationId xmlns:p14="http://schemas.microsoft.com/office/powerpoint/2010/main" val="37627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marL="857250" indent="-857250" algn="l">
              <a:spcAft>
                <a:spcPts val="12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to elicit preferences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3055" y="897538"/>
            <a:ext cx="10823509" cy="5816083"/>
          </a:xfrm>
          <a:prstGeom prst="rect">
            <a:avLst/>
          </a:prstGeom>
          <a:solidFill>
            <a:srgbClr val="373A36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surrounding new methodologies for choice experiments </a:t>
            </a:r>
          </a:p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social media and online data scraping 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 of natural disasters (fires/hurricanes)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safety </a:t>
            </a:r>
          </a:p>
          <a:p>
            <a:pPr>
              <a:defRPr/>
            </a:pP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41408" y="263706"/>
            <a:ext cx="9125527" cy="961933"/>
          </a:xfrm>
          <a:solidFill>
            <a:srgbClr val="BEBEBE"/>
          </a:solidFill>
          <a:ln w="38100">
            <a:solidFill>
              <a:srgbClr val="002A5C"/>
            </a:solidFill>
          </a:ln>
          <a:effectLst>
            <a:softEdge rad="12700"/>
          </a:effectLst>
        </p:spPr>
        <p:txBody>
          <a:bodyPr anchor="ctr">
            <a:no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0592" y="2270394"/>
            <a:ext cx="10267405" cy="2926080"/>
          </a:xfrm>
          <a:prstGeom prst="rect">
            <a:avLst/>
          </a:prstGeom>
          <a:solidFill>
            <a:schemeClr val="tx1"/>
          </a:solidFill>
          <a:ln w="57150">
            <a:solidFill>
              <a:srgbClr val="373A3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Courtney Bir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Oklahoma State University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courtney.bir@okstate.edu</a:t>
            </a:r>
          </a:p>
        </p:txBody>
      </p:sp>
    </p:spTree>
    <p:extLst>
      <p:ext uri="{BB962C8B-B14F-4D97-AF65-F5344CB8AC3E}">
        <p14:creationId xmlns:p14="http://schemas.microsoft.com/office/powerpoint/2010/main" val="24012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118976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Livestock industry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3" y="1576137"/>
            <a:ext cx="2271925" cy="289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843" y="4451411"/>
            <a:ext cx="2550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Dr. Hannah Shear- cow calf industry efficiency through management choices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70611" y="4511812"/>
            <a:ext cx="2382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Dayton </a:t>
            </a:r>
            <a:r>
              <a:rPr lang="en-US" sz="2000" dirty="0" smtClean="0"/>
              <a:t>Lambert- Merger acquisition behavior of CR4 meat packers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217" y="1636539"/>
            <a:ext cx="2502828" cy="2875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82338" y="4511812"/>
            <a:ext cx="2550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Bailey </a:t>
            </a:r>
            <a:r>
              <a:rPr lang="en-US" sz="2000" dirty="0" smtClean="0"/>
              <a:t>Norwood- Understanding how US beef imports are used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378" y="1634916"/>
            <a:ext cx="2295705" cy="2876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95283" y="4451411"/>
            <a:ext cx="2550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Amy Hagerman- animal health including avian influenza, foot-and –mouth. Policy impacts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150" y="1576137"/>
            <a:ext cx="2201381" cy="28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118976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Livestock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70" y="4391010"/>
            <a:ext cx="2550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Derrell </a:t>
            </a:r>
            <a:r>
              <a:rPr lang="en-US" sz="2000" dirty="0" smtClean="0"/>
              <a:t>Peel- Feedlot cattle death rates, effect of BRD, rangeland productivity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6314" y="4391010"/>
            <a:ext cx="27425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Eric DeVuyst-Impact of cattle genetics on profitability. Optimal producer decision making surrounding breeding date. Capsaicin use in beef cattle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5139" y="4391010"/>
            <a:ext cx="2550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Wade </a:t>
            </a:r>
            <a:r>
              <a:rPr lang="en-US" sz="2000" dirty="0" smtClean="0"/>
              <a:t>Brorsen-economics of test tube meat. Genetic markers on cow-calf production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950" y="1433764"/>
            <a:ext cx="2361827" cy="2957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500" y="1433764"/>
            <a:ext cx="1971498" cy="2957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27" y="1433764"/>
            <a:ext cx="2362582" cy="2957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737" y="1433764"/>
            <a:ext cx="1951783" cy="29572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51980" y="4360915"/>
            <a:ext cx="2550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Aleks </a:t>
            </a:r>
            <a:r>
              <a:rPr lang="en-US" sz="2000" dirty="0" smtClean="0"/>
              <a:t>Schaefer- Egg supply chains, global food trade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60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118976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Livestock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18" y="4447300"/>
            <a:ext cx="2550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Lixia Lambert- environmental implications of beef discoloration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96" y="1641864"/>
            <a:ext cx="2151318" cy="2805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720" y="1641864"/>
            <a:ext cx="2468228" cy="27821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2253" y="4447300"/>
            <a:ext cx="2550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John Michael Riley- livestock markets and food waste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743" y="1641864"/>
            <a:ext cx="2349655" cy="27821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60222" y="4423971"/>
            <a:ext cx="32424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</a:t>
            </a:r>
            <a:r>
              <a:rPr lang="en-US" dirty="0" smtClean="0"/>
              <a:t>Kellie Raper- Beef supply chain from consumers to feedlot. Influence of consumer perceptions and willingness to pay for production practices including hormone use in meat. Management practice adoption by cow-calf 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Issues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183" y="4498820"/>
            <a:ext cx="268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Brian Whitacre- Rural Broadband Expansion Council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3" y="1866748"/>
            <a:ext cx="2336635" cy="2632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385" y="1866748"/>
            <a:ext cx="2096001" cy="26266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2290" y="4498820"/>
            <a:ext cx="2550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Amy Hagerman- impact of ability to telework on rural employment rates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713" y="1866748"/>
            <a:ext cx="2255330" cy="2626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00713" y="4498820"/>
            <a:ext cx="2550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Shannon Ferrell- Farm estate planning and transitions. Farm stress and mental health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794" y="1866748"/>
            <a:ext cx="1756610" cy="26615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27036" y="4528278"/>
            <a:ext cx="2550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Aleks Schaefer-Farm labor in food and agriculture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40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829" y="1937084"/>
            <a:ext cx="2392433" cy="2367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4748" y="4555957"/>
            <a:ext cx="2550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</a:t>
            </a:r>
            <a:r>
              <a:rPr lang="en-US" sz="2000" dirty="0" smtClean="0"/>
              <a:t>. Lixia </a:t>
            </a:r>
            <a:r>
              <a:rPr lang="en-US" sz="2000" dirty="0" smtClean="0"/>
              <a:t>Lambert-Biofuel and </a:t>
            </a:r>
            <a:r>
              <a:rPr lang="en-US" sz="2000" dirty="0" err="1" smtClean="0"/>
              <a:t>bioeconomy</a:t>
            </a:r>
            <a:r>
              <a:rPr lang="en-US" sz="2000" dirty="0" smtClean="0"/>
              <a:t>. Climate change effects on cropping patterns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034" y="1937084"/>
            <a:ext cx="1900614" cy="2478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4829" y="4555957"/>
            <a:ext cx="2550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Dayton </a:t>
            </a:r>
            <a:r>
              <a:rPr lang="en-US" sz="2000" dirty="0" smtClean="0"/>
              <a:t>Lambert-Water, carbon and infrastructure resilience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4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9551" y="4456112"/>
            <a:ext cx="2550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Lixia Lambert- risk analysis of </a:t>
            </a:r>
            <a:r>
              <a:rPr lang="en-US" sz="2000" dirty="0" err="1" smtClean="0"/>
              <a:t>rainfed</a:t>
            </a:r>
            <a:r>
              <a:rPr lang="en-US" sz="2000" dirty="0" smtClean="0"/>
              <a:t>  wheat, drought impact analysis, industrial hemp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129" y="1650676"/>
            <a:ext cx="2151318" cy="28054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049" y="1629832"/>
            <a:ext cx="1999619" cy="28054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41332" y="4456112"/>
            <a:ext cx="2522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Roger Sahs-Custom rate data collection through USDA-NASS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49" y="1629832"/>
            <a:ext cx="2266593" cy="28054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3593" y="4456112"/>
            <a:ext cx="2522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Rodney </a:t>
            </a:r>
            <a:r>
              <a:rPr lang="en-US" sz="2000" dirty="0" smtClean="0"/>
              <a:t>Holcomb- feedstock supply costs. Cost estimation of crop burning 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14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55" y="203200"/>
            <a:ext cx="11824020" cy="602344"/>
          </a:xfrm>
          <a:solidFill>
            <a:srgbClr val="000000"/>
          </a:solidFill>
          <a:ln w="38100">
            <a:solidFill>
              <a:srgbClr val="373A36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19" y="1579216"/>
            <a:ext cx="2226915" cy="27906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3419" y="4369908"/>
            <a:ext cx="2550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Amy Hagerman- policy impacts related to industrial hemp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858" y="1579215"/>
            <a:ext cx="2677148" cy="27498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2858" y="4369907"/>
            <a:ext cx="2550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</a:t>
            </a:r>
            <a:r>
              <a:rPr lang="en-US" sz="2000" dirty="0" smtClean="0"/>
              <a:t>Jeffrey Vitale- Economics and management practices of red winter wheat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2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1044</Words>
  <Application>Microsoft Office PowerPoint</Application>
  <PresentationFormat>Widescreen</PresentationFormat>
  <Paragraphs>139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Agricultural Economics Department Research Overview</vt:lpstr>
      <vt:lpstr>General Department Overview</vt:lpstr>
      <vt:lpstr>Livestock industry</vt:lpstr>
      <vt:lpstr>Livestock industry</vt:lpstr>
      <vt:lpstr>Livestock industry</vt:lpstr>
      <vt:lpstr>Rural Issues</vt:lpstr>
      <vt:lpstr>Natural Resources</vt:lpstr>
      <vt:lpstr>Crops</vt:lpstr>
      <vt:lpstr>Crops</vt:lpstr>
      <vt:lpstr>General markets, cooperatives and finance</vt:lpstr>
      <vt:lpstr>COVID Impact</vt:lpstr>
      <vt:lpstr>My Research/Extension Programing</vt:lpstr>
      <vt:lpstr>A little bit about me….Courtney Bir</vt:lpstr>
      <vt:lpstr>My research in general</vt:lpstr>
      <vt:lpstr>Farm Financial planning- potential for future research</vt:lpstr>
      <vt:lpstr>Farm Financial planning-- potential for future research</vt:lpstr>
      <vt:lpstr>Farm Financial Planning </vt:lpstr>
      <vt:lpstr>Producer Decision making- Mixed species grazing</vt:lpstr>
      <vt:lpstr>Producer Decision making- Mixed species grazing</vt:lpstr>
      <vt:lpstr>Producer Decision making- Early season calving dates</vt:lpstr>
      <vt:lpstr>Producer Decision making- Early season calving dates</vt:lpstr>
      <vt:lpstr>Smaller scale production/beginning farmer rancher</vt:lpstr>
      <vt:lpstr>Smaller scale production/beginning farmer rancher</vt:lpstr>
      <vt:lpstr>Smaller scale production/beginning farmer rancher</vt:lpstr>
      <vt:lpstr>Better ways to elicit preferences </vt:lpstr>
      <vt:lpstr>Questions??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Consumer Demand</dc:title>
  <dc:creator>Bir, Courtney</dc:creator>
  <cp:lastModifiedBy>Bir, Courtney</cp:lastModifiedBy>
  <cp:revision>326</cp:revision>
  <dcterms:created xsi:type="dcterms:W3CDTF">2020-09-08T19:43:33Z</dcterms:created>
  <dcterms:modified xsi:type="dcterms:W3CDTF">2021-10-05T21:58:35Z</dcterms:modified>
</cp:coreProperties>
</file>