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4"/>
  </p:notesMasterIdLst>
  <p:sldIdLst>
    <p:sldId id="256" r:id="rId5"/>
    <p:sldId id="257" r:id="rId6"/>
    <p:sldId id="258" r:id="rId7"/>
    <p:sldId id="259" r:id="rId8"/>
    <p:sldId id="297" r:id="rId9"/>
    <p:sldId id="260" r:id="rId10"/>
    <p:sldId id="298" r:id="rId11"/>
    <p:sldId id="263" r:id="rId12"/>
    <p:sldId id="318" r:id="rId13"/>
    <p:sldId id="261" r:id="rId14"/>
    <p:sldId id="300" r:id="rId15"/>
    <p:sldId id="301" r:id="rId16"/>
    <p:sldId id="302" r:id="rId17"/>
    <p:sldId id="303" r:id="rId18"/>
    <p:sldId id="264" r:id="rId19"/>
    <p:sldId id="304" r:id="rId20"/>
    <p:sldId id="305" r:id="rId21"/>
    <p:sldId id="306" r:id="rId22"/>
    <p:sldId id="266" r:id="rId23"/>
    <p:sldId id="307" r:id="rId24"/>
    <p:sldId id="269" r:id="rId25"/>
    <p:sldId id="271" r:id="rId26"/>
    <p:sldId id="275" r:id="rId27"/>
    <p:sldId id="279" r:id="rId28"/>
    <p:sldId id="276" r:id="rId29"/>
    <p:sldId id="308" r:id="rId30"/>
    <p:sldId id="309" r:id="rId31"/>
    <p:sldId id="310" r:id="rId32"/>
    <p:sldId id="311" r:id="rId33"/>
    <p:sldId id="277" r:id="rId34"/>
    <p:sldId id="278" r:id="rId35"/>
    <p:sldId id="280" r:id="rId36"/>
    <p:sldId id="281" r:id="rId37"/>
    <p:sldId id="282" r:id="rId38"/>
    <p:sldId id="312" r:id="rId39"/>
    <p:sldId id="313" r:id="rId40"/>
    <p:sldId id="283" r:id="rId41"/>
    <p:sldId id="314" r:id="rId42"/>
    <p:sldId id="315" r:id="rId43"/>
    <p:sldId id="295" r:id="rId44"/>
    <p:sldId id="284" r:id="rId45"/>
    <p:sldId id="286" r:id="rId46"/>
    <p:sldId id="287" r:id="rId47"/>
    <p:sldId id="296" r:id="rId48"/>
    <p:sldId id="292" r:id="rId49"/>
    <p:sldId id="293" r:id="rId50"/>
    <p:sldId id="294" r:id="rId51"/>
    <p:sldId id="316" r:id="rId52"/>
    <p:sldId id="317"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AD3D05-01C0-9D45-1DE3-71218B061446}" name="Settle, Quisto" initials="QS" userId="S::qsettle@okstate.edu::7c2e4e9a-cc59-4388-8f38-f591760aa107" providerId="AD"/>
  <p188:author id="{16CF6FC2-55AB-2A8E-6D91-CAB919B753DB}" name="Edwards, Taylor" initials="" userId="S::taylor.edwards11@okstate.edu::696d2004-ecec-4744-b5b1-f5c27b3354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FE31B9-0672-9F1A-7CC1-1C54C0A63E86}" v="14" dt="2025-10-07T12:16:03.4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77"/>
    <p:restoredTop sz="94640"/>
  </p:normalViewPr>
  <p:slideViewPr>
    <p:cSldViewPr snapToGrid="0">
      <p:cViewPr varScale="1">
        <p:scale>
          <a:sx n="71" d="100"/>
          <a:sy n="71" d="100"/>
        </p:scale>
        <p:origin x="5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wards, Taylor" userId="S::taylor.edwards11@okstate.edu::696d2004-ecec-4744-b5b1-f5c27b33542e" providerId="AD" clId="Web-{9EFE31B9-0672-9F1A-7CC1-1C54C0A63E86}"/>
    <pc:docChg chg="addSld delSld modSld">
      <pc:chgData name="Edwards, Taylor" userId="S::taylor.edwards11@okstate.edu::696d2004-ecec-4744-b5b1-f5c27b33542e" providerId="AD" clId="Web-{9EFE31B9-0672-9F1A-7CC1-1C54C0A63E86}" dt="2025-10-07T12:16:09.204" v="49"/>
      <pc:docMkLst>
        <pc:docMk/>
      </pc:docMkLst>
      <pc:sldChg chg="modNotes">
        <pc:chgData name="Edwards, Taylor" userId="S::taylor.edwards11@okstate.edu::696d2004-ecec-4744-b5b1-f5c27b33542e" providerId="AD" clId="Web-{9EFE31B9-0672-9F1A-7CC1-1C54C0A63E86}" dt="2025-10-07T12:16:00.829" v="43"/>
        <pc:sldMkLst>
          <pc:docMk/>
          <pc:sldMk cId="3956362378" sldId="294"/>
        </pc:sldMkLst>
      </pc:sldChg>
      <pc:sldChg chg="del">
        <pc:chgData name="Edwards, Taylor" userId="S::taylor.edwards11@okstate.edu::696d2004-ecec-4744-b5b1-f5c27b33542e" providerId="AD" clId="Web-{9EFE31B9-0672-9F1A-7CC1-1C54C0A63E86}" dt="2025-10-07T12:13:38.172" v="0"/>
        <pc:sldMkLst>
          <pc:docMk/>
          <pc:sldMk cId="1626628597" sldId="299"/>
        </pc:sldMkLst>
      </pc:sldChg>
      <pc:sldChg chg="modNotes">
        <pc:chgData name="Edwards, Taylor" userId="S::taylor.edwards11@okstate.edu::696d2004-ecec-4744-b5b1-f5c27b33542e" providerId="AD" clId="Web-{9EFE31B9-0672-9F1A-7CC1-1C54C0A63E86}" dt="2025-10-07T12:16:09.204" v="49"/>
        <pc:sldMkLst>
          <pc:docMk/>
          <pc:sldMk cId="497373104" sldId="317"/>
        </pc:sldMkLst>
      </pc:sldChg>
      <pc:sldChg chg="modSp add replId modNotes">
        <pc:chgData name="Edwards, Taylor" userId="S::taylor.edwards11@okstate.edu::696d2004-ecec-4744-b5b1-f5c27b33542e" providerId="AD" clId="Web-{9EFE31B9-0672-9F1A-7CC1-1C54C0A63E86}" dt="2025-10-07T12:14:49.672" v="40"/>
        <pc:sldMkLst>
          <pc:docMk/>
          <pc:sldMk cId="1999717605" sldId="318"/>
        </pc:sldMkLst>
        <pc:spChg chg="mod">
          <ac:chgData name="Edwards, Taylor" userId="S::taylor.edwards11@okstate.edu::696d2004-ecec-4744-b5b1-f5c27b33542e" providerId="AD" clId="Web-{9EFE31B9-0672-9F1A-7CC1-1C54C0A63E86}" dt="2025-10-07T12:14:12.156" v="10" actId="20577"/>
          <ac:spMkLst>
            <pc:docMk/>
            <pc:sldMk cId="1999717605" sldId="318"/>
            <ac:spMk id="2" creationId="{FD023339-4B0B-FF39-D30D-6B5BE88BE05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EC1641-6CD1-48F1-B675-3A328E47448E}" type="datetimeFigureOut">
              <a:t>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7F7F87-0AC4-4CF9-9DCB-A959F413708C}" type="slidenum">
              <a:t>‹#›</a:t>
            </a:fld>
            <a:endParaRPr lang="en-US"/>
          </a:p>
        </p:txBody>
      </p:sp>
    </p:spTree>
    <p:extLst>
      <p:ext uri="{BB962C8B-B14F-4D97-AF65-F5344CB8AC3E}">
        <p14:creationId xmlns:p14="http://schemas.microsoft.com/office/powerpoint/2010/main" val="355401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include yourself as an example and introduce yourself to the group.</a:t>
            </a:r>
          </a:p>
        </p:txBody>
      </p:sp>
      <p:sp>
        <p:nvSpPr>
          <p:cNvPr id="4" name="Slide Number Placeholder 3"/>
          <p:cNvSpPr>
            <a:spLocks noGrp="1"/>
          </p:cNvSpPr>
          <p:nvPr>
            <p:ph type="sldNum" sz="quarter" idx="5"/>
          </p:nvPr>
        </p:nvSpPr>
        <p:spPr/>
        <p:txBody>
          <a:bodyPr/>
          <a:lstStyle/>
          <a:p>
            <a:fld id="{857F7F87-0AC4-4CF9-9DCB-A959F413708C}" type="slidenum">
              <a:t>4</a:t>
            </a:fld>
            <a:endParaRPr lang="en-US"/>
          </a:p>
        </p:txBody>
      </p:sp>
    </p:spTree>
    <p:extLst>
      <p:ext uri="{BB962C8B-B14F-4D97-AF65-F5344CB8AC3E}">
        <p14:creationId xmlns:p14="http://schemas.microsoft.com/office/powerpoint/2010/main" val="878820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page was also discussed by a guest with this particular expertise. </a:t>
            </a:r>
          </a:p>
        </p:txBody>
      </p:sp>
      <p:sp>
        <p:nvSpPr>
          <p:cNvPr id="4" name="Slide Number Placeholder 3"/>
          <p:cNvSpPr>
            <a:spLocks noGrp="1"/>
          </p:cNvSpPr>
          <p:nvPr>
            <p:ph type="sldNum" sz="quarter" idx="5"/>
          </p:nvPr>
        </p:nvSpPr>
        <p:spPr/>
        <p:txBody>
          <a:bodyPr/>
          <a:lstStyle/>
          <a:p>
            <a:fld id="{857F7F87-0AC4-4CF9-9DCB-A959F413708C}" type="slidenum">
              <a:t>31</a:t>
            </a:fld>
            <a:endParaRPr lang="en-US"/>
          </a:p>
        </p:txBody>
      </p:sp>
    </p:spTree>
    <p:extLst>
      <p:ext uri="{BB962C8B-B14F-4D97-AF65-F5344CB8AC3E}">
        <p14:creationId xmlns:p14="http://schemas.microsoft.com/office/powerpoint/2010/main" val="732338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a guest discussed their expertise and brought their own thoughts.</a:t>
            </a:r>
          </a:p>
        </p:txBody>
      </p:sp>
      <p:sp>
        <p:nvSpPr>
          <p:cNvPr id="4" name="Slide Number Placeholder 3"/>
          <p:cNvSpPr>
            <a:spLocks noGrp="1"/>
          </p:cNvSpPr>
          <p:nvPr>
            <p:ph type="sldNum" sz="quarter" idx="5"/>
          </p:nvPr>
        </p:nvSpPr>
        <p:spPr/>
        <p:txBody>
          <a:bodyPr/>
          <a:lstStyle/>
          <a:p>
            <a:fld id="{857F7F87-0AC4-4CF9-9DCB-A959F413708C}" type="slidenum">
              <a:t>32</a:t>
            </a:fld>
            <a:endParaRPr lang="en-US"/>
          </a:p>
        </p:txBody>
      </p:sp>
    </p:spTree>
    <p:extLst>
      <p:ext uri="{BB962C8B-B14F-4D97-AF65-F5344CB8AC3E}">
        <p14:creationId xmlns:p14="http://schemas.microsoft.com/office/powerpoint/2010/main" val="911874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guests discussed an introductory level of creating a social media plan for your research. Utilize activity sheet 5 for this portion.</a:t>
            </a:r>
            <a:endParaRPr lang="en-US" dirty="0"/>
          </a:p>
        </p:txBody>
      </p:sp>
      <p:sp>
        <p:nvSpPr>
          <p:cNvPr id="4" name="Slide Number Placeholder 3"/>
          <p:cNvSpPr>
            <a:spLocks noGrp="1"/>
          </p:cNvSpPr>
          <p:nvPr>
            <p:ph type="sldNum" sz="quarter" idx="5"/>
          </p:nvPr>
        </p:nvSpPr>
        <p:spPr/>
        <p:txBody>
          <a:bodyPr/>
          <a:lstStyle/>
          <a:p>
            <a:fld id="{857F7F87-0AC4-4CF9-9DCB-A959F413708C}" type="slidenum">
              <a:t>34</a:t>
            </a:fld>
            <a:endParaRPr lang="en-US"/>
          </a:p>
        </p:txBody>
      </p:sp>
    </p:spTree>
    <p:extLst>
      <p:ext uri="{BB962C8B-B14F-4D97-AF65-F5344CB8AC3E}">
        <p14:creationId xmlns:p14="http://schemas.microsoft.com/office/powerpoint/2010/main" val="341032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45 minutes for this activity. Afterward, do a walk around and ask them about their plans. </a:t>
            </a:r>
          </a:p>
        </p:txBody>
      </p:sp>
      <p:sp>
        <p:nvSpPr>
          <p:cNvPr id="4" name="Slide Number Placeholder 3"/>
          <p:cNvSpPr>
            <a:spLocks noGrp="1"/>
          </p:cNvSpPr>
          <p:nvPr>
            <p:ph type="sldNum" sz="quarter" idx="5"/>
          </p:nvPr>
        </p:nvSpPr>
        <p:spPr/>
        <p:txBody>
          <a:bodyPr/>
          <a:lstStyle/>
          <a:p>
            <a:fld id="{857F7F87-0AC4-4CF9-9DCB-A959F413708C}" type="slidenum">
              <a:t>37</a:t>
            </a:fld>
            <a:endParaRPr lang="en-US"/>
          </a:p>
        </p:txBody>
      </p:sp>
    </p:spTree>
    <p:extLst>
      <p:ext uri="{BB962C8B-B14F-4D97-AF65-F5344CB8AC3E}">
        <p14:creationId xmlns:p14="http://schemas.microsoft.com/office/powerpoint/2010/main" val="733986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university communications team talked about branding and university guidelines to follow.</a:t>
            </a:r>
          </a:p>
        </p:txBody>
      </p:sp>
      <p:sp>
        <p:nvSpPr>
          <p:cNvPr id="4" name="Slide Number Placeholder 3"/>
          <p:cNvSpPr>
            <a:spLocks noGrp="1"/>
          </p:cNvSpPr>
          <p:nvPr>
            <p:ph type="sldNum" sz="quarter" idx="5"/>
          </p:nvPr>
        </p:nvSpPr>
        <p:spPr/>
        <p:txBody>
          <a:bodyPr/>
          <a:lstStyle/>
          <a:p>
            <a:fld id="{857F7F87-0AC4-4CF9-9DCB-A959F413708C}" type="slidenum">
              <a:t>38</a:t>
            </a:fld>
            <a:endParaRPr lang="en-US"/>
          </a:p>
        </p:txBody>
      </p:sp>
    </p:spTree>
    <p:extLst>
      <p:ext uri="{BB962C8B-B14F-4D97-AF65-F5344CB8AC3E}">
        <p14:creationId xmlns:p14="http://schemas.microsoft.com/office/powerpoint/2010/main" val="2188418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Insert your own email</a:t>
            </a:r>
          </a:p>
        </p:txBody>
      </p:sp>
      <p:sp>
        <p:nvSpPr>
          <p:cNvPr id="4" name="Slide Number Placeholder 3"/>
          <p:cNvSpPr>
            <a:spLocks noGrp="1"/>
          </p:cNvSpPr>
          <p:nvPr>
            <p:ph type="sldNum" sz="quarter" idx="5"/>
          </p:nvPr>
        </p:nvSpPr>
        <p:spPr/>
        <p:txBody>
          <a:bodyPr/>
          <a:lstStyle/>
          <a:p>
            <a:fld id="{857F7F87-0AC4-4CF9-9DCB-A959F413708C}" type="slidenum">
              <a:rPr lang="en-US"/>
              <a:t>47</a:t>
            </a:fld>
            <a:endParaRPr lang="en-US"/>
          </a:p>
        </p:txBody>
      </p:sp>
    </p:spTree>
    <p:extLst>
      <p:ext uri="{BB962C8B-B14F-4D97-AF65-F5344CB8AC3E}">
        <p14:creationId xmlns:p14="http://schemas.microsoft.com/office/powerpoint/2010/main" val="471442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Insert your own information</a:t>
            </a:r>
          </a:p>
        </p:txBody>
      </p:sp>
      <p:sp>
        <p:nvSpPr>
          <p:cNvPr id="4" name="Slide Number Placeholder 3"/>
          <p:cNvSpPr>
            <a:spLocks noGrp="1"/>
          </p:cNvSpPr>
          <p:nvPr>
            <p:ph type="sldNum" sz="quarter" idx="5"/>
          </p:nvPr>
        </p:nvSpPr>
        <p:spPr/>
        <p:txBody>
          <a:bodyPr/>
          <a:lstStyle/>
          <a:p>
            <a:fld id="{857F7F87-0AC4-4CF9-9DCB-A959F413708C}" type="slidenum">
              <a:rPr lang="en-US"/>
              <a:t>49</a:t>
            </a:fld>
            <a:endParaRPr lang="en-US"/>
          </a:p>
        </p:txBody>
      </p:sp>
    </p:spTree>
    <p:extLst>
      <p:ext uri="{BB962C8B-B14F-4D97-AF65-F5344CB8AC3E}">
        <p14:creationId xmlns:p14="http://schemas.microsoft.com/office/powerpoint/2010/main" val="555432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guests for this session were members of the college communication team. </a:t>
            </a:r>
          </a:p>
        </p:txBody>
      </p:sp>
      <p:sp>
        <p:nvSpPr>
          <p:cNvPr id="4" name="Slide Number Placeholder 3"/>
          <p:cNvSpPr>
            <a:spLocks noGrp="1"/>
          </p:cNvSpPr>
          <p:nvPr>
            <p:ph type="sldNum" sz="quarter" idx="5"/>
          </p:nvPr>
        </p:nvSpPr>
        <p:spPr/>
        <p:txBody>
          <a:bodyPr/>
          <a:lstStyle/>
          <a:p>
            <a:fld id="{857F7F87-0AC4-4CF9-9DCB-A959F413708C}" type="slidenum">
              <a:t>5</a:t>
            </a:fld>
            <a:endParaRPr lang="en-US"/>
          </a:p>
        </p:txBody>
      </p:sp>
    </p:spTree>
    <p:extLst>
      <p:ext uri="{BB962C8B-B14F-4D97-AF65-F5344CB8AC3E}">
        <p14:creationId xmlns:p14="http://schemas.microsoft.com/office/powerpoint/2010/main" val="723812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How is this going? Do you have any questions about your draft? Are there any areas where you have questions or need feedback? Did you get help from your research advisor? </a:t>
            </a:r>
          </a:p>
        </p:txBody>
      </p:sp>
      <p:sp>
        <p:nvSpPr>
          <p:cNvPr id="4" name="Slide Number Placeholder 3"/>
          <p:cNvSpPr>
            <a:spLocks noGrp="1"/>
          </p:cNvSpPr>
          <p:nvPr>
            <p:ph type="sldNum" sz="quarter" idx="5"/>
          </p:nvPr>
        </p:nvSpPr>
        <p:spPr/>
        <p:txBody>
          <a:bodyPr/>
          <a:lstStyle/>
          <a:p>
            <a:fld id="{857F7F87-0AC4-4CF9-9DCB-A959F413708C}" type="slidenum">
              <a:t>8</a:t>
            </a:fld>
            <a:endParaRPr lang="en-US"/>
          </a:p>
        </p:txBody>
      </p:sp>
    </p:spTree>
    <p:extLst>
      <p:ext uri="{BB962C8B-B14F-4D97-AF65-F5344CB8AC3E}">
        <p14:creationId xmlns:p14="http://schemas.microsoft.com/office/powerpoint/2010/main" val="1487062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9A8AA-61B5-0DB3-3D11-5BC21331CC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1B1E3A-E8E0-4859-5535-79B95341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E31B52-1B93-9B13-95C0-6108C231EAEF}"/>
              </a:ext>
            </a:extLst>
          </p:cNvPr>
          <p:cNvSpPr>
            <a:spLocks noGrp="1"/>
          </p:cNvSpPr>
          <p:nvPr>
            <p:ph type="body" idx="1"/>
          </p:nvPr>
        </p:nvSpPr>
        <p:spPr/>
        <p:txBody>
          <a:bodyPr/>
          <a:lstStyle/>
          <a:p>
            <a:r>
              <a:rPr lang="en-US" dirty="0">
                <a:ea typeface="Calibri"/>
                <a:cs typeface="Calibri"/>
              </a:rPr>
              <a:t>What did you enjoy about this? Was it hard? Would you want to do it again?</a:t>
            </a:r>
          </a:p>
        </p:txBody>
      </p:sp>
      <p:sp>
        <p:nvSpPr>
          <p:cNvPr id="4" name="Slide Number Placeholder 3">
            <a:extLst>
              <a:ext uri="{FF2B5EF4-FFF2-40B4-BE49-F238E27FC236}">
                <a16:creationId xmlns:a16="http://schemas.microsoft.com/office/drawing/2014/main" id="{1CC8A094-BEE3-5FAE-F630-85BC3E19D9E7}"/>
              </a:ext>
            </a:extLst>
          </p:cNvPr>
          <p:cNvSpPr>
            <a:spLocks noGrp="1"/>
          </p:cNvSpPr>
          <p:nvPr>
            <p:ph type="sldNum" sz="quarter" idx="5"/>
          </p:nvPr>
        </p:nvSpPr>
        <p:spPr/>
        <p:txBody>
          <a:bodyPr/>
          <a:lstStyle/>
          <a:p>
            <a:fld id="{857F7F87-0AC4-4CF9-9DCB-A959F413708C}" type="slidenum">
              <a:t>9</a:t>
            </a:fld>
            <a:endParaRPr lang="en-US"/>
          </a:p>
        </p:txBody>
      </p:sp>
    </p:spTree>
    <p:extLst>
      <p:ext uri="{BB962C8B-B14F-4D97-AF65-F5344CB8AC3E}">
        <p14:creationId xmlns:p14="http://schemas.microsoft.com/office/powerpoint/2010/main" val="2539514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15 minutes for this activity.</a:t>
            </a:r>
          </a:p>
        </p:txBody>
      </p:sp>
      <p:sp>
        <p:nvSpPr>
          <p:cNvPr id="4" name="Slide Number Placeholder 3"/>
          <p:cNvSpPr>
            <a:spLocks noGrp="1"/>
          </p:cNvSpPr>
          <p:nvPr>
            <p:ph type="sldNum" sz="quarter" idx="5"/>
          </p:nvPr>
        </p:nvSpPr>
        <p:spPr/>
        <p:txBody>
          <a:bodyPr/>
          <a:lstStyle/>
          <a:p>
            <a:fld id="{857F7F87-0AC4-4CF9-9DCB-A959F413708C}" type="slidenum">
              <a:t>10</a:t>
            </a:fld>
            <a:endParaRPr lang="en-US"/>
          </a:p>
        </p:txBody>
      </p:sp>
    </p:spTree>
    <p:extLst>
      <p:ext uri="{BB962C8B-B14F-4D97-AF65-F5344CB8AC3E}">
        <p14:creationId xmlns:p14="http://schemas.microsoft.com/office/powerpoint/2010/main" val="1942535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30 minutes for this activity. Members of this panel were the guests for the day. </a:t>
            </a:r>
            <a:endParaRPr lang="en-US" dirty="0">
              <a:solidFill>
                <a:srgbClr val="444444"/>
              </a:solidFill>
            </a:endParaRPr>
          </a:p>
          <a:p>
            <a:endParaRPr lang="en-US" dirty="0">
              <a:solidFill>
                <a:srgbClr val="444444"/>
              </a:solidFill>
            </a:endParaRPr>
          </a:p>
          <a:p>
            <a:r>
              <a:rPr lang="en-US" dirty="0"/>
              <a:t>Potential Questions: </a:t>
            </a:r>
            <a:endParaRPr lang="en-US" dirty="0">
              <a:solidFill>
                <a:srgbClr val="444444"/>
              </a:solidFill>
            </a:endParaRPr>
          </a:p>
          <a:p>
            <a:pPr marL="228600" indent="-228600">
              <a:buAutoNum type="arabicParenR"/>
            </a:pPr>
            <a:r>
              <a:rPr lang="en-US" dirty="0"/>
              <a:t>Can you tell us about your job and how it's tied to science communication? </a:t>
            </a:r>
            <a:endParaRPr lang="en-US" dirty="0">
              <a:solidFill>
                <a:srgbClr val="444444"/>
              </a:solidFill>
            </a:endParaRPr>
          </a:p>
          <a:p>
            <a:pPr marL="228600" indent="-228600">
              <a:buAutoNum type="arabicParenR"/>
            </a:pPr>
            <a:r>
              <a:rPr lang="en-US" dirty="0"/>
              <a:t>What does your job look like on a day-to-day basis?</a:t>
            </a:r>
            <a:endParaRPr lang="en-US" dirty="0">
              <a:solidFill>
                <a:srgbClr val="444444"/>
              </a:solidFill>
            </a:endParaRPr>
          </a:p>
          <a:p>
            <a:pPr marL="228600" indent="-228600">
              <a:buAutoNum type="arabicParenR"/>
            </a:pPr>
            <a:r>
              <a:rPr lang="en-US" dirty="0"/>
              <a:t>What does your job look like when you're doing science communication? </a:t>
            </a:r>
            <a:endParaRPr lang="en-US" dirty="0">
              <a:solidFill>
                <a:srgbClr val="444444"/>
              </a:solidFill>
            </a:endParaRPr>
          </a:p>
          <a:p>
            <a:pPr marL="228600" indent="-228600">
              <a:buAutoNum type="arabicParenR"/>
            </a:pPr>
            <a:r>
              <a:rPr lang="en-US" dirty="0"/>
              <a:t>What can researchers do to make your life easier when they're working with you?</a:t>
            </a:r>
            <a:endParaRPr lang="en-US" dirty="0">
              <a:solidFill>
                <a:srgbClr val="444444"/>
              </a:solidFill>
            </a:endParaRPr>
          </a:p>
          <a:p>
            <a:pPr marL="228600" indent="-228600">
              <a:buAutoNum type="arabicParenR"/>
            </a:pPr>
            <a:r>
              <a:rPr lang="en-US" dirty="0"/>
              <a:t>What are some areas you've seen researchers struggle with when working with communication professionals?</a:t>
            </a:r>
            <a:endParaRPr lang="en-US" dirty="0">
              <a:solidFill>
                <a:srgbClr val="444444"/>
              </a:solidFill>
            </a:endParaRPr>
          </a:p>
          <a:p>
            <a:pPr marL="228600" indent="-228600">
              <a:buAutoNum type="arabicParenR"/>
            </a:pPr>
            <a:r>
              <a:rPr lang="en-US" dirty="0"/>
              <a:t>What advice would you give researchers when they're pitching story ideas to university communication professionals? Journalists?</a:t>
            </a:r>
          </a:p>
        </p:txBody>
      </p:sp>
      <p:sp>
        <p:nvSpPr>
          <p:cNvPr id="4" name="Slide Number Placeholder 3"/>
          <p:cNvSpPr>
            <a:spLocks noGrp="1"/>
          </p:cNvSpPr>
          <p:nvPr>
            <p:ph type="sldNum" sz="quarter" idx="5"/>
          </p:nvPr>
        </p:nvSpPr>
        <p:spPr/>
        <p:txBody>
          <a:bodyPr/>
          <a:lstStyle/>
          <a:p>
            <a:fld id="{857F7F87-0AC4-4CF9-9DCB-A959F413708C}" type="slidenum">
              <a:rPr lang="en-US"/>
              <a:t>12</a:t>
            </a:fld>
            <a:endParaRPr lang="en-US"/>
          </a:p>
        </p:txBody>
      </p:sp>
    </p:spTree>
    <p:extLst>
      <p:ext uri="{BB962C8B-B14F-4D97-AF65-F5344CB8AC3E}">
        <p14:creationId xmlns:p14="http://schemas.microsoft.com/office/powerpoint/2010/main" val="4056886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Around an hour for the whole activity. </a:t>
            </a:r>
            <a:r>
              <a:rPr lang="en-US" dirty="0"/>
              <a:t>Utilize activity sheet 3 for this portion.</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857F7F87-0AC4-4CF9-9DCB-A959F413708C}" type="slidenum">
              <a:t>13</a:t>
            </a:fld>
            <a:endParaRPr lang="en-US"/>
          </a:p>
        </p:txBody>
      </p:sp>
    </p:spTree>
    <p:extLst>
      <p:ext uri="{BB962C8B-B14F-4D97-AF65-F5344CB8AC3E}">
        <p14:creationId xmlns:p14="http://schemas.microsoft.com/office/powerpoint/2010/main" val="1650112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Utilize activity sheet 4 for this portion.</a:t>
            </a:r>
          </a:p>
        </p:txBody>
      </p:sp>
      <p:sp>
        <p:nvSpPr>
          <p:cNvPr id="4" name="Slide Number Placeholder 3"/>
          <p:cNvSpPr>
            <a:spLocks noGrp="1"/>
          </p:cNvSpPr>
          <p:nvPr>
            <p:ph type="sldNum" sz="quarter" idx="5"/>
          </p:nvPr>
        </p:nvSpPr>
        <p:spPr/>
        <p:txBody>
          <a:bodyPr/>
          <a:lstStyle/>
          <a:p>
            <a:fld id="{857F7F87-0AC4-4CF9-9DCB-A959F413708C}" type="slidenum">
              <a:rPr lang="en-US"/>
              <a:t>18</a:t>
            </a:fld>
            <a:endParaRPr lang="en-US"/>
          </a:p>
        </p:txBody>
      </p:sp>
    </p:spTree>
    <p:extLst>
      <p:ext uri="{BB962C8B-B14F-4D97-AF65-F5344CB8AC3E}">
        <p14:creationId xmlns:p14="http://schemas.microsoft.com/office/powerpoint/2010/main" val="371593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guest had a particular niche, so they talked about where their expertise was and brought their own thoughts.</a:t>
            </a:r>
          </a:p>
        </p:txBody>
      </p:sp>
      <p:sp>
        <p:nvSpPr>
          <p:cNvPr id="4" name="Slide Number Placeholder 3"/>
          <p:cNvSpPr>
            <a:spLocks noGrp="1"/>
          </p:cNvSpPr>
          <p:nvPr>
            <p:ph type="sldNum" sz="quarter" idx="5"/>
          </p:nvPr>
        </p:nvSpPr>
        <p:spPr/>
        <p:txBody>
          <a:bodyPr/>
          <a:lstStyle/>
          <a:p>
            <a:fld id="{857F7F87-0AC4-4CF9-9DCB-A959F413708C}" type="slidenum">
              <a:t>30</a:t>
            </a:fld>
            <a:endParaRPr lang="en-US"/>
          </a:p>
        </p:txBody>
      </p:sp>
    </p:spTree>
    <p:extLst>
      <p:ext uri="{BB962C8B-B14F-4D97-AF65-F5344CB8AC3E}">
        <p14:creationId xmlns:p14="http://schemas.microsoft.com/office/powerpoint/2010/main" val="1485261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CBE2D-10AE-5967-CD07-C790E08778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7B6601B-B709-5E89-B4EA-789699E9C7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69EC2BF-FF4D-7F1E-E0E7-DF890A69FFD3}"/>
              </a:ext>
            </a:extLst>
          </p:cNvPr>
          <p:cNvSpPr>
            <a:spLocks noGrp="1"/>
          </p:cNvSpPr>
          <p:nvPr>
            <p:ph type="dt" sz="half" idx="10"/>
          </p:nvPr>
        </p:nvSpPr>
        <p:spPr/>
        <p:txBody>
          <a:bodyPr/>
          <a:lstStyle/>
          <a:p>
            <a:fld id="{B424B427-6AA3-7744-9B95-AC212DE33443}" type="datetimeFigureOut">
              <a:rPr lang="en-US" smtClean="0"/>
              <a:t>1/7/2026</a:t>
            </a:fld>
            <a:endParaRPr lang="en-US"/>
          </a:p>
        </p:txBody>
      </p:sp>
      <p:sp>
        <p:nvSpPr>
          <p:cNvPr id="5" name="Footer Placeholder 4">
            <a:extLst>
              <a:ext uri="{FF2B5EF4-FFF2-40B4-BE49-F238E27FC236}">
                <a16:creationId xmlns:a16="http://schemas.microsoft.com/office/drawing/2014/main" id="{E9D1E37F-291D-DB86-BE35-A38BEE02E5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701D7A-DC45-ED97-34CA-57A71302807D}"/>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908963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AF630-B49D-936A-09F1-9FBCCFBAE6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BA296F-587A-9CA7-3657-DC467B6740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D4A801-499A-E753-6A89-AAF397E67E5A}"/>
              </a:ext>
            </a:extLst>
          </p:cNvPr>
          <p:cNvSpPr>
            <a:spLocks noGrp="1"/>
          </p:cNvSpPr>
          <p:nvPr>
            <p:ph type="dt" sz="half" idx="10"/>
          </p:nvPr>
        </p:nvSpPr>
        <p:spPr/>
        <p:txBody>
          <a:bodyPr/>
          <a:lstStyle/>
          <a:p>
            <a:fld id="{B424B427-6AA3-7744-9B95-AC212DE33443}" type="datetimeFigureOut">
              <a:rPr lang="en-US" smtClean="0"/>
              <a:t>1/7/2026</a:t>
            </a:fld>
            <a:endParaRPr lang="en-US"/>
          </a:p>
        </p:txBody>
      </p:sp>
      <p:sp>
        <p:nvSpPr>
          <p:cNvPr id="5" name="Footer Placeholder 4">
            <a:extLst>
              <a:ext uri="{FF2B5EF4-FFF2-40B4-BE49-F238E27FC236}">
                <a16:creationId xmlns:a16="http://schemas.microsoft.com/office/drawing/2014/main" id="{8449A5AC-10BD-882A-F33E-3F59CF7C68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56B58D-84AE-7B0B-C052-52E95B954A87}"/>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2164575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B9E84E-A951-DF3E-56BC-3CBE57EE0E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FE4AC31-8338-8AE2-2604-4840D0736E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8BED4C-D361-BE0A-DF3C-EABF6B1957D1}"/>
              </a:ext>
            </a:extLst>
          </p:cNvPr>
          <p:cNvSpPr>
            <a:spLocks noGrp="1"/>
          </p:cNvSpPr>
          <p:nvPr>
            <p:ph type="dt" sz="half" idx="10"/>
          </p:nvPr>
        </p:nvSpPr>
        <p:spPr/>
        <p:txBody>
          <a:bodyPr/>
          <a:lstStyle/>
          <a:p>
            <a:fld id="{B424B427-6AA3-7744-9B95-AC212DE33443}" type="datetimeFigureOut">
              <a:rPr lang="en-US" smtClean="0"/>
              <a:t>1/7/2026</a:t>
            </a:fld>
            <a:endParaRPr lang="en-US"/>
          </a:p>
        </p:txBody>
      </p:sp>
      <p:sp>
        <p:nvSpPr>
          <p:cNvPr id="5" name="Footer Placeholder 4">
            <a:extLst>
              <a:ext uri="{FF2B5EF4-FFF2-40B4-BE49-F238E27FC236}">
                <a16:creationId xmlns:a16="http://schemas.microsoft.com/office/drawing/2014/main" id="{1313582D-F300-B273-234A-BBE91CE38B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039C0A-3206-BF4F-7186-1DFC1AEAD460}"/>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1007129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60FE1-865C-353E-F242-A6D54C95B5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852FE3-CA95-8816-532A-B16382F8F7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DECA66-51DD-E6C8-1178-15C23B29A9E2}"/>
              </a:ext>
            </a:extLst>
          </p:cNvPr>
          <p:cNvSpPr>
            <a:spLocks noGrp="1"/>
          </p:cNvSpPr>
          <p:nvPr>
            <p:ph type="dt" sz="half" idx="10"/>
          </p:nvPr>
        </p:nvSpPr>
        <p:spPr/>
        <p:txBody>
          <a:bodyPr/>
          <a:lstStyle/>
          <a:p>
            <a:fld id="{B424B427-6AA3-7744-9B95-AC212DE33443}" type="datetimeFigureOut">
              <a:rPr lang="en-US" smtClean="0"/>
              <a:t>1/7/2026</a:t>
            </a:fld>
            <a:endParaRPr lang="en-US"/>
          </a:p>
        </p:txBody>
      </p:sp>
      <p:sp>
        <p:nvSpPr>
          <p:cNvPr id="5" name="Footer Placeholder 4">
            <a:extLst>
              <a:ext uri="{FF2B5EF4-FFF2-40B4-BE49-F238E27FC236}">
                <a16:creationId xmlns:a16="http://schemas.microsoft.com/office/drawing/2014/main" id="{B4BB4FB2-8416-4EB3-09F8-D9A85734EF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2EFD2A-A102-58BD-DE2B-B7D2A6E85FC5}"/>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3454127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21FF-5E3E-96E2-0C65-9176284467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2C03BD-A470-47E5-262E-82E287E9BA2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AD31FC0-1693-A22F-171E-E4EB3128CFD0}"/>
              </a:ext>
            </a:extLst>
          </p:cNvPr>
          <p:cNvSpPr>
            <a:spLocks noGrp="1"/>
          </p:cNvSpPr>
          <p:nvPr>
            <p:ph type="dt" sz="half" idx="10"/>
          </p:nvPr>
        </p:nvSpPr>
        <p:spPr/>
        <p:txBody>
          <a:bodyPr/>
          <a:lstStyle/>
          <a:p>
            <a:fld id="{B424B427-6AA3-7744-9B95-AC212DE33443}" type="datetimeFigureOut">
              <a:rPr lang="en-US" smtClean="0"/>
              <a:t>1/7/2026</a:t>
            </a:fld>
            <a:endParaRPr lang="en-US"/>
          </a:p>
        </p:txBody>
      </p:sp>
      <p:sp>
        <p:nvSpPr>
          <p:cNvPr id="5" name="Footer Placeholder 4">
            <a:extLst>
              <a:ext uri="{FF2B5EF4-FFF2-40B4-BE49-F238E27FC236}">
                <a16:creationId xmlns:a16="http://schemas.microsoft.com/office/drawing/2014/main" id="{90C0FF1A-8A7D-9D90-0460-BCCF53E34B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42BAFB-99F2-4D0F-120A-665A4D0E4269}"/>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2178753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4D644-02D2-6F51-9EC1-8924AB5C78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FA06CB-FAB5-3AA9-3BDE-258047A966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AF2655-B8DF-C5EE-161B-E97E3B1620B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FE5C54-800E-FED9-9A5C-8A06DBCA3F47}"/>
              </a:ext>
            </a:extLst>
          </p:cNvPr>
          <p:cNvSpPr>
            <a:spLocks noGrp="1"/>
          </p:cNvSpPr>
          <p:nvPr>
            <p:ph type="dt" sz="half" idx="10"/>
          </p:nvPr>
        </p:nvSpPr>
        <p:spPr/>
        <p:txBody>
          <a:bodyPr/>
          <a:lstStyle/>
          <a:p>
            <a:fld id="{B424B427-6AA3-7744-9B95-AC212DE33443}" type="datetimeFigureOut">
              <a:rPr lang="en-US" smtClean="0"/>
              <a:t>1/7/2026</a:t>
            </a:fld>
            <a:endParaRPr lang="en-US"/>
          </a:p>
        </p:txBody>
      </p:sp>
      <p:sp>
        <p:nvSpPr>
          <p:cNvPr id="6" name="Footer Placeholder 5">
            <a:extLst>
              <a:ext uri="{FF2B5EF4-FFF2-40B4-BE49-F238E27FC236}">
                <a16:creationId xmlns:a16="http://schemas.microsoft.com/office/drawing/2014/main" id="{4B19F2F2-741C-BF9C-C9B1-AC5FF7A365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AE136E-4541-8BB5-A9DF-0452301292F0}"/>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275641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222EA-DFD6-42CB-B94F-C4D98E1F537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6454E9-1612-4066-4C34-4AA3BA0ECA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E40198-346C-9E9A-01CF-63D639D536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C09EE2-6C93-8B87-3EFB-9A26007613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ACDAEC-8B59-76C9-2D9A-6490C4DDE46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7098F7-934D-E181-DAE0-0DE0A76F0E42}"/>
              </a:ext>
            </a:extLst>
          </p:cNvPr>
          <p:cNvSpPr>
            <a:spLocks noGrp="1"/>
          </p:cNvSpPr>
          <p:nvPr>
            <p:ph type="dt" sz="half" idx="10"/>
          </p:nvPr>
        </p:nvSpPr>
        <p:spPr/>
        <p:txBody>
          <a:bodyPr/>
          <a:lstStyle/>
          <a:p>
            <a:fld id="{B424B427-6AA3-7744-9B95-AC212DE33443}" type="datetimeFigureOut">
              <a:rPr lang="en-US" smtClean="0"/>
              <a:t>1/7/2026</a:t>
            </a:fld>
            <a:endParaRPr lang="en-US"/>
          </a:p>
        </p:txBody>
      </p:sp>
      <p:sp>
        <p:nvSpPr>
          <p:cNvPr id="8" name="Footer Placeholder 7">
            <a:extLst>
              <a:ext uri="{FF2B5EF4-FFF2-40B4-BE49-F238E27FC236}">
                <a16:creationId xmlns:a16="http://schemas.microsoft.com/office/drawing/2014/main" id="{B734AF5B-6495-51B4-35E6-5D6099C11AC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687907-2BF4-FAEB-30E8-0700E725C69C}"/>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2070609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51C1-BC30-ACB2-BEEE-02F87F0B9C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BBD8C0-7100-2E34-99DE-F7FF55E4D06F}"/>
              </a:ext>
            </a:extLst>
          </p:cNvPr>
          <p:cNvSpPr>
            <a:spLocks noGrp="1"/>
          </p:cNvSpPr>
          <p:nvPr>
            <p:ph type="dt" sz="half" idx="10"/>
          </p:nvPr>
        </p:nvSpPr>
        <p:spPr/>
        <p:txBody>
          <a:bodyPr/>
          <a:lstStyle/>
          <a:p>
            <a:fld id="{B424B427-6AA3-7744-9B95-AC212DE33443}" type="datetimeFigureOut">
              <a:rPr lang="en-US" smtClean="0"/>
              <a:t>1/7/2026</a:t>
            </a:fld>
            <a:endParaRPr lang="en-US"/>
          </a:p>
        </p:txBody>
      </p:sp>
      <p:sp>
        <p:nvSpPr>
          <p:cNvPr id="4" name="Footer Placeholder 3">
            <a:extLst>
              <a:ext uri="{FF2B5EF4-FFF2-40B4-BE49-F238E27FC236}">
                <a16:creationId xmlns:a16="http://schemas.microsoft.com/office/drawing/2014/main" id="{DA5E1A80-6A27-4B3B-798D-2CE76FE475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B886B2-6E79-76AF-284B-C821E4731B8F}"/>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548299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8C76AF-BCAC-8883-C919-C550EB6180E0}"/>
              </a:ext>
            </a:extLst>
          </p:cNvPr>
          <p:cNvSpPr>
            <a:spLocks noGrp="1"/>
          </p:cNvSpPr>
          <p:nvPr>
            <p:ph type="dt" sz="half" idx="10"/>
          </p:nvPr>
        </p:nvSpPr>
        <p:spPr/>
        <p:txBody>
          <a:bodyPr/>
          <a:lstStyle/>
          <a:p>
            <a:fld id="{B424B427-6AA3-7744-9B95-AC212DE33443}" type="datetimeFigureOut">
              <a:rPr lang="en-US" smtClean="0"/>
              <a:t>1/7/2026</a:t>
            </a:fld>
            <a:endParaRPr lang="en-US"/>
          </a:p>
        </p:txBody>
      </p:sp>
      <p:sp>
        <p:nvSpPr>
          <p:cNvPr id="3" name="Footer Placeholder 2">
            <a:extLst>
              <a:ext uri="{FF2B5EF4-FFF2-40B4-BE49-F238E27FC236}">
                <a16:creationId xmlns:a16="http://schemas.microsoft.com/office/drawing/2014/main" id="{A1993AE7-3C79-CD55-EDAC-56283922697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E4D533-1CEE-DEDC-F86F-BD04EBEE18BF}"/>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100949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87F9D-0FA7-0ABF-CC3B-2E20FA610C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0515BD-1863-780D-9B59-B81AF4D5D7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EA60D1-EA50-FCEA-B905-62EFD4556D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B2451B-1644-2C74-4749-C03EE899F560}"/>
              </a:ext>
            </a:extLst>
          </p:cNvPr>
          <p:cNvSpPr>
            <a:spLocks noGrp="1"/>
          </p:cNvSpPr>
          <p:nvPr>
            <p:ph type="dt" sz="half" idx="10"/>
          </p:nvPr>
        </p:nvSpPr>
        <p:spPr/>
        <p:txBody>
          <a:bodyPr/>
          <a:lstStyle/>
          <a:p>
            <a:fld id="{B424B427-6AA3-7744-9B95-AC212DE33443}" type="datetimeFigureOut">
              <a:rPr lang="en-US" smtClean="0"/>
              <a:t>1/7/2026</a:t>
            </a:fld>
            <a:endParaRPr lang="en-US"/>
          </a:p>
        </p:txBody>
      </p:sp>
      <p:sp>
        <p:nvSpPr>
          <p:cNvPr id="6" name="Footer Placeholder 5">
            <a:extLst>
              <a:ext uri="{FF2B5EF4-FFF2-40B4-BE49-F238E27FC236}">
                <a16:creationId xmlns:a16="http://schemas.microsoft.com/office/drawing/2014/main" id="{7389FA3A-253C-6AB1-188B-9DAE43DE13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CBC3D5-8633-7600-3C85-C43FA375B2F2}"/>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363807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2F8EB-7317-B2E7-0BF8-91B24DC9F9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5AE29F-8605-9AB8-6162-464D1C29ED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1488A0-00F2-3274-2395-74E0196B81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65D308-76CF-9786-AB88-1CA0C0A22D0A}"/>
              </a:ext>
            </a:extLst>
          </p:cNvPr>
          <p:cNvSpPr>
            <a:spLocks noGrp="1"/>
          </p:cNvSpPr>
          <p:nvPr>
            <p:ph type="dt" sz="half" idx="10"/>
          </p:nvPr>
        </p:nvSpPr>
        <p:spPr/>
        <p:txBody>
          <a:bodyPr/>
          <a:lstStyle/>
          <a:p>
            <a:fld id="{B424B427-6AA3-7744-9B95-AC212DE33443}" type="datetimeFigureOut">
              <a:rPr lang="en-US" smtClean="0"/>
              <a:t>1/7/2026</a:t>
            </a:fld>
            <a:endParaRPr lang="en-US"/>
          </a:p>
        </p:txBody>
      </p:sp>
      <p:sp>
        <p:nvSpPr>
          <p:cNvPr id="6" name="Footer Placeholder 5">
            <a:extLst>
              <a:ext uri="{FF2B5EF4-FFF2-40B4-BE49-F238E27FC236}">
                <a16:creationId xmlns:a16="http://schemas.microsoft.com/office/drawing/2014/main" id="{98B39F1E-ECCC-DD14-9AF9-C8DABD62BF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A6A890-921E-9D1F-B571-BEB2E79D14A6}"/>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410670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791FF8-DBE0-D933-E4F2-1DD3BA4BE6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AF3F5C-65A9-F5C4-F9CE-5CD7BFECD6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5E507B-E878-640B-8B95-21A8CE8C51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424B427-6AA3-7744-9B95-AC212DE33443}" type="datetimeFigureOut">
              <a:rPr lang="en-US" smtClean="0"/>
              <a:t>1/7/2026</a:t>
            </a:fld>
            <a:endParaRPr lang="en-US"/>
          </a:p>
        </p:txBody>
      </p:sp>
      <p:sp>
        <p:nvSpPr>
          <p:cNvPr id="5" name="Footer Placeholder 4">
            <a:extLst>
              <a:ext uri="{FF2B5EF4-FFF2-40B4-BE49-F238E27FC236}">
                <a16:creationId xmlns:a16="http://schemas.microsoft.com/office/drawing/2014/main" id="{FF4EF193-84EE-CF4C-A5BE-1A82D7501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AB15B52-4091-AC83-AFDB-AD18F3C8EC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3BF624-7A95-1B4F-A418-7A768B546C99}" type="slidenum">
              <a:rPr lang="en-US" smtClean="0"/>
              <a:t>‹#›</a:t>
            </a:fld>
            <a:endParaRPr lang="en-US"/>
          </a:p>
        </p:txBody>
      </p:sp>
    </p:spTree>
    <p:extLst>
      <p:ext uri="{BB962C8B-B14F-4D97-AF65-F5344CB8AC3E}">
        <p14:creationId xmlns:p14="http://schemas.microsoft.com/office/powerpoint/2010/main" val="1552862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he OSU Agriculture Science Communication Academy logo.">
            <a:extLst>
              <a:ext uri="{FF2B5EF4-FFF2-40B4-BE49-F238E27FC236}">
                <a16:creationId xmlns:a16="http://schemas.microsoft.com/office/drawing/2014/main" id="{2BEDB0B1-100C-D5EE-D980-C43D46FB68A4}"/>
              </a:ext>
            </a:extLst>
          </p:cNvPr>
          <p:cNvPicPr>
            <a:picLocks noChangeAspect="1"/>
          </p:cNvPicPr>
          <p:nvPr/>
        </p:nvPicPr>
        <p:blipFill>
          <a:blip r:embed="rId2"/>
          <a:stretch>
            <a:fillRect/>
          </a:stretch>
        </p:blipFill>
        <p:spPr>
          <a:xfrm>
            <a:off x="3444423" y="2057998"/>
            <a:ext cx="5298558" cy="2742004"/>
          </a:xfrm>
          <a:prstGeom prst="rect">
            <a:avLst/>
          </a:prstGeom>
        </p:spPr>
      </p:pic>
      <p:sp>
        <p:nvSpPr>
          <p:cNvPr id="12" name="sketch line">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18288"/>
          </a:xfrm>
          <a:custGeom>
            <a:avLst/>
            <a:gdLst>
              <a:gd name="csX0" fmla="*/ 0 w 4572000"/>
              <a:gd name="csY0" fmla="*/ 0 h 18288"/>
              <a:gd name="csX1" fmla="*/ 515983 w 4572000"/>
              <a:gd name="csY1" fmla="*/ 0 h 18288"/>
              <a:gd name="csX2" fmla="*/ 1031966 w 4572000"/>
              <a:gd name="csY2" fmla="*/ 0 h 18288"/>
              <a:gd name="csX3" fmla="*/ 1639389 w 4572000"/>
              <a:gd name="csY3" fmla="*/ 0 h 18288"/>
              <a:gd name="csX4" fmla="*/ 2383971 w 4572000"/>
              <a:gd name="csY4" fmla="*/ 0 h 18288"/>
              <a:gd name="csX5" fmla="*/ 2945674 w 4572000"/>
              <a:gd name="csY5" fmla="*/ 0 h 18288"/>
              <a:gd name="csX6" fmla="*/ 3507377 w 4572000"/>
              <a:gd name="csY6" fmla="*/ 0 h 18288"/>
              <a:gd name="csX7" fmla="*/ 4572000 w 4572000"/>
              <a:gd name="csY7" fmla="*/ 0 h 18288"/>
              <a:gd name="csX8" fmla="*/ 4572000 w 4572000"/>
              <a:gd name="csY8" fmla="*/ 18288 h 18288"/>
              <a:gd name="csX9" fmla="*/ 3873137 w 4572000"/>
              <a:gd name="csY9" fmla="*/ 18288 h 18288"/>
              <a:gd name="csX10" fmla="*/ 3311434 w 4572000"/>
              <a:gd name="csY10" fmla="*/ 18288 h 18288"/>
              <a:gd name="csX11" fmla="*/ 2749731 w 4572000"/>
              <a:gd name="csY11" fmla="*/ 18288 h 18288"/>
              <a:gd name="csX12" fmla="*/ 2050869 w 4572000"/>
              <a:gd name="csY12" fmla="*/ 18288 h 18288"/>
              <a:gd name="csX13" fmla="*/ 1306286 w 4572000"/>
              <a:gd name="csY13" fmla="*/ 18288 h 18288"/>
              <a:gd name="csX14" fmla="*/ 790303 w 4572000"/>
              <a:gd name="csY14" fmla="*/ 18288 h 18288"/>
              <a:gd name="csX15" fmla="*/ 0 w 4572000"/>
              <a:gd name="csY15" fmla="*/ 18288 h 18288"/>
              <a:gd name="csX16" fmla="*/ 0 w 45720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2302D399-F4E1-6FC3-D2D6-F3D427498236}"/>
              </a:ext>
            </a:extLst>
          </p:cNvPr>
          <p:cNvSpPr>
            <a:spLocks noGrp="1"/>
          </p:cNvSpPr>
          <p:nvPr>
            <p:ph type="title" idx="4294967295"/>
          </p:nvPr>
        </p:nvSpPr>
        <p:spPr>
          <a:xfrm>
            <a:off x="638175" y="5661025"/>
            <a:ext cx="10910888" cy="552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Session 2: Working with Communicators</a:t>
            </a:r>
          </a:p>
        </p:txBody>
      </p:sp>
    </p:spTree>
    <p:extLst>
      <p:ext uri="{BB962C8B-B14F-4D97-AF65-F5344CB8AC3E}">
        <p14:creationId xmlns:p14="http://schemas.microsoft.com/office/powerpoint/2010/main" val="1518013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6D04CF-A805-44EA-2124-A89CC0B6154B}"/>
              </a:ext>
            </a:extLst>
          </p:cNvPr>
          <p:cNvSpPr>
            <a:spLocks noGrp="1"/>
          </p:cNvSpPr>
          <p:nvPr>
            <p:ph type="title"/>
          </p:nvPr>
        </p:nvSpPr>
        <p:spPr>
          <a:xfrm>
            <a:off x="838200" y="365125"/>
            <a:ext cx="10515600" cy="1325563"/>
          </a:xfrm>
        </p:spPr>
        <p:txBody>
          <a:bodyPr>
            <a:normAutofit/>
          </a:bodyPr>
          <a:lstStyle/>
          <a:p>
            <a:r>
              <a:rPr lang="en-US" sz="5400" dirty="0"/>
              <a:t>Peer Review of Fact Sheets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DE51738-2895-E8F7-DEF2-903FF0C4BA1B}"/>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Get into groups of 2-3</a:t>
            </a:r>
          </a:p>
          <a:p>
            <a:pPr marL="457200" indent="-457200">
              <a:buFont typeface="Arial" panose="020B0604020202020204" pitchFamily="34" charset="0"/>
              <a:buChar char="•"/>
            </a:pPr>
            <a:r>
              <a:rPr lang="en-US" sz="2200" dirty="0"/>
              <a:t>Swap papers</a:t>
            </a:r>
          </a:p>
          <a:p>
            <a:pPr marL="457200" indent="-457200">
              <a:buFont typeface="Arial" panose="020B0604020202020204" pitchFamily="34" charset="0"/>
              <a:buChar char="•"/>
            </a:pPr>
            <a:r>
              <a:rPr lang="en-US" sz="2200" dirty="0"/>
              <a:t>Use the guiding questions on your handout to help give feedback to your group members</a:t>
            </a:r>
          </a:p>
          <a:p>
            <a:endParaRPr lang="en-US" sz="2200" dirty="0"/>
          </a:p>
        </p:txBody>
      </p:sp>
    </p:spTree>
    <p:extLst>
      <p:ext uri="{BB962C8B-B14F-4D97-AF65-F5344CB8AC3E}">
        <p14:creationId xmlns:p14="http://schemas.microsoft.com/office/powerpoint/2010/main" val="3841889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8FF312-96EB-F760-60EE-FA31C206F6CE}"/>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F9FCB6B-F6CA-715B-5F4F-093C07DCC8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339924-BAA8-623A-12E9-15B9D5D11C58}"/>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BREAK UNTIL 10</a:t>
            </a:r>
          </a:p>
        </p:txBody>
      </p:sp>
      <p:sp>
        <p:nvSpPr>
          <p:cNvPr id="13" name="sketch line">
            <a:extLst>
              <a:ext uri="{FF2B5EF4-FFF2-40B4-BE49-F238E27FC236}">
                <a16:creationId xmlns:a16="http://schemas.microsoft.com/office/drawing/2014/main" id="{5F6810DB-74C7-F617-D064-2E823DCF5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5718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0CB285-B899-4FC3-69FA-075940E7544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B40C78-F1C6-7144-297D-A1D51F7F54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3DAA6D-9ACB-B17D-E78C-2E1F4F526D7D}"/>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UNDERSTANDING COMMUNICATION PROFESSIONALS PANEL</a:t>
            </a:r>
          </a:p>
        </p:txBody>
      </p:sp>
      <p:sp>
        <p:nvSpPr>
          <p:cNvPr id="13" name="sketch line">
            <a:extLst>
              <a:ext uri="{FF2B5EF4-FFF2-40B4-BE49-F238E27FC236}">
                <a16:creationId xmlns:a16="http://schemas.microsoft.com/office/drawing/2014/main" id="{C6B37678-DF8B-A439-17C0-4F2DCCBE1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0868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8327F4-A65D-3DA2-1B6E-440A09223894}"/>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6761D84-0DB7-DD73-0E17-EB7AF2BD6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371AA1-8394-2030-DEF0-A98FE92EB6C0}"/>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PITCHING TO COMMUNICATIONS PROFESSIONALS ACTIVITY</a:t>
            </a:r>
          </a:p>
        </p:txBody>
      </p:sp>
      <p:sp>
        <p:nvSpPr>
          <p:cNvPr id="13" name="sketch line">
            <a:extLst>
              <a:ext uri="{FF2B5EF4-FFF2-40B4-BE49-F238E27FC236}">
                <a16:creationId xmlns:a16="http://schemas.microsoft.com/office/drawing/2014/main" id="{21B8EE5B-A76A-0788-3BF3-7B7D41B1F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1462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E9E5D9-629A-D19C-184B-4A144E71A0D8}"/>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91108A2-EE6C-06FB-02D8-581605220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2F0B8F-6B43-818D-CBCD-8AE9678D6BA5}"/>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FIRST, WORK THROUGH ACTIVITY SHEET</a:t>
            </a:r>
          </a:p>
        </p:txBody>
      </p:sp>
      <p:sp>
        <p:nvSpPr>
          <p:cNvPr id="13" name="sketch line">
            <a:extLst>
              <a:ext uri="{FF2B5EF4-FFF2-40B4-BE49-F238E27FC236}">
                <a16:creationId xmlns:a16="http://schemas.microsoft.com/office/drawing/2014/main" id="{877E98F6-459F-A8CA-DF2C-69F5BF7D1E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585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A69150-D46B-C9FF-B7F6-0CBBADD20BC7}"/>
              </a:ext>
            </a:extLst>
          </p:cNvPr>
          <p:cNvSpPr>
            <a:spLocks noGrp="1"/>
          </p:cNvSpPr>
          <p:nvPr>
            <p:ph type="title"/>
          </p:nvPr>
        </p:nvSpPr>
        <p:spPr>
          <a:xfrm>
            <a:off x="841248" y="548640"/>
            <a:ext cx="3600860" cy="5431536"/>
          </a:xfrm>
        </p:spPr>
        <p:txBody>
          <a:bodyPr>
            <a:normAutofit/>
          </a:bodyPr>
          <a:lstStyle/>
          <a:p>
            <a:r>
              <a:rPr lang="en-US" sz="5400" dirty="0"/>
              <a:t>Now, pitch your research in about 30 seconds</a:t>
            </a:r>
          </a:p>
        </p:txBody>
      </p:sp>
      <p:sp>
        <p:nvSpPr>
          <p:cNvPr id="1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D7B01EE-D983-1CA4-A87A-1E47FE47914B}"/>
              </a:ext>
            </a:extLst>
          </p:cNvPr>
          <p:cNvSpPr>
            <a:spLocks noGrp="1"/>
          </p:cNvSpPr>
          <p:nvPr>
            <p:ph idx="1"/>
          </p:nvPr>
        </p:nvSpPr>
        <p:spPr>
          <a:xfrm>
            <a:off x="5126418" y="552091"/>
            <a:ext cx="6224335" cy="5431536"/>
          </a:xfrm>
        </p:spPr>
        <p:txBody>
          <a:bodyPr anchor="ctr">
            <a:normAutofit/>
          </a:bodyPr>
          <a:lstStyle/>
          <a:p>
            <a:r>
              <a:rPr lang="en-US" sz="2200" dirty="0"/>
              <a:t>The comm person at your table will ask follow-up questions from there</a:t>
            </a:r>
          </a:p>
          <a:p>
            <a:endParaRPr lang="en-US" sz="2200" dirty="0"/>
          </a:p>
        </p:txBody>
      </p:sp>
    </p:spTree>
    <p:extLst>
      <p:ext uri="{BB962C8B-B14F-4D97-AF65-F5344CB8AC3E}">
        <p14:creationId xmlns:p14="http://schemas.microsoft.com/office/powerpoint/2010/main" val="398774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EAB9BD-2AAE-F10B-615D-77D9817DBDCD}"/>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782EC36-6503-43DC-F358-AEFD949BF7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AD4EB1-289D-75FD-0FAC-91444E91AFDC}"/>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HOW DID IT GO?</a:t>
            </a:r>
          </a:p>
        </p:txBody>
      </p:sp>
      <p:sp>
        <p:nvSpPr>
          <p:cNvPr id="13" name="sketch line">
            <a:extLst>
              <a:ext uri="{FF2B5EF4-FFF2-40B4-BE49-F238E27FC236}">
                <a16:creationId xmlns:a16="http://schemas.microsoft.com/office/drawing/2014/main" id="{A181C026-6343-779A-1FCC-602BCBA19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5228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AC25B8-CF4A-AB5A-854B-298B2C2D14C5}"/>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19B7126-F4EF-0019-03C5-7D7B3A28C6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149C05-A042-C3B3-D160-791E3EABBD95}"/>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LUNCH</a:t>
            </a:r>
          </a:p>
        </p:txBody>
      </p:sp>
      <p:sp>
        <p:nvSpPr>
          <p:cNvPr id="13" name="sketch line">
            <a:extLst>
              <a:ext uri="{FF2B5EF4-FFF2-40B4-BE49-F238E27FC236}">
                <a16:creationId xmlns:a16="http://schemas.microsoft.com/office/drawing/2014/main" id="{4DD09B1C-3E10-5333-AC5D-AAF995F41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0184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50DE2C-B05F-71D2-A2A2-4A738A20CE0E}"/>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17CE37E-4CA0-C602-62D2-6FADC82B50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834498-A41B-DF53-B55F-1815416B9C39}"/>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dirty="0"/>
              <a:t>ONLINE PRESENCE</a:t>
            </a:r>
            <a:endParaRPr lang="en-US" sz="6600" kern="1200" dirty="0">
              <a:solidFill>
                <a:schemeClr val="tx1"/>
              </a:solidFill>
              <a:latin typeface="+mj-lt"/>
              <a:ea typeface="+mj-ea"/>
              <a:cs typeface="+mj-cs"/>
            </a:endParaRPr>
          </a:p>
        </p:txBody>
      </p:sp>
      <p:sp>
        <p:nvSpPr>
          <p:cNvPr id="13" name="sketch line">
            <a:extLst>
              <a:ext uri="{FF2B5EF4-FFF2-40B4-BE49-F238E27FC236}">
                <a16:creationId xmlns:a16="http://schemas.microsoft.com/office/drawing/2014/main" id="{215AF294-6D3D-D35F-614C-97B6848EE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763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FFB361-6942-8F9D-61D0-83BC25560147}"/>
              </a:ext>
            </a:extLst>
          </p:cNvPr>
          <p:cNvSpPr>
            <a:spLocks noGrp="1"/>
          </p:cNvSpPr>
          <p:nvPr>
            <p:ph type="title"/>
          </p:nvPr>
        </p:nvSpPr>
        <p:spPr>
          <a:xfrm>
            <a:off x="838200" y="365125"/>
            <a:ext cx="10515600" cy="1325563"/>
          </a:xfrm>
        </p:spPr>
        <p:txBody>
          <a:bodyPr>
            <a:normAutofit/>
          </a:bodyPr>
          <a:lstStyle/>
          <a:p>
            <a:r>
              <a:rPr lang="en-US" sz="5400" dirty="0"/>
              <a:t>3 minutes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6E82F4-4421-9B9A-B50C-39F555F566FF}"/>
              </a:ext>
            </a:extLst>
          </p:cNvPr>
          <p:cNvSpPr>
            <a:spLocks noGrp="1"/>
          </p:cNvSpPr>
          <p:nvPr>
            <p:ph idx="1"/>
          </p:nvPr>
        </p:nvSpPr>
        <p:spPr>
          <a:xfrm>
            <a:off x="838200" y="1929384"/>
            <a:ext cx="10515600" cy="4251960"/>
          </a:xfrm>
        </p:spPr>
        <p:txBody>
          <a:bodyPr>
            <a:normAutofit/>
          </a:bodyPr>
          <a:lstStyle/>
          <a:p>
            <a:r>
              <a:rPr lang="en-US" sz="2200" dirty="0"/>
              <a:t>Tell me what you can find out about me via Google, etc.</a:t>
            </a:r>
          </a:p>
          <a:p>
            <a:endParaRPr lang="en-US" sz="2200" dirty="0"/>
          </a:p>
        </p:txBody>
      </p:sp>
    </p:spTree>
    <p:extLst>
      <p:ext uri="{BB962C8B-B14F-4D97-AF65-F5344CB8AC3E}">
        <p14:creationId xmlns:p14="http://schemas.microsoft.com/office/powerpoint/2010/main" val="654900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4A0858-A945-0BC7-4AEC-080AED0E1830}"/>
              </a:ext>
            </a:extLst>
          </p:cNvPr>
          <p:cNvSpPr>
            <a:spLocks noGrp="1"/>
          </p:cNvSpPr>
          <p:nvPr>
            <p:ph type="title"/>
          </p:nvPr>
        </p:nvSpPr>
        <p:spPr>
          <a:xfrm>
            <a:off x="838200" y="365125"/>
            <a:ext cx="10515600" cy="1325563"/>
          </a:xfrm>
        </p:spPr>
        <p:txBody>
          <a:bodyPr>
            <a:normAutofit/>
          </a:bodyPr>
          <a:lstStyle/>
          <a:p>
            <a:r>
              <a:rPr lang="en-US" sz="5400" dirty="0"/>
              <a:t>Overview</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D919D95-8953-2FE2-D97D-F2CA604FC750}"/>
              </a:ext>
            </a:extLst>
          </p:cNvPr>
          <p:cNvSpPr>
            <a:spLocks noGrp="1"/>
          </p:cNvSpPr>
          <p:nvPr>
            <p:ph idx="1"/>
          </p:nvPr>
        </p:nvSpPr>
        <p:spPr>
          <a:xfrm>
            <a:off x="838200" y="1929384"/>
            <a:ext cx="5257800" cy="4251960"/>
          </a:xfrm>
        </p:spPr>
        <p:txBody>
          <a:bodyPr>
            <a:normAutofit/>
          </a:bodyPr>
          <a:lstStyle/>
          <a:p>
            <a:pPr marL="0" marR="0" indent="0">
              <a:spcBef>
                <a:spcPts val="0"/>
              </a:spcBef>
              <a:spcAft>
                <a:spcPts val="0"/>
              </a:spcAft>
              <a:buNone/>
            </a:pPr>
            <a:r>
              <a:rPr lang="en-US" sz="2200" b="1" dirty="0"/>
              <a:t>Morning</a:t>
            </a:r>
            <a:endParaRPr lang="en-US" sz="2200" b="1" kern="100" dirty="0">
              <a:effectLst/>
              <a:cs typeface="Roboto" panose="02000000000000000000" pitchFamily="2" charset="0"/>
            </a:endParaRPr>
          </a:p>
          <a:p>
            <a:pPr>
              <a:spcBef>
                <a:spcPts val="0"/>
              </a:spcBef>
            </a:pPr>
            <a:r>
              <a:rPr lang="en-US" sz="2200" kern="100" dirty="0">
                <a:effectLst/>
                <a:cs typeface="Roboto" panose="02000000000000000000" pitchFamily="2" charset="0"/>
              </a:rPr>
              <a:t>9:00 Welcome and introductions</a:t>
            </a:r>
          </a:p>
          <a:p>
            <a:pPr marL="0" marR="0">
              <a:spcBef>
                <a:spcPts val="0"/>
              </a:spcBef>
              <a:spcAft>
                <a:spcPts val="0"/>
              </a:spcAft>
            </a:pPr>
            <a:r>
              <a:rPr lang="en-US" sz="2200" kern="100" dirty="0">
                <a:effectLst/>
                <a:cs typeface="Roboto" panose="02000000000000000000" pitchFamily="2" charset="0"/>
              </a:rPr>
              <a:t>9:15 Reflecting on session 1</a:t>
            </a:r>
          </a:p>
          <a:p>
            <a:pPr marL="0" marR="0">
              <a:spcBef>
                <a:spcPts val="0"/>
              </a:spcBef>
              <a:spcAft>
                <a:spcPts val="0"/>
              </a:spcAft>
            </a:pPr>
            <a:r>
              <a:rPr lang="en-US" sz="2200" kern="100" dirty="0">
                <a:effectLst/>
                <a:cs typeface="Roboto" panose="02000000000000000000" pitchFamily="2" charset="0"/>
              </a:rPr>
              <a:t>9:25 Discuss fact sheet drafts</a:t>
            </a:r>
          </a:p>
          <a:p>
            <a:pPr marL="0" marR="0">
              <a:spcBef>
                <a:spcPts val="0"/>
              </a:spcBef>
              <a:spcAft>
                <a:spcPts val="0"/>
              </a:spcAft>
            </a:pPr>
            <a:r>
              <a:rPr lang="en-US" sz="2200" kern="100" dirty="0">
                <a:effectLst/>
                <a:cs typeface="Roboto" panose="02000000000000000000" pitchFamily="2" charset="0"/>
              </a:rPr>
              <a:t>9:35 Peer review of fact sheets</a:t>
            </a:r>
          </a:p>
          <a:p>
            <a:pPr marL="0" marR="0">
              <a:spcBef>
                <a:spcPts val="0"/>
              </a:spcBef>
              <a:spcAft>
                <a:spcPts val="0"/>
              </a:spcAft>
            </a:pPr>
            <a:r>
              <a:rPr lang="en-US" sz="2200" kern="100" dirty="0">
                <a:effectLst/>
                <a:cs typeface="Roboto" panose="02000000000000000000" pitchFamily="2" charset="0"/>
              </a:rPr>
              <a:t>9:50 Break</a:t>
            </a:r>
          </a:p>
          <a:p>
            <a:pPr marL="0" marR="0">
              <a:spcBef>
                <a:spcPts val="0"/>
              </a:spcBef>
              <a:spcAft>
                <a:spcPts val="0"/>
              </a:spcAft>
            </a:pPr>
            <a:r>
              <a:rPr lang="en-US" sz="2200" kern="100" dirty="0">
                <a:effectLst/>
                <a:cs typeface="Roboto" panose="02000000000000000000" pitchFamily="2" charset="0"/>
              </a:rPr>
              <a:t>10:00 Understanding communication professionals panel</a:t>
            </a:r>
          </a:p>
          <a:p>
            <a:pPr marL="0" marR="0">
              <a:spcBef>
                <a:spcPts val="0"/>
              </a:spcBef>
              <a:spcAft>
                <a:spcPts val="0"/>
              </a:spcAft>
            </a:pPr>
            <a:r>
              <a:rPr lang="en-US" sz="2200" kern="100" dirty="0">
                <a:effectLst/>
                <a:cs typeface="Roboto" panose="02000000000000000000" pitchFamily="2" charset="0"/>
              </a:rPr>
              <a:t>10:30 Pitching to communication professionals activity</a:t>
            </a:r>
          </a:p>
          <a:p>
            <a:pPr marL="0" marR="0">
              <a:spcBef>
                <a:spcPts val="0"/>
              </a:spcBef>
              <a:spcAft>
                <a:spcPts val="0"/>
              </a:spcAft>
            </a:pPr>
            <a:r>
              <a:rPr lang="en-US" sz="2200" kern="100" dirty="0">
                <a:cs typeface="Roboto" panose="02000000000000000000" pitchFamily="2" charset="0"/>
              </a:rPr>
              <a:t>11:30 Lunch</a:t>
            </a:r>
            <a:endParaRPr lang="en-US" sz="2200" kern="100" dirty="0">
              <a:effectLst/>
              <a:cs typeface="Roboto" panose="02000000000000000000" pitchFamily="2" charset="0"/>
            </a:endParaRPr>
          </a:p>
          <a:p>
            <a:endParaRPr lang="en-US" sz="2200" dirty="0"/>
          </a:p>
        </p:txBody>
      </p:sp>
      <p:sp>
        <p:nvSpPr>
          <p:cNvPr id="5" name="Content Placeholder 2">
            <a:extLst>
              <a:ext uri="{FF2B5EF4-FFF2-40B4-BE49-F238E27FC236}">
                <a16:creationId xmlns:a16="http://schemas.microsoft.com/office/drawing/2014/main" id="{28C041C8-F3F0-A232-CF7F-3CAB73245A44}"/>
              </a:ext>
            </a:extLst>
          </p:cNvPr>
          <p:cNvSpPr txBox="1">
            <a:spLocks/>
          </p:cNvSpPr>
          <p:nvPr/>
        </p:nvSpPr>
        <p:spPr>
          <a:xfrm>
            <a:off x="6094476" y="1924411"/>
            <a:ext cx="5257800" cy="42519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a:t>Afternoon</a:t>
            </a:r>
          </a:p>
          <a:p>
            <a:pPr marL="0" marR="0">
              <a:spcBef>
                <a:spcPts val="0"/>
              </a:spcBef>
              <a:spcAft>
                <a:spcPts val="0"/>
              </a:spcAft>
            </a:pPr>
            <a:r>
              <a:rPr lang="en-US" sz="2200" kern="100" dirty="0">
                <a:effectLst/>
                <a:cs typeface="Roboto" panose="02000000000000000000" pitchFamily="2" charset="0"/>
              </a:rPr>
              <a:t>12:15 Online presence overview</a:t>
            </a:r>
          </a:p>
          <a:p>
            <a:pPr marL="0" marR="0">
              <a:spcBef>
                <a:spcPts val="0"/>
              </a:spcBef>
              <a:spcAft>
                <a:spcPts val="0"/>
              </a:spcAft>
            </a:pPr>
            <a:r>
              <a:rPr lang="en-US" sz="2200" kern="100" dirty="0">
                <a:effectLst/>
                <a:cs typeface="Roboto" panose="02000000000000000000" pitchFamily="2" charset="0"/>
              </a:rPr>
              <a:t>12:30 Your life according to Google activity</a:t>
            </a:r>
          </a:p>
          <a:p>
            <a:pPr marL="0" marR="0">
              <a:spcBef>
                <a:spcPts val="0"/>
              </a:spcBef>
              <a:spcAft>
                <a:spcPts val="0"/>
              </a:spcAft>
            </a:pPr>
            <a:r>
              <a:rPr lang="en-US" sz="2200" kern="100" dirty="0">
                <a:effectLst/>
                <a:cs typeface="Roboto" panose="02000000000000000000" pitchFamily="2" charset="0"/>
              </a:rPr>
              <a:t>12:45 Pros and cons of different outlets </a:t>
            </a:r>
          </a:p>
          <a:p>
            <a:pPr marL="0" marR="0">
              <a:spcBef>
                <a:spcPts val="0"/>
              </a:spcBef>
              <a:spcAft>
                <a:spcPts val="0"/>
              </a:spcAft>
            </a:pPr>
            <a:r>
              <a:rPr lang="en-US" sz="2200" kern="100" dirty="0">
                <a:effectLst/>
                <a:cs typeface="Roboto" panose="02000000000000000000" pitchFamily="2" charset="0"/>
              </a:rPr>
              <a:t>1:00 Social media plans overview</a:t>
            </a:r>
          </a:p>
          <a:p>
            <a:pPr marL="0" marR="0">
              <a:spcBef>
                <a:spcPts val="0"/>
              </a:spcBef>
              <a:spcAft>
                <a:spcPts val="0"/>
              </a:spcAft>
            </a:pPr>
            <a:r>
              <a:rPr lang="en-US" sz="2200" kern="100" dirty="0">
                <a:effectLst/>
                <a:cs typeface="Roboto" panose="02000000000000000000" pitchFamily="2" charset="0"/>
              </a:rPr>
              <a:t>1:15 Break</a:t>
            </a:r>
          </a:p>
          <a:p>
            <a:pPr marL="0" marR="0">
              <a:spcBef>
                <a:spcPts val="0"/>
              </a:spcBef>
              <a:spcAft>
                <a:spcPts val="0"/>
              </a:spcAft>
            </a:pPr>
            <a:r>
              <a:rPr lang="en-US" sz="2200" kern="100" dirty="0">
                <a:effectLst/>
                <a:cs typeface="Roboto" panose="02000000000000000000" pitchFamily="2" charset="0"/>
              </a:rPr>
              <a:t>1:25 Social media plan activity</a:t>
            </a:r>
          </a:p>
          <a:p>
            <a:pPr marL="0" marR="0">
              <a:spcBef>
                <a:spcPts val="0"/>
              </a:spcBef>
              <a:spcAft>
                <a:spcPts val="0"/>
              </a:spcAft>
            </a:pPr>
            <a:r>
              <a:rPr lang="en-US" sz="2200" kern="100" dirty="0">
                <a:cs typeface="Roboto" panose="02000000000000000000" pitchFamily="2" charset="0"/>
              </a:rPr>
              <a:t>2:00</a:t>
            </a:r>
            <a:r>
              <a:rPr lang="en-US" sz="2200" kern="100" dirty="0">
                <a:effectLst/>
                <a:cs typeface="Roboto" panose="02000000000000000000" pitchFamily="2" charset="0"/>
              </a:rPr>
              <a:t> Understanding university rules</a:t>
            </a:r>
          </a:p>
          <a:p>
            <a:pPr marL="0" marR="0">
              <a:spcBef>
                <a:spcPts val="0"/>
              </a:spcBef>
              <a:spcAft>
                <a:spcPts val="0"/>
              </a:spcAft>
            </a:pPr>
            <a:r>
              <a:rPr lang="en-US" sz="2200" kern="100" dirty="0">
                <a:effectLst/>
                <a:cs typeface="Roboto" panose="02000000000000000000" pitchFamily="2" charset="0"/>
              </a:rPr>
              <a:t>2:10 Maintaining an online presence without it consuming your life</a:t>
            </a:r>
          </a:p>
          <a:p>
            <a:pPr marL="0" marR="0">
              <a:spcBef>
                <a:spcPts val="0"/>
              </a:spcBef>
              <a:spcAft>
                <a:spcPts val="0"/>
              </a:spcAft>
            </a:pPr>
            <a:r>
              <a:rPr lang="en-US" sz="2200" kern="100" dirty="0">
                <a:effectLst/>
                <a:cs typeface="Roboto" panose="02000000000000000000" pitchFamily="2" charset="0"/>
              </a:rPr>
              <a:t>2:30 Wrapping up and reflections</a:t>
            </a:r>
          </a:p>
          <a:p>
            <a:endParaRPr lang="en-US" sz="2200" dirty="0"/>
          </a:p>
        </p:txBody>
      </p:sp>
    </p:spTree>
    <p:extLst>
      <p:ext uri="{BB962C8B-B14F-4D97-AF65-F5344CB8AC3E}">
        <p14:creationId xmlns:p14="http://schemas.microsoft.com/office/powerpoint/2010/main" val="20726845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46D4C3-ECBE-5CFC-923C-6B5C2AE14F8D}"/>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79DDE7-CF6E-ACEC-CBEE-2A4B56C3D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04770B-E939-F4A3-527C-4EC912435F89}"/>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dirty="0"/>
              <a:t>WHAT DID YOU FIND?</a:t>
            </a:r>
            <a:endParaRPr lang="en-US" sz="6600" kern="1200" dirty="0">
              <a:solidFill>
                <a:schemeClr val="tx1"/>
              </a:solidFill>
              <a:latin typeface="+mj-lt"/>
              <a:ea typeface="+mj-ea"/>
              <a:cs typeface="+mj-cs"/>
            </a:endParaRPr>
          </a:p>
        </p:txBody>
      </p:sp>
      <p:sp>
        <p:nvSpPr>
          <p:cNvPr id="13" name="sketch line">
            <a:extLst>
              <a:ext uri="{FF2B5EF4-FFF2-40B4-BE49-F238E27FC236}">
                <a16:creationId xmlns:a16="http://schemas.microsoft.com/office/drawing/2014/main" id="{652E6B9D-ACBE-A72A-2750-D58206C144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59826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490ABD-9016-B078-551E-CCDD0AA802D1}"/>
              </a:ext>
            </a:extLst>
          </p:cNvPr>
          <p:cNvSpPr>
            <a:spLocks noGrp="1"/>
          </p:cNvSpPr>
          <p:nvPr>
            <p:ph type="title"/>
          </p:nvPr>
        </p:nvSpPr>
        <p:spPr>
          <a:xfrm>
            <a:off x="838200" y="365125"/>
            <a:ext cx="10515600" cy="1325563"/>
          </a:xfrm>
        </p:spPr>
        <p:txBody>
          <a:bodyPr>
            <a:normAutofit/>
          </a:bodyPr>
          <a:lstStyle/>
          <a:p>
            <a:r>
              <a:rPr lang="en-US" sz="5400" dirty="0"/>
              <a:t>What is Online Presence?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B8EDC65-66AA-D3FD-3353-9F30B7252B62}"/>
              </a:ext>
            </a:extLst>
          </p:cNvPr>
          <p:cNvSpPr>
            <a:spLocks noGrp="1"/>
          </p:cNvSpPr>
          <p:nvPr>
            <p:ph idx="1"/>
          </p:nvPr>
        </p:nvSpPr>
        <p:spPr>
          <a:xfrm>
            <a:off x="838200" y="1929384"/>
            <a:ext cx="10515600" cy="4251960"/>
          </a:xfrm>
        </p:spPr>
        <p:txBody>
          <a:bodyPr>
            <a:normAutofit/>
          </a:bodyPr>
          <a:lstStyle/>
          <a:p>
            <a:r>
              <a:rPr lang="en-US" sz="2200" dirty="0"/>
              <a:t>Basically, what shows up when someone looks you up online</a:t>
            </a:r>
          </a:p>
          <a:p>
            <a:r>
              <a:rPr lang="en-US" sz="2200" dirty="0"/>
              <a:t>It’s professional Google stalking</a:t>
            </a:r>
          </a:p>
          <a:p>
            <a:endParaRPr lang="en-US" sz="2200" dirty="0"/>
          </a:p>
        </p:txBody>
      </p:sp>
    </p:spTree>
    <p:extLst>
      <p:ext uri="{BB962C8B-B14F-4D97-AF65-F5344CB8AC3E}">
        <p14:creationId xmlns:p14="http://schemas.microsoft.com/office/powerpoint/2010/main" val="2526418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42BB31-DE53-125E-A646-D17F67F9084D}"/>
              </a:ext>
            </a:extLst>
          </p:cNvPr>
          <p:cNvSpPr>
            <a:spLocks noGrp="1"/>
          </p:cNvSpPr>
          <p:nvPr>
            <p:ph type="title"/>
          </p:nvPr>
        </p:nvSpPr>
        <p:spPr>
          <a:xfrm>
            <a:off x="838200" y="365125"/>
            <a:ext cx="10515600" cy="1325563"/>
          </a:xfrm>
        </p:spPr>
        <p:txBody>
          <a:bodyPr>
            <a:normAutofit/>
          </a:bodyPr>
          <a:lstStyle/>
          <a:p>
            <a:r>
              <a:rPr lang="en-US" sz="5400" dirty="0"/>
              <a:t>Why does it matter?</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6D2D77-C9DC-A778-E952-630FFB439CBA}"/>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Because it might be the first (and often only) impression people have of you</a:t>
            </a:r>
          </a:p>
          <a:p>
            <a:pPr marL="457200" indent="-457200">
              <a:buFont typeface="Arial" panose="020B0604020202020204" pitchFamily="34" charset="0"/>
              <a:buChar char="•"/>
            </a:pPr>
            <a:r>
              <a:rPr lang="en-US" sz="2200" dirty="0"/>
              <a:t>Because once something is online, it could be there forever</a:t>
            </a:r>
          </a:p>
          <a:p>
            <a:pPr marL="457200" indent="-457200">
              <a:buFont typeface="Arial" panose="020B0604020202020204" pitchFamily="34" charset="0"/>
              <a:buChar char="•"/>
            </a:pPr>
            <a:endParaRPr lang="en-US" sz="2200" dirty="0"/>
          </a:p>
          <a:p>
            <a:pPr marL="457200" indent="-457200">
              <a:buFont typeface="Arial" panose="020B0604020202020204" pitchFamily="34" charset="0"/>
              <a:buChar char="•"/>
            </a:pPr>
            <a:r>
              <a:rPr lang="en-US" sz="2200" dirty="0"/>
              <a:t>You either let is passively exist or you can actively manage it</a:t>
            </a:r>
          </a:p>
          <a:p>
            <a:endParaRPr lang="en-US" sz="2200" dirty="0"/>
          </a:p>
        </p:txBody>
      </p:sp>
    </p:spTree>
    <p:extLst>
      <p:ext uri="{BB962C8B-B14F-4D97-AF65-F5344CB8AC3E}">
        <p14:creationId xmlns:p14="http://schemas.microsoft.com/office/powerpoint/2010/main" val="4033928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79A571-6216-CFF4-C1C4-1A9F2D518FAD}"/>
              </a:ext>
            </a:extLst>
          </p:cNvPr>
          <p:cNvSpPr>
            <a:spLocks noGrp="1"/>
          </p:cNvSpPr>
          <p:nvPr>
            <p:ph type="title"/>
          </p:nvPr>
        </p:nvSpPr>
        <p:spPr>
          <a:xfrm>
            <a:off x="838200" y="365125"/>
            <a:ext cx="10515600" cy="1325563"/>
          </a:xfrm>
        </p:spPr>
        <p:txBody>
          <a:bodyPr>
            <a:normAutofit/>
          </a:bodyPr>
          <a:lstStyle/>
          <a:p>
            <a:r>
              <a:rPr lang="en-US" sz="5400" dirty="0"/>
              <a:t>Who’s looking at you?</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2684C8C-BA3D-9F43-2076-660DE33981E9}"/>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Employers</a:t>
            </a:r>
          </a:p>
          <a:p>
            <a:pPr marL="457200" indent="-457200">
              <a:buFont typeface="Arial" panose="020B0604020202020204" pitchFamily="34" charset="0"/>
              <a:buChar char="•"/>
            </a:pPr>
            <a:r>
              <a:rPr lang="en-US" sz="2200" dirty="0"/>
              <a:t>Colleagues</a:t>
            </a:r>
          </a:p>
          <a:p>
            <a:pPr marL="457200" indent="-457200">
              <a:buFont typeface="Arial" panose="020B0604020202020204" pitchFamily="34" charset="0"/>
              <a:buChar char="•"/>
            </a:pPr>
            <a:r>
              <a:rPr lang="en-US" sz="2200" dirty="0"/>
              <a:t>Students/Advisees (if you stay in academia)</a:t>
            </a:r>
          </a:p>
          <a:p>
            <a:pPr marL="457200" indent="-457200">
              <a:buFont typeface="Arial" panose="020B0604020202020204" pitchFamily="34" charset="0"/>
              <a:buChar char="•"/>
            </a:pPr>
            <a:endParaRPr lang="en-US" sz="2200" dirty="0"/>
          </a:p>
          <a:p>
            <a:pPr marL="457200" indent="-457200">
              <a:buFont typeface="Arial" panose="020B0604020202020204" pitchFamily="34" charset="0"/>
              <a:buChar char="•"/>
            </a:pPr>
            <a:r>
              <a:rPr lang="en-US" sz="2200" dirty="0"/>
              <a:t>Basically, anyone who may have an interest in working with you</a:t>
            </a:r>
          </a:p>
          <a:p>
            <a:endParaRPr lang="en-US" sz="2200" dirty="0"/>
          </a:p>
        </p:txBody>
      </p:sp>
    </p:spTree>
    <p:extLst>
      <p:ext uri="{BB962C8B-B14F-4D97-AF65-F5344CB8AC3E}">
        <p14:creationId xmlns:p14="http://schemas.microsoft.com/office/powerpoint/2010/main" val="408806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8CD73-7DD7-B673-B017-FA199CF4749B}"/>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YOU VS. YOUR PROFESSIONAL IDENTITY </a:t>
            </a:r>
          </a:p>
        </p:txBody>
      </p:sp>
      <p:sp>
        <p:nvSpPr>
          <p:cNvPr id="17"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3355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E1C415-0F62-213B-1095-1305BE6D7B2C}"/>
              </a:ext>
            </a:extLst>
          </p:cNvPr>
          <p:cNvSpPr>
            <a:spLocks noGrp="1"/>
          </p:cNvSpPr>
          <p:nvPr>
            <p:ph type="title"/>
          </p:nvPr>
        </p:nvSpPr>
        <p:spPr>
          <a:xfrm>
            <a:off x="572493" y="238539"/>
            <a:ext cx="11018520" cy="1434415"/>
          </a:xfrm>
        </p:spPr>
        <p:txBody>
          <a:bodyPr anchor="b">
            <a:normAutofit/>
          </a:bodyPr>
          <a:lstStyle/>
          <a:p>
            <a:r>
              <a:rPr lang="en-US" sz="5400" dirty="0"/>
              <a:t>What is your professional identity?</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F66A85D-F4CA-5B11-2147-964F55F5BA35}"/>
              </a:ext>
            </a:extLst>
          </p:cNvPr>
          <p:cNvSpPr>
            <a:spLocks noGrp="1"/>
          </p:cNvSpPr>
          <p:nvPr>
            <p:ph idx="1"/>
          </p:nvPr>
        </p:nvSpPr>
        <p:spPr>
          <a:xfrm>
            <a:off x="572493" y="2071316"/>
            <a:ext cx="6713552" cy="4119172"/>
          </a:xfrm>
        </p:spPr>
        <p:txBody>
          <a:bodyPr anchor="t">
            <a:normAutofit/>
          </a:bodyPr>
          <a:lstStyle/>
          <a:p>
            <a:pPr marL="457200" indent="-457200">
              <a:buFont typeface="Arial" panose="020B0604020202020204" pitchFamily="34" charset="0"/>
              <a:buChar char="•"/>
            </a:pPr>
            <a:r>
              <a:rPr lang="en-US" sz="2200" dirty="0"/>
              <a:t>Think of it as your superhero persona</a:t>
            </a:r>
          </a:p>
          <a:p>
            <a:pPr marL="457200" indent="-457200">
              <a:buFont typeface="Arial" panose="020B0604020202020204" pitchFamily="34" charset="0"/>
              <a:buChar char="•"/>
            </a:pPr>
            <a:r>
              <a:rPr lang="en-US" sz="2200" dirty="0"/>
              <a:t>It’s still you, but it’s you in a professional setting</a:t>
            </a:r>
          </a:p>
          <a:p>
            <a:pPr marL="457200" indent="-457200">
              <a:buFont typeface="Arial" panose="020B0604020202020204" pitchFamily="34" charset="0"/>
              <a:buChar char="•"/>
            </a:pPr>
            <a:r>
              <a:rPr lang="en-US" sz="2200" dirty="0"/>
              <a:t>What do you want to be known for?</a:t>
            </a:r>
          </a:p>
          <a:p>
            <a:pPr marL="914400" lvl="1" indent="-457200">
              <a:buFont typeface="Arial" panose="020B0604020202020204" pitchFamily="34" charset="0"/>
              <a:buChar char="•"/>
            </a:pPr>
            <a:r>
              <a:rPr lang="en-US" sz="2200" dirty="0"/>
              <a:t>This can be your work/topic area, but it can also be what kind of person you want to be in your work</a:t>
            </a:r>
          </a:p>
          <a:p>
            <a:pPr marL="457200" indent="-457200">
              <a:buFont typeface="Arial" panose="020B0604020202020204" pitchFamily="34" charset="0"/>
              <a:buChar char="•"/>
            </a:pPr>
            <a:r>
              <a:rPr lang="en-US" sz="2200" dirty="0"/>
              <a:t>Figure out that goal, and then live it out </a:t>
            </a:r>
          </a:p>
          <a:p>
            <a:endParaRPr lang="en-US" sz="2200" dirty="0"/>
          </a:p>
        </p:txBody>
      </p:sp>
    </p:spTree>
    <p:extLst>
      <p:ext uri="{BB962C8B-B14F-4D97-AF65-F5344CB8AC3E}">
        <p14:creationId xmlns:p14="http://schemas.microsoft.com/office/powerpoint/2010/main" val="2893463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7621F3-4DD6-ED59-8F48-B135FFADB5F7}"/>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32D852D-AE29-9F30-C207-D197AEE13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5137E6-E2F3-BC9F-805E-84F01A34DE0E}"/>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YOUR LIFE ACCORDING TO GOOGLE ACTIVITY</a:t>
            </a:r>
          </a:p>
        </p:txBody>
      </p:sp>
      <p:sp>
        <p:nvSpPr>
          <p:cNvPr id="17" name="sketch line">
            <a:extLst>
              <a:ext uri="{FF2B5EF4-FFF2-40B4-BE49-F238E27FC236}">
                <a16:creationId xmlns:a16="http://schemas.microsoft.com/office/drawing/2014/main" id="{95D7E139-8827-E790-7210-2516D17B4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5668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D86A1D-1697-F810-EDED-5AEECEBC4838}"/>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21F7031-7F73-7C6D-4811-CBF4F7DAB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900AA4-B867-FC33-0765-CEDE6F13C5D9}"/>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GOOGLE STALK YOURSELF</a:t>
            </a:r>
          </a:p>
        </p:txBody>
      </p:sp>
      <p:sp>
        <p:nvSpPr>
          <p:cNvPr id="17" name="sketch line">
            <a:extLst>
              <a:ext uri="{FF2B5EF4-FFF2-40B4-BE49-F238E27FC236}">
                <a16:creationId xmlns:a16="http://schemas.microsoft.com/office/drawing/2014/main" id="{61A0E9D5-2EF7-424C-A4F9-EA6AE8C8D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63839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B5252C-D6DC-199F-0E2B-B5873CD2CCF6}"/>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96F9C80-FECF-A152-5834-FC004EFDC0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8672D6-C84A-9BCE-17AC-100E1FF836EC}"/>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WHAT </a:t>
            </a:r>
            <a:r>
              <a:rPr lang="en-US" sz="6600" dirty="0"/>
              <a:t>WERE THE FINDINGS</a:t>
            </a:r>
            <a:r>
              <a:rPr lang="en-US" sz="6600" kern="1200" dirty="0">
                <a:solidFill>
                  <a:schemeClr val="tx1"/>
                </a:solidFill>
                <a:latin typeface="+mj-lt"/>
                <a:ea typeface="+mj-ea"/>
                <a:cs typeface="+mj-cs"/>
              </a:rPr>
              <a:t>?</a:t>
            </a:r>
          </a:p>
        </p:txBody>
      </p:sp>
      <p:sp>
        <p:nvSpPr>
          <p:cNvPr id="17" name="sketch line">
            <a:extLst>
              <a:ext uri="{FF2B5EF4-FFF2-40B4-BE49-F238E27FC236}">
                <a16:creationId xmlns:a16="http://schemas.microsoft.com/office/drawing/2014/main" id="{E6AD9889-EC47-E9C1-4DF4-AE17264ED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3395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0DFF5D-D45D-FB4F-5AB5-3AC7456FC1BE}"/>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C59F398-2306-8073-F9E0-7DCAC1D7B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A71E87-66B2-4948-A26C-361FBECB99DB}"/>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PROS &amp; CONS OF DIFFERENT OUTLETS</a:t>
            </a:r>
          </a:p>
        </p:txBody>
      </p:sp>
      <p:sp>
        <p:nvSpPr>
          <p:cNvPr id="17" name="sketch line">
            <a:extLst>
              <a:ext uri="{FF2B5EF4-FFF2-40B4-BE49-F238E27FC236}">
                <a16:creationId xmlns:a16="http://schemas.microsoft.com/office/drawing/2014/main" id="{C067C484-B371-B849-B837-7E489348C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6002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B6FF8A-7946-ED4A-1DCB-D6D5049FF02D}"/>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WELCOME</a:t>
            </a: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5056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CD2D71-CF20-1437-0AEB-4F0914F069A2}"/>
              </a:ext>
            </a:extLst>
          </p:cNvPr>
          <p:cNvSpPr>
            <a:spLocks noGrp="1"/>
          </p:cNvSpPr>
          <p:nvPr>
            <p:ph type="title"/>
          </p:nvPr>
        </p:nvSpPr>
        <p:spPr>
          <a:xfrm>
            <a:off x="838200" y="365125"/>
            <a:ext cx="10515600" cy="1325563"/>
          </a:xfrm>
        </p:spPr>
        <p:txBody>
          <a:bodyPr>
            <a:noAutofit/>
          </a:bodyPr>
          <a:lstStyle/>
          <a:p>
            <a:r>
              <a:rPr lang="en-US" sz="5400" dirty="0"/>
              <a:t>Non-Academic Social Media Outlets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3D3EC93-8356-4E1E-DA46-C52F0CE4CED3}"/>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Facebook</a:t>
            </a:r>
          </a:p>
          <a:p>
            <a:pPr marL="457200" indent="-457200">
              <a:buFont typeface="Arial" panose="020B0604020202020204" pitchFamily="34" charset="0"/>
              <a:buChar char="•"/>
            </a:pPr>
            <a:r>
              <a:rPr lang="en-US" sz="2200" dirty="0"/>
              <a:t>X (Twitter)</a:t>
            </a:r>
          </a:p>
          <a:p>
            <a:pPr marL="457200" indent="-457200">
              <a:buFont typeface="Arial" panose="020B0604020202020204" pitchFamily="34" charset="0"/>
              <a:buChar char="•"/>
            </a:pPr>
            <a:r>
              <a:rPr lang="en-US" sz="2200" dirty="0"/>
              <a:t>LinkedIn</a:t>
            </a:r>
          </a:p>
          <a:p>
            <a:pPr marL="457200" indent="-457200">
              <a:buFont typeface="Arial" panose="020B0604020202020204" pitchFamily="34" charset="0"/>
              <a:buChar char="•"/>
            </a:pPr>
            <a:r>
              <a:rPr lang="en-US" sz="2200" dirty="0"/>
              <a:t>YouTube</a:t>
            </a:r>
          </a:p>
          <a:p>
            <a:pPr marL="457200" indent="-457200">
              <a:buFont typeface="Arial" panose="020B0604020202020204" pitchFamily="34" charset="0"/>
              <a:buChar char="•"/>
            </a:pPr>
            <a:r>
              <a:rPr lang="en-US" sz="2200" dirty="0"/>
              <a:t>Instagram</a:t>
            </a:r>
          </a:p>
          <a:p>
            <a:pPr marL="457200" indent="-457200">
              <a:buFont typeface="Arial" panose="020B0604020202020204" pitchFamily="34" charset="0"/>
              <a:buChar char="•"/>
            </a:pPr>
            <a:r>
              <a:rPr lang="en-US" sz="2200" dirty="0"/>
              <a:t>TikTok</a:t>
            </a:r>
          </a:p>
          <a:p>
            <a:endParaRPr lang="en-US" sz="2200" dirty="0"/>
          </a:p>
        </p:txBody>
      </p:sp>
    </p:spTree>
    <p:extLst>
      <p:ext uri="{BB962C8B-B14F-4D97-AF65-F5344CB8AC3E}">
        <p14:creationId xmlns:p14="http://schemas.microsoft.com/office/powerpoint/2010/main" val="29030823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57A3EB-276A-0A38-80E7-69522B16AD35}"/>
              </a:ext>
            </a:extLst>
          </p:cNvPr>
          <p:cNvSpPr>
            <a:spLocks noGrp="1"/>
          </p:cNvSpPr>
          <p:nvPr>
            <p:ph type="title"/>
          </p:nvPr>
        </p:nvSpPr>
        <p:spPr>
          <a:xfrm>
            <a:off x="838200" y="365125"/>
            <a:ext cx="10515600" cy="1325563"/>
          </a:xfrm>
        </p:spPr>
        <p:txBody>
          <a:bodyPr>
            <a:noAutofit/>
          </a:bodyPr>
          <a:lstStyle/>
          <a:p>
            <a:r>
              <a:rPr lang="en-US" sz="5400" dirty="0"/>
              <a:t>Your Own Webpage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E57E5E0-B3AC-54BB-A780-8C38CA44F0EE}"/>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If you can’t do it well, don’t do it</a:t>
            </a:r>
          </a:p>
          <a:p>
            <a:pPr marL="457200" indent="-457200">
              <a:buFont typeface="Arial" panose="020B0604020202020204" pitchFamily="34" charset="0"/>
              <a:buChar char="•"/>
            </a:pPr>
            <a:r>
              <a:rPr lang="en-US" sz="2200" dirty="0"/>
              <a:t>But sites like Wix and Squarespace are fairly user-friendly</a:t>
            </a:r>
          </a:p>
          <a:p>
            <a:pPr marL="457200" indent="-457200">
              <a:buFont typeface="Arial" panose="020B0604020202020204" pitchFamily="34" charset="0"/>
              <a:buChar char="•"/>
            </a:pPr>
            <a:r>
              <a:rPr lang="en-US" sz="2200" dirty="0"/>
              <a:t>In session 4, we’re going to talk about DIY Communications more</a:t>
            </a:r>
          </a:p>
          <a:p>
            <a:endParaRPr lang="en-US" sz="2200" dirty="0"/>
          </a:p>
        </p:txBody>
      </p:sp>
    </p:spTree>
    <p:extLst>
      <p:ext uri="{BB962C8B-B14F-4D97-AF65-F5344CB8AC3E}">
        <p14:creationId xmlns:p14="http://schemas.microsoft.com/office/powerpoint/2010/main" val="8597612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1EED8E-535D-9728-FDB8-11AC85760B6C}"/>
              </a:ext>
            </a:extLst>
          </p:cNvPr>
          <p:cNvSpPr>
            <a:spLocks noGrp="1"/>
          </p:cNvSpPr>
          <p:nvPr>
            <p:ph type="title"/>
          </p:nvPr>
        </p:nvSpPr>
        <p:spPr>
          <a:xfrm>
            <a:off x="838200" y="365125"/>
            <a:ext cx="10515600" cy="1325563"/>
          </a:xfrm>
        </p:spPr>
        <p:txBody>
          <a:bodyPr>
            <a:normAutofit/>
          </a:bodyPr>
          <a:lstStyle/>
          <a:p>
            <a:r>
              <a:rPr lang="en-US" sz="5400" dirty="0"/>
              <a:t>Academic Outlets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AF7F882-B14D-AA21-B23B-2394888D031B}"/>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Google Scholar</a:t>
            </a:r>
          </a:p>
          <a:p>
            <a:pPr marL="457200" indent="-457200">
              <a:buFont typeface="Arial" panose="020B0604020202020204" pitchFamily="34" charset="0"/>
              <a:buChar char="•"/>
            </a:pPr>
            <a:r>
              <a:rPr lang="en-US" sz="2200" dirty="0"/>
              <a:t>ORCID</a:t>
            </a:r>
          </a:p>
          <a:p>
            <a:pPr marL="457200" indent="-457200">
              <a:buFont typeface="Arial" panose="020B0604020202020204" pitchFamily="34" charset="0"/>
              <a:buChar char="•"/>
            </a:pPr>
            <a:r>
              <a:rPr lang="en-US" sz="2200" dirty="0" err="1"/>
              <a:t>Academia.edu</a:t>
            </a:r>
            <a:endParaRPr lang="en-US" sz="2200" dirty="0"/>
          </a:p>
          <a:p>
            <a:pPr marL="457200" indent="-457200">
              <a:buFont typeface="Arial" panose="020B0604020202020204" pitchFamily="34" charset="0"/>
              <a:buChar char="•"/>
            </a:pPr>
            <a:r>
              <a:rPr lang="en-US" sz="2200" dirty="0"/>
              <a:t>ResearchGate</a:t>
            </a:r>
          </a:p>
          <a:p>
            <a:pPr marL="457200" indent="-457200">
              <a:buFont typeface="Arial" panose="020B0604020202020204" pitchFamily="34" charset="0"/>
              <a:buChar char="•"/>
            </a:pPr>
            <a:endParaRPr lang="en-US" sz="2200" dirty="0"/>
          </a:p>
          <a:p>
            <a:pPr marL="457200" indent="-457200">
              <a:buFont typeface="Arial" panose="020B0604020202020204" pitchFamily="34" charset="0"/>
              <a:buChar char="•"/>
            </a:pPr>
            <a:r>
              <a:rPr lang="en-US" sz="2200" dirty="0"/>
              <a:t>But remember, if you’re not paying for the product, you are the product</a:t>
            </a:r>
          </a:p>
          <a:p>
            <a:endParaRPr lang="en-US" sz="2200" dirty="0"/>
          </a:p>
        </p:txBody>
      </p:sp>
    </p:spTree>
    <p:extLst>
      <p:ext uri="{BB962C8B-B14F-4D97-AF65-F5344CB8AC3E}">
        <p14:creationId xmlns:p14="http://schemas.microsoft.com/office/powerpoint/2010/main" val="32957934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BEBF31-51A0-40A1-57B5-EA29F7ED161A}"/>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dirty="0"/>
              <a:t>OVERALL THOUGHTS ON THE OPTIONS?</a:t>
            </a:r>
            <a:endParaRPr lang="en-US" sz="6600" kern="1200" dirty="0">
              <a:solidFill>
                <a:schemeClr val="tx1"/>
              </a:solidFill>
              <a:latin typeface="+mj-lt"/>
              <a:ea typeface="+mj-ea"/>
              <a:cs typeface="+mj-cs"/>
            </a:endParaRPr>
          </a:p>
        </p:txBody>
      </p:sp>
      <p:sp>
        <p:nvSpPr>
          <p:cNvPr id="17"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0418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AD43A7-5405-1100-274B-BA6DA54A6D29}"/>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SOCIAL MEDIA PLAN OVERVIEW</a:t>
            </a: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65044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AC4F31-A95C-3B15-C9E3-26F8E5F5FD4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F52F2C-FE89-A1C0-C958-C66CBF0ED5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92BEFC-F503-F1BC-2791-E9AC74C02A2F}"/>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BREAK UNTIL 1:25</a:t>
            </a:r>
          </a:p>
        </p:txBody>
      </p:sp>
      <p:sp>
        <p:nvSpPr>
          <p:cNvPr id="10" name="sketch line">
            <a:extLst>
              <a:ext uri="{FF2B5EF4-FFF2-40B4-BE49-F238E27FC236}">
                <a16:creationId xmlns:a16="http://schemas.microsoft.com/office/drawing/2014/main" id="{7958520E-ED82-5B2E-56E7-F1D3D243A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6523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D21975-2425-5577-514A-83E5CD0DF0B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D759FA-F7B7-A965-19B6-38B92ED19E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67F146-FFF2-9D0E-CAD1-CD4A7BBF5788}"/>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SOCIAL MEDIA PLAN ACTIVITY</a:t>
            </a:r>
          </a:p>
        </p:txBody>
      </p:sp>
      <p:sp>
        <p:nvSpPr>
          <p:cNvPr id="10" name="sketch line">
            <a:extLst>
              <a:ext uri="{FF2B5EF4-FFF2-40B4-BE49-F238E27FC236}">
                <a16:creationId xmlns:a16="http://schemas.microsoft.com/office/drawing/2014/main" id="{27D221CD-1A61-AF0A-FB0A-82330B509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60853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63C281-7ED5-E9ED-8D78-875B84F4D031}"/>
              </a:ext>
            </a:extLst>
          </p:cNvPr>
          <p:cNvSpPr>
            <a:spLocks noGrp="1"/>
          </p:cNvSpPr>
          <p:nvPr>
            <p:ph type="title"/>
          </p:nvPr>
        </p:nvSpPr>
        <p:spPr>
          <a:xfrm>
            <a:off x="838200" y="365125"/>
            <a:ext cx="10515600" cy="1325563"/>
          </a:xfrm>
        </p:spPr>
        <p:txBody>
          <a:bodyPr>
            <a:normAutofit/>
          </a:bodyPr>
          <a:lstStyle/>
          <a:p>
            <a:r>
              <a:rPr lang="en-US" sz="5400" dirty="0"/>
              <a:t>The Situation</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06EE204-15F6-0F4B-FE11-F29DBB580517}"/>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Imagine you are rolling out the findings of your research online</a:t>
            </a:r>
          </a:p>
          <a:p>
            <a:pPr marL="457200" indent="-457200">
              <a:buFont typeface="Arial" panose="020B0604020202020204" pitchFamily="34" charset="0"/>
              <a:buChar char="•"/>
            </a:pPr>
            <a:r>
              <a:rPr lang="en-US" sz="2200" dirty="0"/>
              <a:t>Your goal is to develop a social media plan for what information you will share and on what sites</a:t>
            </a:r>
          </a:p>
          <a:p>
            <a:pPr marL="457200" indent="-457200">
              <a:buFont typeface="Arial" panose="020B0604020202020204" pitchFamily="34" charset="0"/>
              <a:buChar char="•"/>
            </a:pPr>
            <a:r>
              <a:rPr lang="en-US" sz="2200" dirty="0"/>
              <a:t>First work through the activity sheet to help generate thoughts</a:t>
            </a:r>
          </a:p>
          <a:p>
            <a:pPr marL="457200" indent="-457200">
              <a:buFont typeface="Arial" panose="020B0604020202020204" pitchFamily="34" charset="0"/>
              <a:buChar char="•"/>
            </a:pPr>
            <a:r>
              <a:rPr lang="en-US" sz="2200" dirty="0"/>
              <a:t>Then write your plan on a giant sticky note</a:t>
            </a:r>
          </a:p>
          <a:p>
            <a:endParaRPr lang="en-US" sz="2200" dirty="0"/>
          </a:p>
        </p:txBody>
      </p:sp>
    </p:spTree>
    <p:extLst>
      <p:ext uri="{BB962C8B-B14F-4D97-AF65-F5344CB8AC3E}">
        <p14:creationId xmlns:p14="http://schemas.microsoft.com/office/powerpoint/2010/main" val="5044690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8A1BB9-D2D4-042B-BE64-61DAA56B070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EC4ACF5-831D-E5FC-7A12-97F22D2B8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CD089A-2DD0-4430-A180-871C953885AF}"/>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UNDERSTANDING UNIVERSITY RULES</a:t>
            </a:r>
          </a:p>
        </p:txBody>
      </p:sp>
      <p:sp>
        <p:nvSpPr>
          <p:cNvPr id="10" name="sketch line">
            <a:extLst>
              <a:ext uri="{FF2B5EF4-FFF2-40B4-BE49-F238E27FC236}">
                <a16:creationId xmlns:a16="http://schemas.microsoft.com/office/drawing/2014/main" id="{014524DC-45B6-3027-5424-400267976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7134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4085BD-6EF9-60A4-4761-49F8B1EAE7E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6429-0C82-F246-CAD2-E452571E10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5590D4-8E2E-402E-5375-60A96867CB25}"/>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MAINTAINING AN ONLINE PRESENCE WITHOUT IT CONSUMING YOUR LIFE</a:t>
            </a:r>
          </a:p>
        </p:txBody>
      </p:sp>
      <p:sp>
        <p:nvSpPr>
          <p:cNvPr id="10" name="sketch line">
            <a:extLst>
              <a:ext uri="{FF2B5EF4-FFF2-40B4-BE49-F238E27FC236}">
                <a16:creationId xmlns:a16="http://schemas.microsoft.com/office/drawing/2014/main" id="{0E390D04-6F7D-4C98-C652-780919F0A3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3177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FA33CF-A36A-8493-D133-F8E3C0352F8A}"/>
              </a:ext>
            </a:extLst>
          </p:cNvPr>
          <p:cNvSpPr>
            <a:spLocks noGrp="1"/>
          </p:cNvSpPr>
          <p:nvPr>
            <p:ph type="title"/>
          </p:nvPr>
        </p:nvSpPr>
        <p:spPr>
          <a:xfrm>
            <a:off x="838200" y="365125"/>
            <a:ext cx="10515600" cy="1325563"/>
          </a:xfrm>
        </p:spPr>
        <p:txBody>
          <a:bodyPr>
            <a:normAutofit/>
          </a:bodyPr>
          <a:lstStyle/>
          <a:p>
            <a:r>
              <a:rPr lang="en-US" sz="5400" dirty="0"/>
              <a:t>Introductions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C038544-8093-1904-1C8B-1E65344199BC}"/>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Name, major, research project, and an irrelevant piece of information</a:t>
            </a:r>
          </a:p>
          <a:p>
            <a:pPr marL="457200" indent="-457200">
              <a:buFont typeface="Arial" panose="020B0604020202020204" pitchFamily="34" charset="0"/>
              <a:buChar char="•"/>
            </a:pPr>
            <a:endParaRPr lang="en-US" sz="2200" dirty="0"/>
          </a:p>
          <a:p>
            <a:endParaRPr lang="en-US" sz="2200" dirty="0"/>
          </a:p>
        </p:txBody>
      </p:sp>
    </p:spTree>
    <p:extLst>
      <p:ext uri="{BB962C8B-B14F-4D97-AF65-F5344CB8AC3E}">
        <p14:creationId xmlns:p14="http://schemas.microsoft.com/office/powerpoint/2010/main" val="10728768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6E8786-7CF4-276F-54B7-8A20A715967A}"/>
              </a:ext>
            </a:extLst>
          </p:cNvPr>
          <p:cNvSpPr>
            <a:spLocks noGrp="1"/>
          </p:cNvSpPr>
          <p:nvPr>
            <p:ph type="title"/>
          </p:nvPr>
        </p:nvSpPr>
        <p:spPr>
          <a:xfrm>
            <a:off x="838200" y="365125"/>
            <a:ext cx="10515600" cy="1325563"/>
          </a:xfrm>
        </p:spPr>
        <p:txBody>
          <a:bodyPr>
            <a:normAutofit/>
          </a:bodyPr>
          <a:lstStyle/>
          <a:p>
            <a:r>
              <a:rPr lang="en-US" sz="5400" dirty="0"/>
              <a:t>Be Deliberate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98846FC-3AC2-21D5-07B4-8C920B0F7567}"/>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Be careful about what you put out there</a:t>
            </a:r>
          </a:p>
          <a:p>
            <a:pPr marL="914400" lvl="1" indent="-457200">
              <a:buFont typeface="Arial" panose="020B0604020202020204" pitchFamily="34" charset="0"/>
              <a:buChar char="•"/>
            </a:pPr>
            <a:r>
              <a:rPr lang="en-US" sz="2200" dirty="0"/>
              <a:t>Don’t overshare</a:t>
            </a:r>
          </a:p>
          <a:p>
            <a:pPr marL="457200" indent="-457200">
              <a:buFont typeface="Arial" panose="020B0604020202020204" pitchFamily="34" charset="0"/>
              <a:buChar char="•"/>
            </a:pPr>
            <a:r>
              <a:rPr lang="en-US" sz="2200" dirty="0"/>
              <a:t>Be careful what accounts you follow</a:t>
            </a:r>
          </a:p>
          <a:p>
            <a:pPr marL="914400" lvl="1" indent="-457200">
              <a:buFont typeface="Arial" panose="020B0604020202020204" pitchFamily="34" charset="0"/>
              <a:buChar char="•"/>
            </a:pPr>
            <a:r>
              <a:rPr lang="en-US" sz="2200" dirty="0"/>
              <a:t>I gladly unfollow accounts that routinely steal joy from my day</a:t>
            </a:r>
          </a:p>
          <a:p>
            <a:endParaRPr lang="en-US" sz="1700" dirty="0"/>
          </a:p>
        </p:txBody>
      </p:sp>
    </p:spTree>
    <p:extLst>
      <p:ext uri="{BB962C8B-B14F-4D97-AF65-F5344CB8AC3E}">
        <p14:creationId xmlns:p14="http://schemas.microsoft.com/office/powerpoint/2010/main" val="3769617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2F48CD-8189-2D2D-1BED-B3B20C188382}"/>
              </a:ext>
            </a:extLst>
          </p:cNvPr>
          <p:cNvSpPr>
            <a:spLocks noGrp="1"/>
          </p:cNvSpPr>
          <p:nvPr>
            <p:ph type="title"/>
          </p:nvPr>
        </p:nvSpPr>
        <p:spPr>
          <a:xfrm>
            <a:off x="838200" y="365125"/>
            <a:ext cx="10515600" cy="1325563"/>
          </a:xfrm>
        </p:spPr>
        <p:txBody>
          <a:bodyPr>
            <a:normAutofit/>
          </a:bodyPr>
          <a:lstStyle/>
          <a:p>
            <a:r>
              <a:rPr lang="en-US" sz="5400" dirty="0"/>
              <a:t>Be Consistent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3DA845B-DE7F-35D8-42A7-57D1A16B08DE}"/>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It helps if you think of it as building community instead of building a following</a:t>
            </a:r>
          </a:p>
          <a:p>
            <a:pPr marL="457200" indent="-457200">
              <a:buFont typeface="Arial" panose="020B0604020202020204" pitchFamily="34" charset="0"/>
              <a:buChar char="•"/>
            </a:pPr>
            <a:r>
              <a:rPr lang="en-US" sz="2200" dirty="0"/>
              <a:t>Concentrate on the sites that add the most value to you there</a:t>
            </a:r>
          </a:p>
          <a:p>
            <a:pPr marL="914400" lvl="1" indent="-457200">
              <a:buFont typeface="Arial" panose="020B0604020202020204" pitchFamily="34" charset="0"/>
              <a:buChar char="•"/>
            </a:pPr>
            <a:r>
              <a:rPr lang="en-US" sz="2200" dirty="0"/>
              <a:t>As opposed to halfway engaging in a bunch, fully engage in a couple</a:t>
            </a:r>
          </a:p>
          <a:p>
            <a:pPr marL="457200" indent="-457200">
              <a:buFont typeface="Arial" panose="020B0604020202020204" pitchFamily="34" charset="0"/>
              <a:buChar char="•"/>
            </a:pPr>
            <a:r>
              <a:rPr lang="en-US" sz="2200" dirty="0"/>
              <a:t>And know when it’s time to unplug</a:t>
            </a:r>
          </a:p>
          <a:p>
            <a:endParaRPr lang="en-US" sz="2200" dirty="0"/>
          </a:p>
        </p:txBody>
      </p:sp>
    </p:spTree>
    <p:extLst>
      <p:ext uri="{BB962C8B-B14F-4D97-AF65-F5344CB8AC3E}">
        <p14:creationId xmlns:p14="http://schemas.microsoft.com/office/powerpoint/2010/main" val="42425123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181210-FFCB-1DC1-F4ED-C51265A4D0D2}"/>
              </a:ext>
            </a:extLst>
          </p:cNvPr>
          <p:cNvSpPr>
            <a:spLocks noGrp="1"/>
          </p:cNvSpPr>
          <p:nvPr>
            <p:ph type="title"/>
          </p:nvPr>
        </p:nvSpPr>
        <p:spPr>
          <a:xfrm>
            <a:off x="838200" y="365125"/>
            <a:ext cx="10515600" cy="1325563"/>
          </a:xfrm>
        </p:spPr>
        <p:txBody>
          <a:bodyPr>
            <a:normAutofit/>
          </a:bodyPr>
          <a:lstStyle/>
          <a:p>
            <a:r>
              <a:rPr lang="en-US" sz="5400" dirty="0"/>
              <a:t>Be Sincere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39870E9-F581-DB43-9587-E68935B57C47}"/>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If you care about something, show why you care</a:t>
            </a:r>
          </a:p>
          <a:p>
            <a:pPr marL="457200" indent="-457200">
              <a:buFont typeface="Arial" panose="020B0604020202020204" pitchFamily="34" charset="0"/>
              <a:buChar char="•"/>
            </a:pPr>
            <a:r>
              <a:rPr lang="en-US" sz="2200" dirty="0"/>
              <a:t>This is your best chance to humanize your research </a:t>
            </a:r>
          </a:p>
          <a:p>
            <a:endParaRPr lang="en-US" sz="2200" dirty="0"/>
          </a:p>
        </p:txBody>
      </p:sp>
    </p:spTree>
    <p:extLst>
      <p:ext uri="{BB962C8B-B14F-4D97-AF65-F5344CB8AC3E}">
        <p14:creationId xmlns:p14="http://schemas.microsoft.com/office/powerpoint/2010/main" val="26490629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921714-59F2-B648-DA09-7B669AE3CDBA}"/>
              </a:ext>
            </a:extLst>
          </p:cNvPr>
          <p:cNvSpPr>
            <a:spLocks noGrp="1"/>
          </p:cNvSpPr>
          <p:nvPr>
            <p:ph type="title"/>
          </p:nvPr>
        </p:nvSpPr>
        <p:spPr>
          <a:xfrm>
            <a:off x="838200" y="365125"/>
            <a:ext cx="10515600" cy="1325563"/>
          </a:xfrm>
        </p:spPr>
        <p:txBody>
          <a:bodyPr>
            <a:normAutofit/>
          </a:bodyPr>
          <a:lstStyle/>
          <a:p>
            <a:r>
              <a:rPr lang="en-US" sz="5400" dirty="0"/>
              <a:t>Remember Who You Are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9FB783-281E-84B4-00F0-5C2E35A27D69}"/>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You are a whole person</a:t>
            </a:r>
          </a:p>
          <a:p>
            <a:pPr marL="457200" indent="-457200">
              <a:buFont typeface="Arial" panose="020B0604020202020204" pitchFamily="34" charset="0"/>
              <a:buChar char="•"/>
            </a:pPr>
            <a:r>
              <a:rPr lang="en-US" sz="2200" dirty="0"/>
              <a:t>Social media is just social media</a:t>
            </a:r>
          </a:p>
          <a:p>
            <a:pPr marL="457200" indent="-457200">
              <a:buFont typeface="Arial" panose="020B0604020202020204" pitchFamily="34" charset="0"/>
              <a:buChar char="•"/>
            </a:pPr>
            <a:r>
              <a:rPr lang="en-US" sz="2200" dirty="0"/>
              <a:t>You are allowed to be imperfect</a:t>
            </a:r>
          </a:p>
          <a:p>
            <a:endParaRPr lang="en-US" sz="2200" dirty="0"/>
          </a:p>
        </p:txBody>
      </p:sp>
    </p:spTree>
    <p:extLst>
      <p:ext uri="{BB962C8B-B14F-4D97-AF65-F5344CB8AC3E}">
        <p14:creationId xmlns:p14="http://schemas.microsoft.com/office/powerpoint/2010/main" val="8639594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EEE797-8B4B-87EB-7CFA-8A9D3E678D4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6B69BD-6264-2D9C-2ACA-E95E6E31E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8BEA42-EBFD-26E3-14B6-EEC3F8D2A481}"/>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TRANSLATING TODAY’S INFO FOR ACADEMIA </a:t>
            </a:r>
          </a:p>
        </p:txBody>
      </p:sp>
      <p:sp>
        <p:nvSpPr>
          <p:cNvPr id="10" name="sketch line">
            <a:extLst>
              <a:ext uri="{FF2B5EF4-FFF2-40B4-BE49-F238E27FC236}">
                <a16:creationId xmlns:a16="http://schemas.microsoft.com/office/drawing/2014/main" id="{BE5E5418-1071-D58C-24CD-921FAD1B7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4819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3B4880-0635-07F7-7583-B59A386797D3}"/>
              </a:ext>
            </a:extLst>
          </p:cNvPr>
          <p:cNvSpPr>
            <a:spLocks noGrp="1"/>
          </p:cNvSpPr>
          <p:nvPr>
            <p:ph type="title"/>
          </p:nvPr>
        </p:nvSpPr>
        <p:spPr>
          <a:xfrm>
            <a:off x="838200" y="365125"/>
            <a:ext cx="10515600" cy="1325563"/>
          </a:xfrm>
        </p:spPr>
        <p:txBody>
          <a:bodyPr>
            <a:normAutofit/>
          </a:bodyPr>
          <a:lstStyle/>
          <a:p>
            <a:r>
              <a:rPr lang="en-US" sz="5400" dirty="0"/>
              <a:t>What does it mean for academia?</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F9A56F2-FBDE-75B2-9D62-D3A69795E045}"/>
              </a:ext>
            </a:extLst>
          </p:cNvPr>
          <p:cNvSpPr>
            <a:spLocks noGrp="1"/>
          </p:cNvSpPr>
          <p:nvPr>
            <p:ph idx="1"/>
          </p:nvPr>
        </p:nvSpPr>
        <p:spPr>
          <a:xfrm>
            <a:off x="838200" y="1929384"/>
            <a:ext cx="10515600" cy="4251960"/>
          </a:xfrm>
        </p:spPr>
        <p:txBody>
          <a:bodyPr>
            <a:normAutofit/>
          </a:bodyPr>
          <a:lstStyle/>
          <a:p>
            <a:pPr marL="457200" indent="-457200" algn="l" rtl="0" fontAlgn="base">
              <a:buFont typeface="Arial" panose="020B0604020202020204" pitchFamily="34" charset="0"/>
              <a:buChar char="•"/>
            </a:pPr>
            <a:r>
              <a:rPr lang="en-US" sz="2200" b="0" i="0" u="none" strike="noStrike" dirty="0">
                <a:solidFill>
                  <a:srgbClr val="000000"/>
                </a:solidFill>
                <a:effectLst/>
                <a:cs typeface="Roboto" panose="02000000000000000000" pitchFamily="2" charset="0"/>
              </a:rPr>
              <a:t>A solid online presence helps you tell your own story</a:t>
            </a:r>
            <a:r>
              <a:rPr lang="en-US" sz="2200" b="0" i="0" dirty="0">
                <a:solidFill>
                  <a:srgbClr val="000000"/>
                </a:solidFill>
                <a:effectLst/>
                <a:cs typeface="Roboto" panose="02000000000000000000" pitchFamily="2" charset="0"/>
              </a:rPr>
              <a:t>​</a:t>
            </a:r>
          </a:p>
          <a:p>
            <a:pPr marL="457200" indent="-457200" algn="l" rtl="0" fontAlgn="base">
              <a:buFont typeface="Arial" panose="020B0604020202020204" pitchFamily="34" charset="0"/>
              <a:buChar char="•"/>
            </a:pPr>
            <a:r>
              <a:rPr lang="en-US" sz="2200" b="0" i="0" u="none" strike="noStrike" dirty="0">
                <a:solidFill>
                  <a:srgbClr val="000000"/>
                </a:solidFill>
                <a:effectLst/>
                <a:cs typeface="Roboto" panose="02000000000000000000" pitchFamily="2" charset="0"/>
              </a:rPr>
              <a:t>Prospective employers will find </a:t>
            </a:r>
            <a:r>
              <a:rPr lang="en-US" sz="2200" b="0" i="1" u="none" strike="noStrike" dirty="0">
                <a:solidFill>
                  <a:srgbClr val="000000"/>
                </a:solidFill>
                <a:effectLst/>
                <a:cs typeface="Roboto" panose="02000000000000000000" pitchFamily="2" charset="0"/>
              </a:rPr>
              <a:t>something</a:t>
            </a:r>
            <a:r>
              <a:rPr lang="en-US" sz="2200" b="0" i="0" dirty="0">
                <a:solidFill>
                  <a:srgbClr val="000000"/>
                </a:solidFill>
                <a:effectLst/>
                <a:cs typeface="Roboto" panose="02000000000000000000" pitchFamily="2" charset="0"/>
              </a:rPr>
              <a:t>​</a:t>
            </a:r>
          </a:p>
          <a:p>
            <a:pPr marL="457200" indent="-457200" algn="l" rtl="0" fontAlgn="base">
              <a:buFont typeface="Arial" panose="020B0604020202020204" pitchFamily="34" charset="0"/>
              <a:buChar char="•"/>
            </a:pPr>
            <a:r>
              <a:rPr lang="en-US" sz="2200" b="0" i="0" u="none" strike="noStrike" dirty="0">
                <a:solidFill>
                  <a:srgbClr val="000000"/>
                </a:solidFill>
                <a:effectLst/>
                <a:cs typeface="Roboto" panose="02000000000000000000" pitchFamily="2" charset="0"/>
              </a:rPr>
              <a:t>Helps people who are interested in your work actually find it</a:t>
            </a:r>
            <a:r>
              <a:rPr lang="en-US" sz="2200" b="0" i="0" dirty="0">
                <a:solidFill>
                  <a:srgbClr val="000000"/>
                </a:solidFill>
                <a:effectLst/>
                <a:cs typeface="Roboto" panose="02000000000000000000" pitchFamily="2" charset="0"/>
              </a:rPr>
              <a:t>​</a:t>
            </a:r>
          </a:p>
          <a:p>
            <a:pPr marL="457200" indent="-457200" algn="l" rtl="0" fontAlgn="base">
              <a:buFont typeface="Arial" panose="020B0604020202020204" pitchFamily="34" charset="0"/>
              <a:buChar char="•"/>
            </a:pPr>
            <a:r>
              <a:rPr lang="en-US" sz="2200" b="0" i="0" u="none" strike="noStrike" dirty="0">
                <a:solidFill>
                  <a:srgbClr val="000000"/>
                </a:solidFill>
                <a:effectLst/>
                <a:cs typeface="Roboto" panose="02000000000000000000" pitchFamily="2" charset="0"/>
              </a:rPr>
              <a:t>Build connections with other researchers you might not otherwise meet</a:t>
            </a:r>
            <a:r>
              <a:rPr lang="en-US" sz="2200" b="0" i="0" dirty="0">
                <a:solidFill>
                  <a:srgbClr val="000000"/>
                </a:solidFill>
                <a:effectLst/>
                <a:cs typeface="Roboto" panose="02000000000000000000" pitchFamily="2" charset="0"/>
              </a:rPr>
              <a:t>​</a:t>
            </a:r>
          </a:p>
          <a:p>
            <a:pPr marL="457200" indent="-457200" algn="l" rtl="0" fontAlgn="base">
              <a:buFont typeface="Arial" panose="020B0604020202020204" pitchFamily="34" charset="0"/>
              <a:buChar char="•"/>
            </a:pPr>
            <a:r>
              <a:rPr lang="en-US" sz="2200" b="0" i="0" u="none" strike="noStrike" dirty="0">
                <a:solidFill>
                  <a:srgbClr val="000000"/>
                </a:solidFill>
                <a:effectLst/>
                <a:cs typeface="Roboto" panose="02000000000000000000" pitchFamily="2" charset="0"/>
              </a:rPr>
              <a:t>Helps prospective students see what kind of work you do</a:t>
            </a:r>
            <a:endParaRPr lang="en-US" sz="2200" b="0" i="0" dirty="0">
              <a:solidFill>
                <a:srgbClr val="000000"/>
              </a:solidFill>
              <a:effectLst/>
              <a:cs typeface="Roboto" panose="02000000000000000000" pitchFamily="2" charset="0"/>
            </a:endParaRPr>
          </a:p>
          <a:p>
            <a:endParaRPr lang="en-US" sz="2200" dirty="0"/>
          </a:p>
        </p:txBody>
      </p:sp>
    </p:spTree>
    <p:extLst>
      <p:ext uri="{BB962C8B-B14F-4D97-AF65-F5344CB8AC3E}">
        <p14:creationId xmlns:p14="http://schemas.microsoft.com/office/powerpoint/2010/main" val="853381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9590F9-30B0-B8BD-38CD-E3CE72936B11}"/>
              </a:ext>
            </a:extLst>
          </p:cNvPr>
          <p:cNvSpPr>
            <a:spLocks noGrp="1"/>
          </p:cNvSpPr>
          <p:nvPr>
            <p:ph type="title"/>
          </p:nvPr>
        </p:nvSpPr>
        <p:spPr>
          <a:xfrm>
            <a:off x="841248" y="548640"/>
            <a:ext cx="3600860" cy="5431536"/>
          </a:xfrm>
        </p:spPr>
        <p:txBody>
          <a:bodyPr>
            <a:normAutofit/>
          </a:bodyPr>
          <a:lstStyle/>
          <a:p>
            <a:r>
              <a:rPr lang="en-US" sz="5400"/>
              <a:t>What were the key points you’re taking away from today?</a:t>
            </a:r>
            <a:endParaRPr lang="en-US" sz="5400" dirty="0"/>
          </a:p>
        </p:txBody>
      </p:sp>
      <p:sp>
        <p:nvSpPr>
          <p:cNvPr id="2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4A95669-DB8E-E29C-F990-8842661D00F1}"/>
              </a:ext>
            </a:extLst>
          </p:cNvPr>
          <p:cNvSpPr>
            <a:spLocks noGrp="1"/>
          </p:cNvSpPr>
          <p:nvPr>
            <p:ph idx="1"/>
          </p:nvPr>
        </p:nvSpPr>
        <p:spPr>
          <a:xfrm>
            <a:off x="5126418" y="552091"/>
            <a:ext cx="6224335" cy="5431536"/>
          </a:xfrm>
        </p:spPr>
        <p:txBody>
          <a:bodyPr anchor="ctr">
            <a:normAutofit/>
          </a:bodyPr>
          <a:lstStyle/>
          <a:p>
            <a:r>
              <a:rPr lang="en-US" sz="2200" dirty="0"/>
              <a:t>How can you talk about this in job interviews and such?</a:t>
            </a:r>
          </a:p>
          <a:p>
            <a:endParaRPr lang="en-US" sz="2200" dirty="0"/>
          </a:p>
        </p:txBody>
      </p:sp>
    </p:spTree>
    <p:extLst>
      <p:ext uri="{BB962C8B-B14F-4D97-AF65-F5344CB8AC3E}">
        <p14:creationId xmlns:p14="http://schemas.microsoft.com/office/powerpoint/2010/main" val="11262324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93CFF1-3BFE-058A-5193-EDD031AE3FE2}"/>
              </a:ext>
            </a:extLst>
          </p:cNvPr>
          <p:cNvSpPr>
            <a:spLocks noGrp="1"/>
          </p:cNvSpPr>
          <p:nvPr>
            <p:ph type="title"/>
          </p:nvPr>
        </p:nvSpPr>
        <p:spPr>
          <a:xfrm>
            <a:off x="838200" y="365125"/>
            <a:ext cx="10515600" cy="1325563"/>
          </a:xfrm>
        </p:spPr>
        <p:txBody>
          <a:bodyPr>
            <a:normAutofit/>
          </a:bodyPr>
          <a:lstStyle/>
          <a:p>
            <a:r>
              <a:rPr lang="en-US" sz="5400" dirty="0"/>
              <a:t>Homework</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E1DD802-D059-21E4-0B55-A8D23D0CB41C}"/>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Send me a copy of your Fact Sheet at </a:t>
            </a:r>
            <a:r>
              <a:rPr lang="en-US" sz="2200" dirty="0">
                <a:highlight>
                  <a:srgbClr val="FFFF00"/>
                </a:highlight>
              </a:rPr>
              <a:t>(insert email)</a:t>
            </a:r>
          </a:p>
          <a:p>
            <a:pPr marL="457200" indent="-457200">
              <a:buFont typeface="Arial" panose="020B0604020202020204" pitchFamily="34" charset="0"/>
              <a:buChar char="•"/>
            </a:pPr>
            <a:r>
              <a:rPr lang="en-US" sz="2200" dirty="0"/>
              <a:t>We will give you feedback (but don’t add us as authors)</a:t>
            </a:r>
          </a:p>
          <a:p>
            <a:pPr marL="457200" indent="-457200">
              <a:buFont typeface="Arial" panose="020B0604020202020204" pitchFamily="34" charset="0"/>
              <a:buChar char="•"/>
            </a:pPr>
            <a:r>
              <a:rPr lang="en-US" sz="2200" dirty="0"/>
              <a:t>Work with your supervisor to finalize and submit your Fact Sheet draft for review</a:t>
            </a:r>
          </a:p>
          <a:p>
            <a:endParaRPr lang="en-US" sz="2200" dirty="0"/>
          </a:p>
        </p:txBody>
      </p:sp>
    </p:spTree>
    <p:extLst>
      <p:ext uri="{BB962C8B-B14F-4D97-AF65-F5344CB8AC3E}">
        <p14:creationId xmlns:p14="http://schemas.microsoft.com/office/powerpoint/2010/main" val="39563623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007FDE-2FEC-79BE-85F5-D066386CB95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112A468-2496-D95C-1FBF-5B803D63B7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78A4CC-1DF5-8837-69BB-4C7F1B8F5815}"/>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REFLECTIONS</a:t>
            </a:r>
          </a:p>
        </p:txBody>
      </p:sp>
      <p:sp>
        <p:nvSpPr>
          <p:cNvPr id="10" name="sketch line">
            <a:extLst>
              <a:ext uri="{FF2B5EF4-FFF2-40B4-BE49-F238E27FC236}">
                <a16:creationId xmlns:a16="http://schemas.microsoft.com/office/drawing/2014/main" id="{7DBC441D-A622-65A3-7BF5-8008988658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06897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49B5D9-E536-3CBB-13FF-AFF661EE448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A735815-3ABF-2E30-A120-9D4D474516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BFCD1C-CA51-107D-ECB7-0F15D59F6DE9}"/>
              </a:ext>
            </a:extLst>
          </p:cNvPr>
          <p:cNvSpPr>
            <a:spLocks noGrp="1"/>
          </p:cNvSpPr>
          <p:nvPr>
            <p:ph type="title"/>
          </p:nvPr>
        </p:nvSpPr>
        <p:spPr>
          <a:xfrm>
            <a:off x="838200" y="365125"/>
            <a:ext cx="10515600" cy="1325563"/>
          </a:xfrm>
        </p:spPr>
        <p:txBody>
          <a:bodyPr>
            <a:normAutofit/>
          </a:bodyPr>
          <a:lstStyle/>
          <a:p>
            <a:r>
              <a:rPr lang="en-US" sz="5400" dirty="0"/>
              <a:t>And that’s a wrap on today</a:t>
            </a:r>
          </a:p>
        </p:txBody>
      </p:sp>
      <p:sp>
        <p:nvSpPr>
          <p:cNvPr id="10" name="sketch line">
            <a:extLst>
              <a:ext uri="{FF2B5EF4-FFF2-40B4-BE49-F238E27FC236}">
                <a16:creationId xmlns:a16="http://schemas.microsoft.com/office/drawing/2014/main" id="{0A42EBE9-3DDD-0C72-ECB3-CE8185A708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9AFD485-45C9-2962-40A8-A3373759C82D}"/>
              </a:ext>
            </a:extLst>
          </p:cNvPr>
          <p:cNvSpPr>
            <a:spLocks noGrp="1"/>
          </p:cNvSpPr>
          <p:nvPr>
            <p:ph idx="1"/>
          </p:nvPr>
        </p:nvSpPr>
        <p:spPr>
          <a:xfrm>
            <a:off x="838200" y="1929384"/>
            <a:ext cx="10515600" cy="4251960"/>
          </a:xfrm>
        </p:spPr>
        <p:txBody>
          <a:bodyPr>
            <a:normAutofit/>
          </a:bodyPr>
          <a:lstStyle/>
          <a:p>
            <a:r>
              <a:rPr lang="en-US" sz="2200" dirty="0"/>
              <a:t>We’ll see you back here on </a:t>
            </a:r>
            <a:r>
              <a:rPr lang="en-US" sz="2200" dirty="0">
                <a:highlight>
                  <a:srgbClr val="FFFF00"/>
                </a:highlight>
              </a:rPr>
              <a:t>the next meeting date </a:t>
            </a:r>
            <a:r>
              <a:rPr lang="en-US" sz="2200" dirty="0"/>
              <a:t>when we talk about being interviewed</a:t>
            </a:r>
          </a:p>
          <a:p>
            <a:r>
              <a:rPr lang="en-US" sz="2200" b="1" dirty="0">
                <a:solidFill>
                  <a:schemeClr val="tx1"/>
                </a:solidFill>
              </a:rPr>
              <a:t>If you have any questions, shoot me an email at </a:t>
            </a:r>
            <a:r>
              <a:rPr lang="en-US" sz="2200" b="1" dirty="0">
                <a:solidFill>
                  <a:schemeClr val="tx1"/>
                </a:solidFill>
                <a:highlight>
                  <a:srgbClr val="FFFF00"/>
                </a:highlight>
              </a:rPr>
              <a:t>(insert email)</a:t>
            </a:r>
            <a:endParaRPr lang="en-US" sz="2200" dirty="0">
              <a:highlight>
                <a:srgbClr val="FFFF00"/>
              </a:highlight>
            </a:endParaRPr>
          </a:p>
        </p:txBody>
      </p:sp>
    </p:spTree>
    <p:extLst>
      <p:ext uri="{BB962C8B-B14F-4D97-AF65-F5344CB8AC3E}">
        <p14:creationId xmlns:p14="http://schemas.microsoft.com/office/powerpoint/2010/main" val="497373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D0E5E1-56C3-765C-487E-71875781777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2646391-BE84-623B-3D4A-EFD9A25F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B76EC5-EB00-2CE4-B157-13CD4A1ADCEA}"/>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OUR GUESTS</a:t>
            </a:r>
          </a:p>
        </p:txBody>
      </p:sp>
      <p:sp>
        <p:nvSpPr>
          <p:cNvPr id="10" name="sketch line">
            <a:extLst>
              <a:ext uri="{FF2B5EF4-FFF2-40B4-BE49-F238E27FC236}">
                <a16:creationId xmlns:a16="http://schemas.microsoft.com/office/drawing/2014/main" id="{989B29E2-F841-6613-A5F1-7046C6626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4823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A760F3-321B-1194-CA76-892DB1E11CB6}"/>
              </a:ext>
            </a:extLst>
          </p:cNvPr>
          <p:cNvSpPr>
            <a:spLocks noGrp="1"/>
          </p:cNvSpPr>
          <p:nvPr>
            <p:ph type="title"/>
          </p:nvPr>
        </p:nvSpPr>
        <p:spPr>
          <a:xfrm>
            <a:off x="838200" y="365125"/>
            <a:ext cx="10515600" cy="1325563"/>
          </a:xfrm>
        </p:spPr>
        <p:txBody>
          <a:bodyPr>
            <a:normAutofit/>
          </a:bodyPr>
          <a:lstStyle/>
          <a:p>
            <a:r>
              <a:rPr lang="en-US" sz="5400" dirty="0"/>
              <a:t>Goals for today</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DE6B2F8-DFBE-601C-109F-57C301BEA5E1}"/>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dirty="0"/>
              <a:t>To get you more comfortable working with communicators</a:t>
            </a:r>
          </a:p>
          <a:p>
            <a:pPr marL="457200" indent="-457200">
              <a:buFont typeface="Arial" panose="020B0604020202020204" pitchFamily="34" charset="0"/>
              <a:buChar char="•"/>
            </a:pPr>
            <a:endParaRPr lang="en-US" sz="2200" dirty="0"/>
          </a:p>
          <a:p>
            <a:pPr marL="457200" indent="-457200">
              <a:buFont typeface="Arial" panose="020B0604020202020204" pitchFamily="34" charset="0"/>
              <a:buChar char="•"/>
            </a:pPr>
            <a:r>
              <a:rPr lang="en-US" sz="2200" dirty="0"/>
              <a:t>We’ll get there through a mix of presentations, panels, activities, and discussion</a:t>
            </a:r>
          </a:p>
          <a:p>
            <a:endParaRPr lang="en-US" sz="2200" dirty="0"/>
          </a:p>
        </p:txBody>
      </p:sp>
    </p:spTree>
    <p:extLst>
      <p:ext uri="{BB962C8B-B14F-4D97-AF65-F5344CB8AC3E}">
        <p14:creationId xmlns:p14="http://schemas.microsoft.com/office/powerpoint/2010/main" val="1682609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6C6A6B-4E6A-3B6F-0BDD-09A360345CCC}"/>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C88B11F-0571-46B9-81BC-D65333976A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7EE414-37D3-2628-5550-9EDAE6C6E175}"/>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REFLECTING ON SESSION 1:</a:t>
            </a:r>
          </a:p>
        </p:txBody>
      </p:sp>
      <p:sp>
        <p:nvSpPr>
          <p:cNvPr id="13" name="sketch line">
            <a:extLst>
              <a:ext uri="{FF2B5EF4-FFF2-40B4-BE49-F238E27FC236}">
                <a16:creationId xmlns:a16="http://schemas.microsoft.com/office/drawing/2014/main" id="{B82A9244-C91B-6510-3EB8-854119F19C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39D9880-62E5-A8EF-E01B-64CA56852875}"/>
              </a:ext>
            </a:extLst>
          </p:cNvPr>
          <p:cNvSpPr txBox="1"/>
          <p:nvPr/>
        </p:nvSpPr>
        <p:spPr>
          <a:xfrm>
            <a:off x="838200" y="5342021"/>
            <a:ext cx="5546558" cy="430887"/>
          </a:xfrm>
          <a:prstGeom prst="rect">
            <a:avLst/>
          </a:prstGeom>
          <a:noFill/>
        </p:spPr>
        <p:txBody>
          <a:bodyPr wrap="square" rtlCol="0">
            <a:spAutoFit/>
          </a:bodyPr>
          <a:lstStyle/>
          <a:p>
            <a:r>
              <a:rPr lang="en-US" sz="2200" dirty="0"/>
              <a:t>What do you remember from last time?</a:t>
            </a:r>
          </a:p>
        </p:txBody>
      </p:sp>
    </p:spTree>
    <p:extLst>
      <p:ext uri="{BB962C8B-B14F-4D97-AF65-F5344CB8AC3E}">
        <p14:creationId xmlns:p14="http://schemas.microsoft.com/office/powerpoint/2010/main" val="3002541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2559F2-E53C-2C57-CF92-D19D1F8DDB4E}"/>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dirty="0"/>
              <a:t>FACT SHEET DRAFT</a:t>
            </a:r>
            <a:endParaRPr lang="en-US" sz="6600" kern="1200" dirty="0">
              <a:solidFill>
                <a:schemeClr val="tx1"/>
              </a:solidFill>
              <a:latin typeface="+mj-lt"/>
              <a:ea typeface="+mj-ea"/>
              <a:cs typeface="+mj-cs"/>
            </a:endParaRPr>
          </a:p>
        </p:txBody>
      </p:sp>
      <p:sp>
        <p:nvSpPr>
          <p:cNvPr id="13"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7627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7E59DC-C53C-0D5E-800D-84D1CA8CDEB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A95D5FC-9603-0A05-0EF5-95D70FCAA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023339-4B0B-FF39-D30D-6B5BE88BE059}"/>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dirty="0"/>
              <a:t>REFLECTION ACTIVITY</a:t>
            </a:r>
            <a:endParaRPr lang="en-US" sz="6600" kern="1200" dirty="0">
              <a:solidFill>
                <a:schemeClr val="tx1"/>
              </a:solidFill>
              <a:latin typeface="+mj-lt"/>
            </a:endParaRPr>
          </a:p>
        </p:txBody>
      </p:sp>
      <p:sp>
        <p:nvSpPr>
          <p:cNvPr id="13" name="sketch line">
            <a:extLst>
              <a:ext uri="{FF2B5EF4-FFF2-40B4-BE49-F238E27FC236}">
                <a16:creationId xmlns:a16="http://schemas.microsoft.com/office/drawing/2014/main" id="{8951BC27-620C-0D50-5262-CFCD7D7DB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97176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A490B093F19547A8735C704A512464" ma:contentTypeVersion="12" ma:contentTypeDescription="Create a new document." ma:contentTypeScope="" ma:versionID="a9280d0976492364146f94b381fc51da">
  <xsd:schema xmlns:xsd="http://www.w3.org/2001/XMLSchema" xmlns:xs="http://www.w3.org/2001/XMLSchema" xmlns:p="http://schemas.microsoft.com/office/2006/metadata/properties" xmlns:ns2="61c5b2cd-d603-49a8-869f-360ed09f86ea" xmlns:ns3="c0744e1f-e4d1-4389-86df-4b8f1c224ed3" targetNamespace="http://schemas.microsoft.com/office/2006/metadata/properties" ma:root="true" ma:fieldsID="4a164610e88f74c337990782224dd323" ns2:_="" ns3:_="">
    <xsd:import namespace="61c5b2cd-d603-49a8-869f-360ed09f86ea"/>
    <xsd:import namespace="c0744e1f-e4d1-4389-86df-4b8f1c224ed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c5b2cd-d603-49a8-869f-360ed09f86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abce5ee-ca9a-4d2a-a8e0-de529263518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0744e1f-e4d1-4389-86df-4b8f1c224ed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b420ce5-7927-4f2c-9182-cc8dfdba18fb}" ma:internalName="TaxCatchAll" ma:showField="CatchAllData" ma:web="c0744e1f-e4d1-4389-86df-4b8f1c224e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0744e1f-e4d1-4389-86df-4b8f1c224ed3" xsi:nil="true"/>
    <lcf76f155ced4ddcb4097134ff3c332f xmlns="61c5b2cd-d603-49a8-869f-360ed09f86e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83879DB-A79B-4E50-B263-D3943F2365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c5b2cd-d603-49a8-869f-360ed09f86ea"/>
    <ds:schemaRef ds:uri="c0744e1f-e4d1-4389-86df-4b8f1c224e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5D738A-3F78-46FA-8B37-B175EB3F3897}">
  <ds:schemaRefs>
    <ds:schemaRef ds:uri="http://schemas.microsoft.com/sharepoint/v3/contenttype/forms"/>
  </ds:schemaRefs>
</ds:datastoreItem>
</file>

<file path=customXml/itemProps3.xml><?xml version="1.0" encoding="utf-8"?>
<ds:datastoreItem xmlns:ds="http://schemas.openxmlformats.org/officeDocument/2006/customXml" ds:itemID="{1CB2FF3F-2461-49CB-8149-5C1052A735C0}">
  <ds:schemaRefs>
    <ds:schemaRef ds:uri="http://schemas.microsoft.com/office/2006/documentManagement/types"/>
    <ds:schemaRef ds:uri="http://purl.org/dc/elements/1.1/"/>
    <ds:schemaRef ds:uri="http://purl.org/dc/terms/"/>
    <ds:schemaRef ds:uri="61c5b2cd-d603-49a8-869f-360ed09f86ea"/>
    <ds:schemaRef ds:uri="c0744e1f-e4d1-4389-86df-4b8f1c224ed3"/>
    <ds:schemaRef ds:uri="http://purl.org/dc/dcmitype/"/>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2900</TotalTime>
  <Words>1216</Words>
  <Application>Microsoft Office PowerPoint</Application>
  <PresentationFormat>Widescreen</PresentationFormat>
  <Paragraphs>177</Paragraphs>
  <Slides>49</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Aptos</vt:lpstr>
      <vt:lpstr>Aptos Display</vt:lpstr>
      <vt:lpstr>Arial</vt:lpstr>
      <vt:lpstr>Calibri</vt:lpstr>
      <vt:lpstr>Roboto</vt:lpstr>
      <vt:lpstr>Office Theme</vt:lpstr>
      <vt:lpstr>Session 2: Working with Communicators</vt:lpstr>
      <vt:lpstr>Overview</vt:lpstr>
      <vt:lpstr>WELCOME</vt:lpstr>
      <vt:lpstr>Introductions</vt:lpstr>
      <vt:lpstr>OUR GUESTS</vt:lpstr>
      <vt:lpstr>Goals for today</vt:lpstr>
      <vt:lpstr>REFLECTING ON SESSION 1:</vt:lpstr>
      <vt:lpstr>FACT SHEET DRAFT</vt:lpstr>
      <vt:lpstr>REFLECTION ACTIVITY</vt:lpstr>
      <vt:lpstr>Peer Review of Fact Sheets</vt:lpstr>
      <vt:lpstr>BREAK UNTIL 10</vt:lpstr>
      <vt:lpstr>UNDERSTANDING COMMUNICATION PROFESSIONALS PANEL</vt:lpstr>
      <vt:lpstr>PITCHING TO COMMUNICATIONS PROFESSIONALS ACTIVITY</vt:lpstr>
      <vt:lpstr>FIRST, WORK THROUGH ACTIVITY SHEET</vt:lpstr>
      <vt:lpstr>Now, pitch your research in about 30 seconds</vt:lpstr>
      <vt:lpstr>HOW DID IT GO?</vt:lpstr>
      <vt:lpstr>LUNCH</vt:lpstr>
      <vt:lpstr>ONLINE PRESENCE</vt:lpstr>
      <vt:lpstr>3 minutes</vt:lpstr>
      <vt:lpstr>WHAT DID YOU FIND?</vt:lpstr>
      <vt:lpstr>What is Online Presence?</vt:lpstr>
      <vt:lpstr>Why does it matter?</vt:lpstr>
      <vt:lpstr>Who’s looking at you?</vt:lpstr>
      <vt:lpstr>YOU VS. YOUR PROFESSIONAL IDENTITY </vt:lpstr>
      <vt:lpstr>What is your professional identity?</vt:lpstr>
      <vt:lpstr>YOUR LIFE ACCORDING TO GOOGLE ACTIVITY</vt:lpstr>
      <vt:lpstr>GOOGLE STALK YOURSELF</vt:lpstr>
      <vt:lpstr>WHAT WERE THE FINDINGS?</vt:lpstr>
      <vt:lpstr>PROS &amp; CONS OF DIFFERENT OUTLETS</vt:lpstr>
      <vt:lpstr>Non-Academic Social Media Outlets</vt:lpstr>
      <vt:lpstr>Your Own Webpage</vt:lpstr>
      <vt:lpstr>Academic Outlets</vt:lpstr>
      <vt:lpstr>OVERALL THOUGHTS ON THE OPTIONS?</vt:lpstr>
      <vt:lpstr>SOCIAL MEDIA PLAN OVERVIEW</vt:lpstr>
      <vt:lpstr>BREAK UNTIL 1:25</vt:lpstr>
      <vt:lpstr>SOCIAL MEDIA PLAN ACTIVITY</vt:lpstr>
      <vt:lpstr>The Situation</vt:lpstr>
      <vt:lpstr>UNDERSTANDING UNIVERSITY RULES</vt:lpstr>
      <vt:lpstr>MAINTAINING AN ONLINE PRESENCE WITHOUT IT CONSUMING YOUR LIFE</vt:lpstr>
      <vt:lpstr>Be Deliberate</vt:lpstr>
      <vt:lpstr>Be Consistent</vt:lpstr>
      <vt:lpstr>Be Sincere</vt:lpstr>
      <vt:lpstr>Remember Who You Are</vt:lpstr>
      <vt:lpstr>TRANSLATING TODAY’S INFO FOR ACADEMIA </vt:lpstr>
      <vt:lpstr>What does it mean for academia?</vt:lpstr>
      <vt:lpstr>What were the key points you’re taking away from today?</vt:lpstr>
      <vt:lpstr>Homework</vt:lpstr>
      <vt:lpstr>REFLECTIONS</vt:lpstr>
      <vt:lpstr>And that’s a wrap on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Edwards, Taylor</dc:creator>
  <cp:lastModifiedBy>Head, Aliana Head</cp:lastModifiedBy>
  <cp:revision>92</cp:revision>
  <dcterms:created xsi:type="dcterms:W3CDTF">2024-09-22T18:51:48Z</dcterms:created>
  <dcterms:modified xsi:type="dcterms:W3CDTF">2026-01-07T22:25:42Z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0x010100D1A490B093F19547A8735C704A512464</vt:lpwstr>
  </property>
  <property fmtid="{D5CDD505-2E9C-101B-9397-08002B2CF9AE}" pid="3" name="MediaServiceImageTags">
    <vt:lpwstr/>
  </property>
</Properties>
</file>