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25"/>
  </p:notesMasterIdLst>
  <p:handoutMasterIdLst>
    <p:handoutMasterId r:id="rId26"/>
  </p:handoutMasterIdLst>
  <p:sldIdLst>
    <p:sldId id="2011" r:id="rId2"/>
    <p:sldId id="2152" r:id="rId3"/>
    <p:sldId id="2137" r:id="rId4"/>
    <p:sldId id="2150" r:id="rId5"/>
    <p:sldId id="2148" r:id="rId6"/>
    <p:sldId id="2106" r:id="rId7"/>
    <p:sldId id="2145" r:id="rId8"/>
    <p:sldId id="2139" r:id="rId9"/>
    <p:sldId id="592" r:id="rId10"/>
    <p:sldId id="2129" r:id="rId11"/>
    <p:sldId id="2088" r:id="rId12"/>
    <p:sldId id="2142" r:id="rId13"/>
    <p:sldId id="2131" r:id="rId14"/>
    <p:sldId id="2071" r:id="rId15"/>
    <p:sldId id="2072" r:id="rId16"/>
    <p:sldId id="2130" r:id="rId17"/>
    <p:sldId id="2143" r:id="rId18"/>
    <p:sldId id="2099" r:id="rId19"/>
    <p:sldId id="2146" r:id="rId20"/>
    <p:sldId id="2147" r:id="rId21"/>
    <p:sldId id="2149" r:id="rId22"/>
    <p:sldId id="2087" r:id="rId23"/>
    <p:sldId id="2081" r:id="rId24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00"/>
    <a:srgbClr val="4472C4"/>
    <a:srgbClr val="99CCFF"/>
    <a:srgbClr val="A5A5A5"/>
    <a:srgbClr val="ED7D31"/>
    <a:srgbClr val="0033CC"/>
    <a:srgbClr val="000066"/>
    <a:srgbClr val="FF0000"/>
    <a:srgbClr val="0066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019"/>
    <p:restoredTop sz="86442"/>
  </p:normalViewPr>
  <p:slideViewPr>
    <p:cSldViewPr snapToGrid="0">
      <p:cViewPr varScale="1">
        <p:scale>
          <a:sx n="79" d="100"/>
          <a:sy n="79" d="100"/>
        </p:scale>
        <p:origin x="208" y="520"/>
      </p:cViewPr>
      <p:guideLst>
        <p:guide orient="horz" pos="2160"/>
        <p:guide pos="2904"/>
      </p:guideLst>
    </p:cSldViewPr>
  </p:slideViewPr>
  <p:outlineViewPr>
    <p:cViewPr>
      <p:scale>
        <a:sx n="33" d="100"/>
        <a:sy n="33" d="100"/>
      </p:scale>
      <p:origin x="0" y="-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rt/Documents/Presentations/2022/116.%20%20CWAA%20Annual%20Meeting__6-10-2022/CoP%20Stud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rt/Documents/Presentations/2020/__________.%20%20NSP%20Board%20of%20Directors__12-7-2020/Baseline%20Comparisons__2002%20vs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art/Documents/Presentations/2023/p.%20%20Southern%20Farm%20Bureaus__6-13-2023/Debt%20Held%20by%20the%20Public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/Users/bart/Documents/Baselines/Pie%20Charts%20&amp;%20Waterfalls/Federal%20Budget%20Pie%20Chart/2023/Federal%20Budget%20Pie%20Chart__CBO%20May%20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5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Sheet1!$A$1:$G$1</c:f>
              <c:strCache>
                <c:ptCount val="7"/>
                <c:pt idx="0">
                  <c:v>Seed</c:v>
                </c:pt>
                <c:pt idx="1">
                  <c:v>N Fertilizer</c:v>
                </c:pt>
                <c:pt idx="2">
                  <c:v>PK Fertilizer</c:v>
                </c:pt>
                <c:pt idx="3">
                  <c:v>Herbicide</c:v>
                </c:pt>
                <c:pt idx="4">
                  <c:v>Insecticide</c:v>
                </c:pt>
                <c:pt idx="5">
                  <c:v>Fungicide</c:v>
                </c:pt>
                <c:pt idx="6">
                  <c:v>Fuel &amp; Lube</c:v>
                </c:pt>
              </c:strCache>
            </c:strRef>
          </c:cat>
          <c:val>
            <c:numRef>
              <c:f>Sheet1!$A$2:$G$2</c:f>
              <c:numCache>
                <c:formatCode>0%</c:formatCode>
                <c:ptCount val="7"/>
                <c:pt idx="0">
                  <c:v>0.1658</c:v>
                </c:pt>
                <c:pt idx="1">
                  <c:v>1.3362000000000001</c:v>
                </c:pt>
                <c:pt idx="2">
                  <c:v>0.92749999999999999</c:v>
                </c:pt>
                <c:pt idx="3">
                  <c:v>0.64229999999999998</c:v>
                </c:pt>
                <c:pt idx="4">
                  <c:v>0.40250000000000002</c:v>
                </c:pt>
                <c:pt idx="5">
                  <c:v>0.36020000000000002</c:v>
                </c:pt>
                <c:pt idx="6">
                  <c:v>0.86629999999999996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C3-0B45-BC77-29AE51BB5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0700623"/>
        <c:axId val="2090026687"/>
      </c:barChart>
      <c:catAx>
        <c:axId val="209070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090026687"/>
        <c:crosses val="autoZero"/>
        <c:auto val="1"/>
        <c:lblAlgn val="ctr"/>
        <c:lblOffset val="100"/>
        <c:noMultiLvlLbl val="0"/>
      </c:catAx>
      <c:valAx>
        <c:axId val="2090026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090700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>
          <a:lumMod val="65000"/>
          <a:lumOff val="35000"/>
        </a:schemeClr>
      </a:solidFill>
    </a:ln>
    <a:effectLst/>
  </c:spPr>
  <c:txPr>
    <a:bodyPr/>
    <a:lstStyle/>
    <a:p>
      <a:pPr>
        <a:defRPr sz="12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Sheet1!$F$3</c:f>
              <c:strCache>
                <c:ptCount val="1"/>
                <c:pt idx="0">
                  <c:v>Baseline Outlays</c:v>
                </c:pt>
              </c:strCache>
            </c:strRef>
          </c:tx>
          <c:spPr>
            <a:solidFill>
              <a:srgbClr val="500000"/>
            </a:solidFill>
            <a:ln>
              <a:noFill/>
            </a:ln>
            <a:effectLst/>
          </c:spPr>
          <c:invertIfNegative val="0"/>
          <c:cat>
            <c:strRef>
              <c:f>Sheet1!$E$4:$E$6</c:f>
              <c:strCache>
                <c:ptCount val="3"/>
                <c:pt idx="0">
                  <c:v>2002 Farm Bill</c:v>
                </c:pt>
                <c:pt idx="1">
                  <c:v>2018 Farm Bill</c:v>
                </c:pt>
                <c:pt idx="2">
                  <c:v>2022 Farm Bill</c:v>
                </c:pt>
              </c:strCache>
            </c:strRef>
          </c:cat>
          <c:val>
            <c:numRef>
              <c:f>Sheet1!$F$4:$F$6</c:f>
              <c:numCache>
                <c:formatCode>#,##0</c:formatCode>
                <c:ptCount val="3"/>
                <c:pt idx="0">
                  <c:v>85365</c:v>
                </c:pt>
                <c:pt idx="1">
                  <c:v>61151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97-0D4E-9315-DC03DC2972A9}"/>
            </c:ext>
          </c:extLst>
        </c:ser>
        <c:ser>
          <c:idx val="1"/>
          <c:order val="1"/>
          <c:tx>
            <c:strRef>
              <c:f>Sheet1!$G$3</c:f>
              <c:strCache>
                <c:ptCount val="1"/>
                <c:pt idx="0">
                  <c:v>New Outlays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Sheet1!$E$4:$E$6</c:f>
              <c:strCache>
                <c:ptCount val="3"/>
                <c:pt idx="0">
                  <c:v>2002 Farm Bill</c:v>
                </c:pt>
                <c:pt idx="1">
                  <c:v>2018 Farm Bill</c:v>
                </c:pt>
                <c:pt idx="2">
                  <c:v>2022 Farm Bill</c:v>
                </c:pt>
              </c:strCache>
            </c:strRef>
          </c:cat>
          <c:val>
            <c:numRef>
              <c:f>Sheet1!$G$4:$G$6</c:f>
              <c:numCache>
                <c:formatCode>#,##0</c:formatCode>
                <c:ptCount val="3"/>
                <c:pt idx="0">
                  <c:v>56714</c:v>
                </c:pt>
                <c:pt idx="1">
                  <c:v>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97-0D4E-9315-DC03DC2972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7020608"/>
        <c:axId val="1557002992"/>
      </c:barChart>
      <c:catAx>
        <c:axId val="155702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557002992"/>
        <c:crosses val="autoZero"/>
        <c:auto val="1"/>
        <c:lblAlgn val="ctr"/>
        <c:lblOffset val="100"/>
        <c:noMultiLvlLbl val="0"/>
      </c:catAx>
      <c:valAx>
        <c:axId val="155700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/>
                  <a:t>Dollars in Millions</a:t>
                </a:r>
              </a:p>
            </c:rich>
          </c:tx>
          <c:layout>
            <c:manualLayout>
              <c:xMode val="edge"/>
              <c:yMode val="edge"/>
              <c:x val="3.9880358923230306E-3"/>
              <c:y val="0.299837323060585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557020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920613721634048"/>
          <c:y val="0.94989146193057283"/>
          <c:w val="0.35090590803158667"/>
          <c:h val="5.0108538069427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'1. Rev, Outlays, Surplus, Debt'!$K$9</c:f>
              <c:strCache>
                <c:ptCount val="1"/>
                <c:pt idx="0">
                  <c:v>Debt Held by the Public</c:v>
                </c:pt>
              </c:strCache>
            </c:strRef>
          </c:tx>
          <c:spPr>
            <a:ln w="28575" cap="rnd">
              <a:solidFill>
                <a:srgbClr val="5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44-714E-9796-53E93434D3C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44-714E-9796-53E93434D3C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44-714E-9796-53E93434D3C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44-714E-9796-53E93434D3C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44-714E-9796-53E93434D3C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44-714E-9796-53E93434D3C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44-714E-9796-53E93434D3C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44-714E-9796-53E93434D3C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344-714E-9796-53E93434D3C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44-714E-9796-53E93434D3C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344-714E-9796-53E93434D3C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44-714E-9796-53E93434D3C0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344-714E-9796-53E93434D3C0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344-714E-9796-53E93434D3C0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344-714E-9796-53E93434D3C0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344-714E-9796-53E93434D3C0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344-714E-9796-53E93434D3C0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344-714E-9796-53E93434D3C0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344-714E-9796-53E93434D3C0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344-714E-9796-53E93434D3C0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344-714E-9796-53E93434D3C0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344-714E-9796-53E93434D3C0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344-714E-9796-53E93434D3C0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344-714E-9796-53E93434D3C0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344-714E-9796-53E93434D3C0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344-714E-9796-53E93434D3C0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344-714E-9796-53E93434D3C0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344-714E-9796-53E93434D3C0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344-714E-9796-53E93434D3C0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344-714E-9796-53E93434D3C0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344-714E-9796-53E93434D3C0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344-714E-9796-53E93434D3C0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344-714E-9796-53E93434D3C0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344-714E-9796-53E93434D3C0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344-714E-9796-53E93434D3C0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344-714E-9796-53E93434D3C0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344-714E-9796-53E93434D3C0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344-714E-9796-53E93434D3C0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8344-714E-9796-53E93434D3C0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344-714E-9796-53E93434D3C0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8344-714E-9796-53E93434D3C0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8344-714E-9796-53E93434D3C0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8344-714E-9796-53E93434D3C0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8344-714E-9796-53E93434D3C0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8344-714E-9796-53E93434D3C0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8344-714E-9796-53E93434D3C0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8344-714E-9796-53E93434D3C0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8344-714E-9796-53E93434D3C0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8344-714E-9796-53E93434D3C0}"/>
                </c:ext>
              </c:extLst>
            </c:dLbl>
            <c:dLbl>
              <c:idx val="49"/>
              <c:layout>
                <c:manualLayout>
                  <c:x val="-0.16666666666666677"/>
                  <c:y val="-1.262626262626262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$10,128 (2011)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8344-714E-9796-53E93434D3C0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8344-714E-9796-53E93434D3C0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8344-714E-9796-53E93434D3C0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8344-714E-9796-53E93434D3C0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8344-714E-9796-53E93434D3C0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8344-714E-9796-53E93434D3C0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8344-714E-9796-53E93434D3C0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8344-714E-9796-53E93434D3C0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8344-714E-9796-53E93434D3C0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8344-714E-9796-53E93434D3C0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8344-714E-9796-53E93434D3C0}"/>
                </c:ext>
              </c:extLst>
            </c:dLbl>
            <c:dLbl>
              <c:idx val="60"/>
              <c:layout>
                <c:manualLayout>
                  <c:x val="-4.0935672514619992E-2"/>
                  <c:y val="1.008403294620307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$24,257</a:t>
                    </a:r>
                    <a:r>
                      <a:rPr lang="en-US" baseline="0"/>
                      <a:t> (2022)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C-8344-714E-9796-53E93434D3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'1. Rev, Outlays, Surplus, Debt'!$J$10:$J$70</c:f>
              <c:numCache>
                <c:formatCode>0</c:formatCode>
                <c:ptCount val="61"/>
                <c:pt idx="0">
                  <c:v>1962</c:v>
                </c:pt>
                <c:pt idx="1">
                  <c:v>1963</c:v>
                </c:pt>
                <c:pt idx="2">
                  <c:v>1964</c:v>
                </c:pt>
                <c:pt idx="3">
                  <c:v>1965</c:v>
                </c:pt>
                <c:pt idx="4">
                  <c:v>1966</c:v>
                </c:pt>
                <c:pt idx="5">
                  <c:v>1967</c:v>
                </c:pt>
                <c:pt idx="6">
                  <c:v>1968</c:v>
                </c:pt>
                <c:pt idx="7">
                  <c:v>1969</c:v>
                </c:pt>
                <c:pt idx="8">
                  <c:v>1970</c:v>
                </c:pt>
                <c:pt idx="9">
                  <c:v>1971</c:v>
                </c:pt>
                <c:pt idx="10">
                  <c:v>1972</c:v>
                </c:pt>
                <c:pt idx="11">
                  <c:v>1973</c:v>
                </c:pt>
                <c:pt idx="12">
                  <c:v>1974</c:v>
                </c:pt>
                <c:pt idx="13">
                  <c:v>1975</c:v>
                </c:pt>
                <c:pt idx="14">
                  <c:v>1976</c:v>
                </c:pt>
                <c:pt idx="15">
                  <c:v>1977</c:v>
                </c:pt>
                <c:pt idx="16">
                  <c:v>1978</c:v>
                </c:pt>
                <c:pt idx="17">
                  <c:v>1979</c:v>
                </c:pt>
                <c:pt idx="18">
                  <c:v>1980</c:v>
                </c:pt>
                <c:pt idx="19">
                  <c:v>1981</c:v>
                </c:pt>
                <c:pt idx="20">
                  <c:v>1982</c:v>
                </c:pt>
                <c:pt idx="21">
                  <c:v>1983</c:v>
                </c:pt>
                <c:pt idx="22">
                  <c:v>1984</c:v>
                </c:pt>
                <c:pt idx="23">
                  <c:v>1985</c:v>
                </c:pt>
                <c:pt idx="24">
                  <c:v>1986</c:v>
                </c:pt>
                <c:pt idx="25">
                  <c:v>1987</c:v>
                </c:pt>
                <c:pt idx="26">
                  <c:v>1988</c:v>
                </c:pt>
                <c:pt idx="27">
                  <c:v>1989</c:v>
                </c:pt>
                <c:pt idx="28">
                  <c:v>1990</c:v>
                </c:pt>
                <c:pt idx="29">
                  <c:v>1991</c:v>
                </c:pt>
                <c:pt idx="30">
                  <c:v>1992</c:v>
                </c:pt>
                <c:pt idx="31">
                  <c:v>1993</c:v>
                </c:pt>
                <c:pt idx="32">
                  <c:v>1994</c:v>
                </c:pt>
                <c:pt idx="33">
                  <c:v>1995</c:v>
                </c:pt>
                <c:pt idx="34">
                  <c:v>1996</c:v>
                </c:pt>
                <c:pt idx="35">
                  <c:v>1997</c:v>
                </c:pt>
                <c:pt idx="36">
                  <c:v>1998</c:v>
                </c:pt>
                <c:pt idx="37">
                  <c:v>1999</c:v>
                </c:pt>
                <c:pt idx="38">
                  <c:v>2000</c:v>
                </c:pt>
                <c:pt idx="39">
                  <c:v>2001</c:v>
                </c:pt>
                <c:pt idx="40">
                  <c:v>2002</c:v>
                </c:pt>
                <c:pt idx="41">
                  <c:v>2003</c:v>
                </c:pt>
                <c:pt idx="42">
                  <c:v>2004</c:v>
                </c:pt>
                <c:pt idx="43">
                  <c:v>2005</c:v>
                </c:pt>
                <c:pt idx="44">
                  <c:v>2006</c:v>
                </c:pt>
                <c:pt idx="45">
                  <c:v>2007</c:v>
                </c:pt>
                <c:pt idx="46">
                  <c:v>2008</c:v>
                </c:pt>
                <c:pt idx="47">
                  <c:v>2009</c:v>
                </c:pt>
                <c:pt idx="48">
                  <c:v>2010</c:v>
                </c:pt>
                <c:pt idx="49">
                  <c:v>2011</c:v>
                </c:pt>
                <c:pt idx="50">
                  <c:v>2012</c:v>
                </c:pt>
                <c:pt idx="51">
                  <c:v>2013</c:v>
                </c:pt>
                <c:pt idx="52">
                  <c:v>2014</c:v>
                </c:pt>
                <c:pt idx="53">
                  <c:v>2015</c:v>
                </c:pt>
                <c:pt idx="54">
                  <c:v>2016</c:v>
                </c:pt>
                <c:pt idx="55">
                  <c:v>2017</c:v>
                </c:pt>
                <c:pt idx="56">
                  <c:v>2018</c:v>
                </c:pt>
                <c:pt idx="57">
                  <c:v>2019</c:v>
                </c:pt>
                <c:pt idx="58">
                  <c:v>2020</c:v>
                </c:pt>
                <c:pt idx="59">
                  <c:v>2021</c:v>
                </c:pt>
                <c:pt idx="60" formatCode="General">
                  <c:v>2022</c:v>
                </c:pt>
              </c:numCache>
            </c:numRef>
          </c:cat>
          <c:val>
            <c:numRef>
              <c:f>'1. Rev, Outlays, Surplus, Debt'!$K$10:$K$70</c:f>
              <c:numCache>
                <c:formatCode>0.000</c:formatCode>
                <c:ptCount val="61"/>
                <c:pt idx="0">
                  <c:v>248.01</c:v>
                </c:pt>
                <c:pt idx="1">
                  <c:v>253.97800000000001</c:v>
                </c:pt>
                <c:pt idx="2">
                  <c:v>256.84899999999999</c:v>
                </c:pt>
                <c:pt idx="3">
                  <c:v>260.77800000000002</c:v>
                </c:pt>
                <c:pt idx="4">
                  <c:v>263.714</c:v>
                </c:pt>
                <c:pt idx="5">
                  <c:v>266.62599999999998</c:v>
                </c:pt>
                <c:pt idx="6">
                  <c:v>289.54500000000002</c:v>
                </c:pt>
                <c:pt idx="7">
                  <c:v>278.108</c:v>
                </c:pt>
                <c:pt idx="8">
                  <c:v>283.19799999999998</c:v>
                </c:pt>
                <c:pt idx="9">
                  <c:v>303.03699999999998</c:v>
                </c:pt>
                <c:pt idx="10">
                  <c:v>322.37700000000001</c:v>
                </c:pt>
                <c:pt idx="11">
                  <c:v>340.91</c:v>
                </c:pt>
                <c:pt idx="12">
                  <c:v>343.69900000000001</c:v>
                </c:pt>
                <c:pt idx="13">
                  <c:v>394.7</c:v>
                </c:pt>
                <c:pt idx="14">
                  <c:v>477.404</c:v>
                </c:pt>
                <c:pt idx="15">
                  <c:v>549.10400000000004</c:v>
                </c:pt>
                <c:pt idx="16">
                  <c:v>607.12599999999998</c:v>
                </c:pt>
                <c:pt idx="17">
                  <c:v>640.30600000000004</c:v>
                </c:pt>
                <c:pt idx="18">
                  <c:v>711.923</c:v>
                </c:pt>
                <c:pt idx="19">
                  <c:v>789.41</c:v>
                </c:pt>
                <c:pt idx="20">
                  <c:v>924.57500000000005</c:v>
                </c:pt>
                <c:pt idx="21">
                  <c:v>1137.268</c:v>
                </c:pt>
                <c:pt idx="22">
                  <c:v>1306.9749999999999</c:v>
                </c:pt>
                <c:pt idx="23">
                  <c:v>1507.26</c:v>
                </c:pt>
                <c:pt idx="24">
                  <c:v>1740.623</c:v>
                </c:pt>
                <c:pt idx="25">
                  <c:v>1889.7529999999999</c:v>
                </c:pt>
                <c:pt idx="26">
                  <c:v>2051.616</c:v>
                </c:pt>
                <c:pt idx="27">
                  <c:v>2190.7159999999999</c:v>
                </c:pt>
                <c:pt idx="28">
                  <c:v>2411.558</c:v>
                </c:pt>
                <c:pt idx="29">
                  <c:v>2688.9989999999998</c:v>
                </c:pt>
                <c:pt idx="30">
                  <c:v>2999.7370000000001</c:v>
                </c:pt>
                <c:pt idx="31">
                  <c:v>3248.3960000000002</c:v>
                </c:pt>
                <c:pt idx="32">
                  <c:v>3433.0650000000001</c:v>
                </c:pt>
                <c:pt idx="33">
                  <c:v>3604.3780000000002</c:v>
                </c:pt>
                <c:pt idx="34">
                  <c:v>3734.0729999999999</c:v>
                </c:pt>
                <c:pt idx="35">
                  <c:v>3772.3440000000001</c:v>
                </c:pt>
                <c:pt idx="36">
                  <c:v>3721.0990000000002</c:v>
                </c:pt>
                <c:pt idx="37">
                  <c:v>3632.3629999999998</c:v>
                </c:pt>
                <c:pt idx="38">
                  <c:v>3409.8040000000001</c:v>
                </c:pt>
                <c:pt idx="39">
                  <c:v>3319.6149999999998</c:v>
                </c:pt>
                <c:pt idx="40">
                  <c:v>3540.4270000000001</c:v>
                </c:pt>
                <c:pt idx="41">
                  <c:v>3913.4430000000002</c:v>
                </c:pt>
                <c:pt idx="42">
                  <c:v>4295.5439999999999</c:v>
                </c:pt>
                <c:pt idx="43">
                  <c:v>4592.2120000000004</c:v>
                </c:pt>
                <c:pt idx="44">
                  <c:v>4828.9719999999998</c:v>
                </c:pt>
                <c:pt idx="45">
                  <c:v>5035.1289999999999</c:v>
                </c:pt>
                <c:pt idx="46">
                  <c:v>5803.05</c:v>
                </c:pt>
                <c:pt idx="47">
                  <c:v>7544.7070000000003</c:v>
                </c:pt>
                <c:pt idx="48">
                  <c:v>9018.8819999999996</c:v>
                </c:pt>
                <c:pt idx="49">
                  <c:v>10128.187</c:v>
                </c:pt>
                <c:pt idx="50">
                  <c:v>11281.130999999999</c:v>
                </c:pt>
                <c:pt idx="51">
                  <c:v>11982.713</c:v>
                </c:pt>
                <c:pt idx="52">
                  <c:v>12779.898999999999</c:v>
                </c:pt>
                <c:pt idx="53">
                  <c:v>13116.691999999999</c:v>
                </c:pt>
                <c:pt idx="54">
                  <c:v>14167.624</c:v>
                </c:pt>
                <c:pt idx="55">
                  <c:v>14665.439</c:v>
                </c:pt>
                <c:pt idx="56">
                  <c:v>15749.566999999999</c:v>
                </c:pt>
                <c:pt idx="57">
                  <c:v>16800.7</c:v>
                </c:pt>
                <c:pt idx="58">
                  <c:v>21016.669000000002</c:v>
                </c:pt>
                <c:pt idx="59">
                  <c:v>22284.026000000002</c:v>
                </c:pt>
                <c:pt idx="60" formatCode="General">
                  <c:v>24256.834999999999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D-8344-714E-9796-53E93434D3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725967"/>
        <c:axId val="119215839"/>
      </c:lineChart>
      <c:catAx>
        <c:axId val="118725967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9215839"/>
        <c:crosses val="autoZero"/>
        <c:auto val="1"/>
        <c:lblAlgn val="ctr"/>
        <c:lblOffset val="100"/>
        <c:noMultiLvlLbl val="0"/>
      </c:catAx>
      <c:valAx>
        <c:axId val="119215839"/>
        <c:scaling>
          <c:orientation val="minMax"/>
          <c:max val="2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/>
                  <a:t>Billions of Dollars</a:t>
                </a:r>
              </a:p>
            </c:rich>
          </c:tx>
          <c:layout>
            <c:manualLayout>
              <c:xMode val="edge"/>
              <c:yMode val="edge"/>
              <c:x val="5.5045586406962284E-3"/>
              <c:y val="0.319146541444680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8725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56978968315235"/>
          <c:y val="5.9339115813648292E-2"/>
          <c:w val="0.53177718593999279"/>
          <c:h val="0.84751989009186357"/>
        </c:manualLayout>
      </c:layout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0A8-BC4C-941A-EF02A782F42A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0A8-BC4C-941A-EF02A782F42A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0A8-BC4C-941A-EF02A782F42A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F0A8-BC4C-941A-EF02A782F42A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F0A8-BC4C-941A-EF02A782F42A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F0A8-BC4C-941A-EF02A782F42A}"/>
              </c:ext>
            </c:extLst>
          </c:dPt>
          <c:dPt>
            <c:idx val="7"/>
            <c:bubble3D val="0"/>
            <c:spPr>
              <a:solidFill>
                <a:srgbClr val="5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F0A8-BC4C-941A-EF02A782F42A}"/>
              </c:ext>
            </c:extLst>
          </c:dPt>
          <c:dPt>
            <c:idx val="8"/>
            <c:bubble3D val="0"/>
            <c:spPr>
              <a:solidFill>
                <a:srgbClr val="500000">
                  <a:alpha val="50000"/>
                </a:srgb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F0A8-BC4C-941A-EF02A782F42A}"/>
              </c:ext>
            </c:extLst>
          </c:dPt>
          <c:dPt>
            <c:idx val="9"/>
            <c:bubble3D val="0"/>
            <c:spPr>
              <a:solidFill>
                <a:schemeClr val="tx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F0A8-BC4C-941A-EF02A782F42A}"/>
              </c:ext>
            </c:extLst>
          </c:dPt>
          <c:dLbls>
            <c:dLbl>
              <c:idx val="0"/>
              <c:layout>
                <c:manualLayout>
                  <c:x val="-0.15936696694159228"/>
                  <c:y val="-0.1615376750098103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Social Security</a:t>
                    </a:r>
                  </a:p>
                  <a:p>
                    <a:r>
                      <a:rPr lang="en-US"/>
                      <a:t>$18,917 (22.3%)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0A8-BC4C-941A-EF02A782F42A}"/>
                </c:ext>
              </c:extLst>
            </c:dLbl>
            <c:dLbl>
              <c:idx val="1"/>
              <c:layout>
                <c:manualLayout>
                  <c:x val="0.10501161623429806"/>
                  <c:y val="-0.1835379188757524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Medicare</a:t>
                    </a:r>
                  </a:p>
                  <a:p>
                    <a:r>
                      <a:rPr lang="en-US"/>
                      <a:t>$14,635 (17.3%)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0A8-BC4C-941A-EF02A782F42A}"/>
                </c:ext>
              </c:extLst>
            </c:dLbl>
            <c:dLbl>
              <c:idx val="2"/>
              <c:layout>
                <c:manualLayout>
                  <c:x val="0.14343914910808706"/>
                  <c:y val="-8.6046038171763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Medicaid</a:t>
                    </a:r>
                  </a:p>
                  <a:p>
                    <a:r>
                      <a:rPr lang="en-US"/>
                      <a:t>$6,817 (8.1%)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0A8-BC4C-941A-EF02A782F42A}"/>
                </c:ext>
              </c:extLst>
            </c:dLbl>
            <c:dLbl>
              <c:idx val="3"/>
              <c:layout>
                <c:manualLayout>
                  <c:x val="-1.8795674437754106E-2"/>
                  <c:y val="0.1118077769575678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SNAP</a:t>
                    </a: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$1,223 (1.44%)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0A8-BC4C-941A-EF02A782F42A}"/>
                </c:ext>
              </c:extLst>
            </c:dLbl>
            <c:dLbl>
              <c:idx val="4"/>
              <c:layout>
                <c:manualLayout>
                  <c:x val="-1.6474641037517369E-2"/>
                  <c:y val="3.9054468777340333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Farm Safety Net</a:t>
                    </a: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$185 (0.22%)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0A8-BC4C-941A-EF02A782F42A}"/>
                </c:ext>
              </c:extLst>
            </c:dLbl>
            <c:dLbl>
              <c:idx val="5"/>
              <c:layout>
                <c:manualLayout>
                  <c:x val="-2.9626305902938604E-2"/>
                  <c:y val="-7.9901950732720953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Conservation</a:t>
                    </a: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>
                        <a:solidFill>
                          <a:schemeClr val="tx1"/>
                        </a:solidFill>
                      </a:rPr>
                      <a:t>$75 (0.09%)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0A8-BC4C-941A-EF02A782F42A}"/>
                </c:ext>
              </c:extLst>
            </c:dLbl>
            <c:dLbl>
              <c:idx val="6"/>
              <c:layout>
                <c:manualLayout>
                  <c:x val="0.16588682324267873"/>
                  <c:y val="9.98133459555525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Other Mandatory</a:t>
                    </a:r>
                  </a:p>
                  <a:p>
                    <a:r>
                      <a:rPr lang="en-US"/>
                      <a:t>$10,999 (13%)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0A8-BC4C-941A-EF02A782F42A}"/>
                </c:ext>
              </c:extLst>
            </c:dLbl>
            <c:dLbl>
              <c:idx val="7"/>
              <c:layout>
                <c:manualLayout>
                  <c:x val="9.4568718682891906E-2"/>
                  <c:y val="0.1341407535922416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Defense</a:t>
                    </a:r>
                  </a:p>
                  <a:p>
                    <a:r>
                      <a:rPr lang="en-US"/>
                      <a:t>$9,846 (11.6%)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0A8-BC4C-941A-EF02A782F42A}"/>
                </c:ext>
              </c:extLst>
            </c:dLbl>
            <c:dLbl>
              <c:idx val="8"/>
              <c:layout>
                <c:manualLayout>
                  <c:x val="-0.10637161123485038"/>
                  <c:y val="0.1560867790940908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Other Discretionary</a:t>
                    </a:r>
                  </a:p>
                  <a:p>
                    <a:r>
                      <a:rPr lang="en-US"/>
                      <a:t>$11,408 (13.5%)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0A8-BC4C-941A-EF02A782F42A}"/>
                </c:ext>
              </c:extLst>
            </c:dLbl>
            <c:dLbl>
              <c:idx val="9"/>
              <c:layout>
                <c:manualLayout>
                  <c:x val="-0.16955356164437829"/>
                  <c:y val="9.99638939886680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Net Interest</a:t>
                    </a:r>
                  </a:p>
                  <a:p>
                    <a:r>
                      <a:rPr lang="en-US"/>
                      <a:t>$10,559 (12.5%)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0A8-BC4C-941A-EF02A782F4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Summary!$C$25:$C$34</c:f>
              <c:strCache>
                <c:ptCount val="10"/>
                <c:pt idx="0">
                  <c:v>Social Security</c:v>
                </c:pt>
                <c:pt idx="1">
                  <c:v>Medicare</c:v>
                </c:pt>
                <c:pt idx="2">
                  <c:v>Medicaid</c:v>
                </c:pt>
                <c:pt idx="3">
                  <c:v>SNAP</c:v>
                </c:pt>
                <c:pt idx="4">
                  <c:v>Farm Safety Net</c:v>
                </c:pt>
                <c:pt idx="5">
                  <c:v>Conservation</c:v>
                </c:pt>
                <c:pt idx="6">
                  <c:v>Other Mandatory</c:v>
                </c:pt>
                <c:pt idx="7">
                  <c:v>Defense</c:v>
                </c:pt>
                <c:pt idx="8">
                  <c:v>Other Discretionary</c:v>
                </c:pt>
                <c:pt idx="9">
                  <c:v>Net Interest</c:v>
                </c:pt>
              </c:strCache>
            </c:strRef>
          </c:cat>
          <c:val>
            <c:numRef>
              <c:f>Summary!$D$25:$D$34</c:f>
              <c:numCache>
                <c:formatCode>#,##0</c:formatCode>
                <c:ptCount val="10"/>
                <c:pt idx="0">
                  <c:v>18916.718000000001</c:v>
                </c:pt>
                <c:pt idx="1">
                  <c:v>14635.287</c:v>
                </c:pt>
                <c:pt idx="2">
                  <c:v>6816.9110000000001</c:v>
                </c:pt>
                <c:pt idx="3">
                  <c:v>1223.1099999999999</c:v>
                </c:pt>
                <c:pt idx="4">
                  <c:v>184.92099999999999</c:v>
                </c:pt>
                <c:pt idx="5" formatCode="#,##0.000">
                  <c:v>75.123999999999995</c:v>
                </c:pt>
                <c:pt idx="6">
                  <c:v>10999.296999999991</c:v>
                </c:pt>
                <c:pt idx="7">
                  <c:v>9845.5069999999996</c:v>
                </c:pt>
                <c:pt idx="8">
                  <c:v>11407.505999999999</c:v>
                </c:pt>
                <c:pt idx="9">
                  <c:v>10559.045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0A8-BC4C-941A-EF02A782F42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90"/>
      </c:pieChart>
    </c:plotArea>
    <c:plotVisOnly val="1"/>
    <c:dispBlanksAs val="gap"/>
    <c:showDLblsOverMax val="0"/>
  </c:chart>
  <c:txPr>
    <a:bodyPr/>
    <a:lstStyle/>
    <a:p>
      <a:pPr>
        <a:defRPr sz="1200" b="1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0.58729</cdr:x>
      <cdr:y>0.29303</cdr:y>
    </cdr:from>
    <cdr:to>
      <cdr:x>0.65913</cdr:x>
      <cdr:y>0.48029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E1816C91-D613-D04A-A5DD-B45A671AE71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 flipV="1">
          <a:off x="5101682" y="1476196"/>
          <a:ext cx="624040" cy="943335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0.58857</cdr:x>
      <cdr:y>0.08238</cdr:y>
    </cdr:from>
    <cdr:to>
      <cdr:x>0.79607</cdr:x>
      <cdr:y>0.29303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C782896-3BB6-A447-9C45-E88F326FCAA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5112833" y="415000"/>
          <a:ext cx="1802458" cy="1061196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0.50994</cdr:x>
      <cdr:y>0.24508</cdr:y>
    </cdr:from>
    <cdr:to>
      <cdr:x>0.61547</cdr:x>
      <cdr:y>0.33177</cdr:y>
    </cdr:to>
    <cdr:sp macro="" textlink="">
      <cdr:nvSpPr>
        <cdr:cNvPr id="4" name="TextBox 9">
          <a:extLst xmlns:a="http://schemas.openxmlformats.org/drawingml/2006/main">
            <a:ext uri="{FF2B5EF4-FFF2-40B4-BE49-F238E27FC236}">
              <a16:creationId xmlns:a16="http://schemas.microsoft.com/office/drawing/2014/main" id="{B08E8B67-82BF-384B-8D8D-E6B6F9A28256}"/>
            </a:ext>
          </a:extLst>
        </cdr:cNvPr>
        <cdr:cNvSpPr txBox="1"/>
      </cdr:nvSpPr>
      <cdr:spPr>
        <a:xfrm xmlns:a="http://schemas.openxmlformats.org/drawingml/2006/main">
          <a:off x="4429715" y="1234626"/>
          <a:ext cx="916718" cy="4367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200" b="1" dirty="0">
              <a:solidFill>
                <a:srgbClr val="FF0000"/>
              </a:solidFill>
            </a:rPr>
            <a:t>&gt;2X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0.71383</cdr:x>
      <cdr:y>0.06365</cdr:y>
    </cdr:from>
    <cdr:to>
      <cdr:x>0.7446</cdr:x>
      <cdr:y>0.10395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6657778" y="372496"/>
          <a:ext cx="286988" cy="235842"/>
        </a:xfrm>
        <a:prstGeom xmlns:a="http://schemas.openxmlformats.org/drawingml/2006/main" prst="rect">
          <a:avLst/>
        </a:prstGeom>
        <a:gradFill xmlns:a="http://schemas.openxmlformats.org/drawingml/2006/main" flip="none" rotWithShape="1">
          <a:gsLst>
            <a:gs pos="0">
              <a:schemeClr val="bg1">
                <a:lumMod val="50000"/>
              </a:schemeClr>
            </a:gs>
            <a:gs pos="78000">
              <a:schemeClr val="bg1">
                <a:lumMod val="85000"/>
              </a:schemeClr>
            </a:gs>
          </a:gsLst>
          <a:lin ang="54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0.74502</cdr:x>
      <cdr:y>0.05642</cdr:y>
    </cdr:from>
    <cdr:to>
      <cdr:x>0.98119</cdr:x>
      <cdr:y>0.10332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948684" y="330201"/>
          <a:ext cx="2202804" cy="274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Mandatory Spending (62.4%)</a:t>
          </a:r>
        </a:p>
      </cdr:txBody>
    </cdr:sp>
  </cdr:relSizeAnchor>
  <cdr:relSizeAnchor xmlns:cdr="http://schemas.openxmlformats.org/drawingml/2006/chartDrawing">
    <cdr:from>
      <cdr:x>0.71431</cdr:x>
      <cdr:y>0.12604</cdr:y>
    </cdr:from>
    <cdr:to>
      <cdr:x>0.74507</cdr:x>
      <cdr:y>0.16634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6662255" y="737612"/>
          <a:ext cx="286895" cy="235842"/>
        </a:xfrm>
        <a:prstGeom xmlns:a="http://schemas.openxmlformats.org/drawingml/2006/main" prst="rect">
          <a:avLst/>
        </a:prstGeom>
        <a:gradFill xmlns:a="http://schemas.openxmlformats.org/drawingml/2006/main" flip="none" rotWithShape="1">
          <a:gsLst>
            <a:gs pos="0">
              <a:srgbClr val="500000"/>
            </a:gs>
            <a:gs pos="83000">
              <a:srgbClr val="500000">
                <a:tint val="23500"/>
                <a:satMod val="160000"/>
                <a:alpha val="50000"/>
              </a:srgbClr>
            </a:gs>
          </a:gsLst>
          <a:lin ang="54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0.74467</cdr:x>
      <cdr:y>0.12614</cdr:y>
    </cdr:from>
    <cdr:to>
      <cdr:x>1</cdr:x>
      <cdr:y>0.17578</cdr:y>
    </cdr:to>
    <cdr:sp macro="" textlink="">
      <cdr:nvSpPr>
        <cdr:cNvPr id="5" name="TextBox 2"/>
        <cdr:cNvSpPr txBox="1"/>
      </cdr:nvSpPr>
      <cdr:spPr>
        <a:xfrm xmlns:a="http://schemas.openxmlformats.org/drawingml/2006/main">
          <a:off x="6945419" y="738198"/>
          <a:ext cx="2381461" cy="290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Discretionary Spending (25.1%)</a:t>
          </a:r>
        </a:p>
      </cdr:txBody>
    </cdr:sp>
  </cdr:relSizeAnchor>
  <cdr:relSizeAnchor xmlns:cdr="http://schemas.openxmlformats.org/drawingml/2006/chartDrawing">
    <cdr:from>
      <cdr:x>0.71383</cdr:x>
      <cdr:y>0.18879</cdr:y>
    </cdr:from>
    <cdr:to>
      <cdr:x>0.7446</cdr:x>
      <cdr:y>0.22909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6657778" y="1104835"/>
          <a:ext cx="286988" cy="235842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0.74689</cdr:x>
      <cdr:y>0.19192</cdr:y>
    </cdr:from>
    <cdr:to>
      <cdr:x>0.95396</cdr:x>
      <cdr:y>0.23655</cdr:y>
    </cdr:to>
    <cdr:sp macro="" textlink="">
      <cdr:nvSpPr>
        <cdr:cNvPr id="7" name="TextBox 2"/>
        <cdr:cNvSpPr txBox="1"/>
      </cdr:nvSpPr>
      <cdr:spPr>
        <a:xfrm xmlns:a="http://schemas.openxmlformats.org/drawingml/2006/main">
          <a:off x="6966125" y="1123152"/>
          <a:ext cx="1931363" cy="261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Net Interest (12.5%)</a:t>
          </a:r>
        </a:p>
      </cdr:txBody>
    </cdr:sp>
  </cdr:relSizeAnchor>
  <cdr:relSizeAnchor xmlns:cdr="http://schemas.openxmlformats.org/drawingml/2006/chartDrawing">
    <cdr:from>
      <cdr:x>0.00366</cdr:x>
      <cdr:y>0.94894</cdr:y>
    </cdr:from>
    <cdr:to>
      <cdr:x>0.99607</cdr:x>
      <cdr:y>1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3266" y="5217777"/>
          <a:ext cx="9020018" cy="2801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i="1" u="sng" dirty="0"/>
            <a:t>NOTE</a:t>
          </a:r>
          <a:r>
            <a:rPr lang="en-US" sz="1200" i="1" dirty="0"/>
            <a:t>:  total outlays from FY2024 to FY2033—$84.7 trillion—excludes offsetting receipts of $4.6 trillion.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31" tIns="46014" rIns="92031" bIns="46014" numCol="1" anchor="t" anchorCtr="0" compatLnSpc="1">
            <a:prstTxWarp prst="textNoShape">
              <a:avLst/>
            </a:prstTxWarp>
          </a:bodyPr>
          <a:lstStyle>
            <a:lvl1pPr defTabSz="917575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0650" y="0"/>
            <a:ext cx="30035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31" tIns="46014" rIns="92031" bIns="46014" numCol="1" anchor="t" anchorCtr="0" compatLnSpc="1">
            <a:prstTxWarp prst="textNoShape">
              <a:avLst/>
            </a:prstTxWarp>
          </a:bodyPr>
          <a:lstStyle>
            <a:lvl1pPr algn="r" defTabSz="917575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0938"/>
            <a:ext cx="30035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31" tIns="46014" rIns="92031" bIns="46014" numCol="1" anchor="b" anchorCtr="0" compatLnSpc="1">
            <a:prstTxWarp prst="textNoShape">
              <a:avLst/>
            </a:prstTxWarp>
          </a:bodyPr>
          <a:lstStyle>
            <a:lvl1pPr defTabSz="917575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0650" y="8770938"/>
            <a:ext cx="30035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31" tIns="46014" rIns="92031" bIns="46014" numCol="1" anchor="b" anchorCtr="0" compatLnSpc="1">
            <a:prstTxWarp prst="textNoShape">
              <a:avLst/>
            </a:prstTxWarp>
          </a:bodyPr>
          <a:lstStyle>
            <a:lvl1pPr algn="r" defTabSz="917575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48D214F0-B1D8-4B32-ABB5-AF720070FD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08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374" tIns="46188" rIns="92374" bIns="46188" numCol="1" anchor="t" anchorCtr="0" compatLnSpc="1">
            <a:prstTxWarp prst="textNoShape">
              <a:avLst/>
            </a:prstTxWarp>
          </a:bodyPr>
          <a:lstStyle>
            <a:lvl1pPr defTabSz="922338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35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374" tIns="46188" rIns="92374" bIns="46188" numCol="1" anchor="t" anchorCtr="0" compatLnSpc="1">
            <a:prstTxWarp prst="textNoShape">
              <a:avLst/>
            </a:prstTxWarp>
          </a:bodyPr>
          <a:lstStyle>
            <a:lvl1pPr algn="r" defTabSz="922338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93738"/>
            <a:ext cx="4614862" cy="3460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2150" y="4386263"/>
            <a:ext cx="5549900" cy="4154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374" tIns="46188" rIns="92374" bIns="461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35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374" tIns="46188" rIns="92374" bIns="46188" numCol="1" anchor="b" anchorCtr="0" compatLnSpc="1">
            <a:prstTxWarp prst="textNoShape">
              <a:avLst/>
            </a:prstTxWarp>
          </a:bodyPr>
          <a:lstStyle>
            <a:lvl1pPr defTabSz="922338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69350"/>
            <a:ext cx="30035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374" tIns="46188" rIns="92374" bIns="46188" numCol="1" anchor="b" anchorCtr="0" compatLnSpc="1">
            <a:prstTxWarp prst="textNoShape">
              <a:avLst/>
            </a:prstTxWarp>
          </a:bodyPr>
          <a:lstStyle>
            <a:lvl1pPr algn="r" defTabSz="922338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DB8D625A-37E9-447E-B291-330AD685C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4732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D625A-37E9-447E-B291-330AD685C7B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99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B9C1A-85EB-7D43-BA74-52197133B6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00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D5FAB-6CE5-6B40-9452-C6D338F2E1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3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D5FAB-6CE5-6B40-9452-C6D338F2E1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25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D5FAB-6CE5-6B40-9452-C6D338F2E1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99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91000" cy="3143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FFC3D-F5B1-4911-B0D1-EC9B0069D4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29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D5FAB-6CE5-6B40-9452-C6D338F2E1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25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D5FAB-6CE5-6B40-9452-C6D338F2E1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29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B9C1A-85EB-7D43-BA74-52197133B6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73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D5FAB-6CE5-6B40-9452-C6D338F2E1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42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D5FAB-6CE5-6B40-9452-C6D338F2E1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6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B9C1A-85EB-7D43-BA74-52197133B6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55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D5FAB-6CE5-6B40-9452-C6D338F2E1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0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E9D2B-12EA-1C48-822A-0C3DBE2F6C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7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D625A-37E9-447E-B291-330AD685C7B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57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D625A-37E9-447E-B291-330AD685C7B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D625A-37E9-447E-B291-330AD685C7B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57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D625A-37E9-447E-B291-330AD685C7B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38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D5FAB-6CE5-6B40-9452-C6D338F2E1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1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D625A-37E9-447E-B291-330AD685C7B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32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B9C1A-85EB-7D43-BA74-52197133B6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2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6CF89-0860-E145-B628-6A12A1877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04945C-1770-B946-BA5A-E28E227E2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3BED8-DCC6-8643-85EA-6AD62EF3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3455A-3D4C-FA4C-BD2D-3EC48715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E9DEA-7225-6F47-AE91-93AF002E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18524-2630-46A1-92CD-E6BAE78648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3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F42A-F169-BD47-8D83-776729C4C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3E0D-3442-5D42-9DCE-3CF21A852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E8BB0-AD5F-7D48-8E86-EC4C67B6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CD220-1622-C544-B668-4B0CCBB3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147C-ABEC-EB4E-8217-C952487AF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C98C7-F943-4458-A380-ECB7B8E1AD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3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CEF827-73DA-D94C-920D-E47FC926D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9F8FC-2818-274A-819D-CC98EBE44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2B441-A07A-B149-BBB4-C305E0DA1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3A785-E402-4341-9826-7322A3FEB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DF94C-476D-BA47-B9E1-BB69E07FB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07931-EE53-462F-89B7-FE092BE49D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48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9"/>
          </p:nvPr>
        </p:nvSpPr>
        <p:spPr>
          <a:xfrm>
            <a:off x="0" y="2276477"/>
            <a:ext cx="2277768" cy="3209925"/>
          </a:xfrm>
        </p:spPr>
      </p:sp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90" y="2276477"/>
            <a:ext cx="2243915" cy="3209925"/>
          </a:xfrm>
        </p:spPr>
      </p:sp>
      <p:sp>
        <p:nvSpPr>
          <p:cNvPr id="8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547464" y="2276477"/>
            <a:ext cx="2325446" cy="3209925"/>
          </a:xfrm>
        </p:spPr>
      </p:sp>
      <p:sp>
        <p:nvSpPr>
          <p:cNvPr id="9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6872908" y="2276477"/>
            <a:ext cx="2271092" cy="3209925"/>
          </a:xfrm>
        </p:spPr>
      </p:sp>
    </p:spTree>
    <p:extLst>
      <p:ext uri="{BB962C8B-B14F-4D97-AF65-F5344CB8AC3E}">
        <p14:creationId xmlns:p14="http://schemas.microsoft.com/office/powerpoint/2010/main" val="25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FBF97-606F-C54A-A59C-28D4412A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7A6A2-9E4C-BD47-9DF8-84B8DF81F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ED931-71E2-7746-9411-1D7724E3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84A18-5443-1E4B-B7B2-EF3850B05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4EC24-52CE-7B49-887D-D6FDE3F2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6910D-93CA-44B4-993E-ED47E13391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62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68A8-FC3F-C847-A35F-10FB4DFF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BDFE8-3695-1D47-9F99-74B7950B1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247ED-9507-864E-A8C2-9FCD83BD9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693CB-188E-E645-8C39-87489DA3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A3BBE-C23B-0748-870C-C8D6B583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E0635-EBEC-4B02-BF03-A7B304499A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2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C0041-045B-3A48-A81A-EE611FC9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D1072-901E-8E47-BC79-B3CCECCC6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F1378-BA39-0346-91DF-FF96A4A06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D9F89-90EF-5942-B91F-395E528C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86EF6-766E-1B4A-BC6F-4CDC0572B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6D639-1259-594B-8106-43346522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24902-CE5D-43D2-8D1E-7F8752DF33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5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27FE-905A-E543-8B55-A7A69EE2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DFD99-0124-F944-936D-A9282144C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4C35D-6DC4-8447-8444-FF7AB2420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D13E4-27CF-F84A-A07F-F8E0339BF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2EDE3-67BC-DC41-8DA9-38D21EAFC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97F24-9373-8748-A91E-8A904C2F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AC2620-AF02-BA47-83E1-738B6643A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660734-7A52-F846-9FB5-B9417335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1B8E0-02C8-466E-920C-1CAAAF3A25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5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65E9-BEB3-4D48-9C93-4DFA2D6A7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2D66B-F5A8-0C48-A552-940BEFBE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F7A4C-8FD9-C046-994B-9779BE92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28F45-4C87-6049-979F-EC821FC5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731ACE-85FD-43C2-8160-CFD7C62F3E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1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8F814-710B-2147-ABAE-2D9F2C8D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A80B1B-E0C7-F64B-ABC0-88C019FD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94E90-CB9F-8645-B297-BC0ECCDF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2577F1-495D-4BA3-9972-12EFE92F4E3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11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20A62-7642-DF46-841E-8F754E89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7EA07-42C8-6F45-8946-F2E70C4F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039E3-0174-A645-82C6-61E523356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06860-8FE2-424E-B8A6-7FA3FE74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188EE-77B4-8843-AA1E-BAFF9ADE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09960-CDDC-244A-A2C4-92FD7DD4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EE339D-3C62-4E97-B7E5-FD4A073F83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8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DC210-1C2C-3740-A288-24F9EC225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3CE62E-04C0-AD47-BCCA-132149C64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F9763-1C06-6942-B533-08F8D6AA1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0B25C-9C0C-DE42-A0A3-A3559015A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68E53-4132-B544-B52D-50507228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2091A-2320-3140-9698-E6B519CB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A80FA-4218-448E-8D7C-156EBB0464B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02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811AF-6C3F-DF44-81C3-7437A559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9877F-EBE6-7B46-88C5-4218419EE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3D01E-C25C-EE4D-8AB5-A253F67F7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A93A1-1C00-DF45-A3F0-BFD4C950F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5FE0D-E55B-584A-ACCF-5BBF1EBCA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9C4C12-C1F9-4692-9826-13E1586BCE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23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8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wp-content/uploads/2021/08/msr_fy22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-28575" y="56590"/>
            <a:ext cx="9144000" cy="16927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j-ea"/>
                <a:cs typeface="Tahoma"/>
              </a:rPr>
              <a:t>Where are we in the Farm Bill Process?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/>
              <a:ea typeface="+mj-ea"/>
              <a:cs typeface="Tahoma"/>
            </a:endParaRPr>
          </a:p>
        </p:txBody>
      </p:sp>
      <p:sp>
        <p:nvSpPr>
          <p:cNvPr id="18434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0834"/>
            <a:ext cx="9144000" cy="76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A64A6A79-5171-B748-8781-73BD9FE28DC7}"/>
              </a:ext>
            </a:extLst>
          </p:cNvPr>
          <p:cNvSpPr txBox="1">
            <a:spLocks noChangeArrowheads="1"/>
          </p:cNvSpPr>
          <p:nvPr/>
        </p:nvSpPr>
        <p:spPr>
          <a:xfrm>
            <a:off x="342900" y="1601651"/>
            <a:ext cx="8401050" cy="3540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sz="2000" b="1" dirty="0">
              <a:solidFill>
                <a:srgbClr val="0000FF"/>
              </a:solidFill>
              <a:latin typeface="Tahoma"/>
              <a:cs typeface="Tahoma"/>
            </a:endParaRPr>
          </a:p>
          <a:p>
            <a:pPr>
              <a:lnSpc>
                <a:spcPct val="80000"/>
              </a:lnSpc>
            </a:pPr>
            <a:endParaRPr lang="en-US" b="1" dirty="0">
              <a:solidFill>
                <a:srgbClr val="0070C0"/>
              </a:solidFill>
              <a:latin typeface="Tahoma"/>
              <a:cs typeface="Tahoma"/>
            </a:endParaRPr>
          </a:p>
          <a:p>
            <a:pPr>
              <a:lnSpc>
                <a:spcPct val="80000"/>
              </a:lnSpc>
            </a:pPr>
            <a:r>
              <a:rPr lang="en-US" sz="2600" b="1" dirty="0">
                <a:solidFill>
                  <a:srgbClr val="002060"/>
                </a:solidFill>
                <a:latin typeface="Tahoma"/>
                <a:cs typeface="Tahoma"/>
              </a:rPr>
              <a:t>Dr. Bart Fischer</a:t>
            </a:r>
          </a:p>
          <a:p>
            <a:pPr>
              <a:lnSpc>
                <a:spcPct val="80000"/>
              </a:lnSpc>
            </a:pPr>
            <a:r>
              <a:rPr lang="en-US" sz="2600" b="1" dirty="0">
                <a:solidFill>
                  <a:srgbClr val="002060"/>
                </a:solidFill>
                <a:latin typeface="Tahoma"/>
                <a:cs typeface="Tahoma"/>
              </a:rPr>
              <a:t>Co-Director &amp; AgriLife Assistant Professor</a:t>
            </a:r>
          </a:p>
          <a:p>
            <a:pPr>
              <a:lnSpc>
                <a:spcPct val="80000"/>
              </a:lnSpc>
            </a:pPr>
            <a:r>
              <a:rPr lang="en-US" sz="2600" b="1" dirty="0">
                <a:solidFill>
                  <a:srgbClr val="002060"/>
                </a:solidFill>
                <a:latin typeface="Tahoma"/>
                <a:cs typeface="Tahoma"/>
              </a:rPr>
              <a:t>Agricultural &amp; Food Policy Center (AFPC)</a:t>
            </a:r>
          </a:p>
          <a:p>
            <a:endParaRPr lang="en-US" sz="2200" b="1" baseline="30000" dirty="0">
              <a:latin typeface="Tahoma"/>
              <a:cs typeface="Tahoma"/>
            </a:endParaRPr>
          </a:p>
          <a:p>
            <a:pPr>
              <a:lnSpc>
                <a:spcPct val="80000"/>
              </a:lnSpc>
            </a:pPr>
            <a:r>
              <a:rPr lang="en-US" sz="2200" b="1" dirty="0">
                <a:latin typeface="Tahoma" charset="0"/>
                <a:ea typeface="Tahoma" charset="0"/>
                <a:cs typeface="Tahoma" charset="0"/>
              </a:rPr>
              <a:t>Rural Economic Outlook Conference</a:t>
            </a:r>
          </a:p>
          <a:p>
            <a:pPr>
              <a:lnSpc>
                <a:spcPct val="80000"/>
              </a:lnSpc>
            </a:pPr>
            <a:endParaRPr lang="en-US" sz="2200" b="1" dirty="0"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80000"/>
              </a:lnSpc>
            </a:pPr>
            <a:r>
              <a:rPr lang="en-US" sz="2200" b="1" dirty="0">
                <a:latin typeface="Tahoma" charset="0"/>
                <a:ea typeface="Tahoma" charset="0"/>
                <a:cs typeface="Tahoma" charset="0"/>
              </a:rPr>
              <a:t>Stillwater, OK</a:t>
            </a:r>
            <a:endParaRPr lang="en-US" sz="2200" b="1" dirty="0">
              <a:latin typeface="Tahoma"/>
              <a:cs typeface="Tahoma"/>
            </a:endParaRPr>
          </a:p>
          <a:p>
            <a:pPr>
              <a:lnSpc>
                <a:spcPct val="80000"/>
              </a:lnSpc>
            </a:pPr>
            <a:r>
              <a:rPr lang="en-US" sz="2200" b="1" dirty="0">
                <a:latin typeface="Tahoma"/>
                <a:cs typeface="Tahoma"/>
              </a:rPr>
              <a:t>October 11, 2023</a:t>
            </a: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0000FF"/>
              </a:solidFill>
              <a:latin typeface="Tahoma"/>
              <a:cs typeface="Tahoma"/>
            </a:endParaRP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0000FF"/>
              </a:solidFill>
              <a:latin typeface="Tahoma"/>
              <a:cs typeface="Tahoma"/>
            </a:endParaRP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0000FF"/>
              </a:solidFill>
              <a:latin typeface="Tahoma"/>
              <a:cs typeface="Tahoma"/>
            </a:endParaRPr>
          </a:p>
          <a:p>
            <a:pPr>
              <a:lnSpc>
                <a:spcPct val="80000"/>
              </a:lnSpc>
            </a:pPr>
            <a:endParaRPr lang="en-US" sz="2000" b="1" dirty="0">
              <a:latin typeface="Tahoma"/>
              <a:cs typeface="Tahoma"/>
            </a:endParaRPr>
          </a:p>
          <a:p>
            <a:pPr>
              <a:lnSpc>
                <a:spcPct val="80000"/>
              </a:lnSpc>
            </a:pPr>
            <a:endParaRPr lang="en-US" sz="2000" b="1" dirty="0">
              <a:latin typeface="Tahoma"/>
              <a:cs typeface="Tahoma"/>
            </a:endParaRPr>
          </a:p>
        </p:txBody>
      </p:sp>
      <p:pic>
        <p:nvPicPr>
          <p:cNvPr id="7" name="Picture 6" descr="Texas A&amp;M Agrilife Research and Extension logo">
            <a:extLst>
              <a:ext uri="{FF2B5EF4-FFF2-40B4-BE49-F238E27FC236}">
                <a16:creationId xmlns:a16="http://schemas.microsoft.com/office/drawing/2014/main" id="{8ADC791B-3594-4E40-A7B0-3C6805253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85" y="5791200"/>
            <a:ext cx="3048000" cy="913214"/>
          </a:xfrm>
          <a:prstGeom prst="rect">
            <a:avLst/>
          </a:prstGeom>
        </p:spPr>
      </p:pic>
      <p:pic>
        <p:nvPicPr>
          <p:cNvPr id="18437" name="Picture 14" descr="AFPC logo_plain_aggie_maro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5088" y="5741540"/>
            <a:ext cx="251705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0685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9985-1D79-3958-C39E-34DB92A8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246"/>
            <a:ext cx="913821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Crop Insurance Improvements?</a:t>
            </a:r>
            <a:endParaRPr lang="en-US" sz="3600" dirty="0">
              <a:solidFill>
                <a:srgbClr val="5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CBD9D-FB93-09F7-2333-D2E72E201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47" y="1706807"/>
            <a:ext cx="8446826" cy="507313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premium subsidy for buy-up MPCI coverage levels?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is a confusing plethora of area-wide policy options (e.g., SCO, STAX, ECO). Each have their own unique features—for example: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Could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take the best features of each and combine?  With cotton contributing the most baseline, could STAX+PLC be allowed as a compromise?  What is the future of ARC?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19B261-BF7D-967C-6621-64A017A1F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391800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972613-8D3F-92AD-95DF-89A146AED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140932"/>
              </p:ext>
            </p:extLst>
          </p:nvPr>
        </p:nvGraphicFramePr>
        <p:xfrm>
          <a:off x="722264" y="3143252"/>
          <a:ext cx="7905992" cy="2233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077">
                  <a:extLst>
                    <a:ext uri="{9D8B030D-6E8A-4147-A177-3AD203B41FA5}">
                      <a16:colId xmlns:a16="http://schemas.microsoft.com/office/drawing/2014/main" val="2840276713"/>
                    </a:ext>
                  </a:extLst>
                </a:gridCol>
                <a:gridCol w="1749724">
                  <a:extLst>
                    <a:ext uri="{9D8B030D-6E8A-4147-A177-3AD203B41FA5}">
                      <a16:colId xmlns:a16="http://schemas.microsoft.com/office/drawing/2014/main" val="3482730379"/>
                    </a:ext>
                  </a:extLst>
                </a:gridCol>
                <a:gridCol w="1877673">
                  <a:extLst>
                    <a:ext uri="{9D8B030D-6E8A-4147-A177-3AD203B41FA5}">
                      <a16:colId xmlns:a16="http://schemas.microsoft.com/office/drawing/2014/main" val="753041151"/>
                    </a:ext>
                  </a:extLst>
                </a:gridCol>
                <a:gridCol w="1878518">
                  <a:extLst>
                    <a:ext uri="{9D8B030D-6E8A-4147-A177-3AD203B41FA5}">
                      <a16:colId xmlns:a16="http://schemas.microsoft.com/office/drawing/2014/main" val="361501684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47154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Trigger Point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069864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Coverage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19232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Premium Subsidy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44% - 51%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819957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Yield Basis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Individual APH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County 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Individual APH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58636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Title 1 Interaction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PLC Allowed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ARC Not Allowed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PLC Not Allowed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ARC Not Allowed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PLC Allowed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ARC Allowed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984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874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9A54D13C-4902-B446-BF54-F652001EE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2424918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F4BF08-6F7B-AB4F-BF66-11C91E642E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087" y="2650560"/>
            <a:ext cx="884251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Budget Chaos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6E7B422-6842-C94C-9341-DAD09D909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2" y="4137757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93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CC0B8-59F1-D343-9C9E-C9FC04BE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6"/>
            <a:ext cx="9138212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Fiscal Responsibility Act of 2023</a:t>
            </a:r>
            <a:endParaRPr lang="en-US" sz="4200" dirty="0">
              <a:solidFill>
                <a:srgbClr val="5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9D3291-2172-7B49-92C5-B8DF578CD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52100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929C6-2B0D-DF45-BB59-7EA49DF47718}"/>
              </a:ext>
            </a:extLst>
          </p:cNvPr>
          <p:cNvSpPr txBox="1"/>
          <p:nvPr/>
        </p:nvSpPr>
        <p:spPr>
          <a:xfrm>
            <a:off x="258418" y="1494266"/>
            <a:ext cx="860728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in it?</a:t>
            </a:r>
          </a:p>
          <a:p>
            <a:pPr marL="465138" indent="-2270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Suspends debt ceiling until 1/1/2025.</a:t>
            </a:r>
          </a:p>
          <a:p>
            <a:pPr marL="465138" indent="-2270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Generates 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savings of $1.5 trillion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(2023–2033) relative to May 2023 baseline.</a:t>
            </a:r>
          </a:p>
          <a:p>
            <a:pPr marL="465138" indent="-2270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Savings largely achieved by capping FY2024 &amp; FY2025 discretionary spending.</a:t>
            </a:r>
          </a:p>
          <a:p>
            <a:pPr marL="465138" indent="-2270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Claw back of unspent COVID funds reduces deficit by estimated $11 billion.</a:t>
            </a:r>
          </a:p>
          <a:p>
            <a:pPr marL="465138" indent="-2270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SNAP:  </a:t>
            </a:r>
          </a:p>
          <a:p>
            <a:pPr marL="1038225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Raises ABAWD age from 18-49 to 18-54; exceptions for homeless, veterans, and youth aging out of foster care; sunsets 10/1/2030.</a:t>
            </a:r>
          </a:p>
          <a:p>
            <a:pPr marL="1038225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Lowers ABAWD exemptions from 12% to 8% and eliminates carryover.</a:t>
            </a:r>
          </a:p>
          <a:p>
            <a:pPr marL="1038225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Publishes work waiver requests/approvals.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not in it?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5138" indent="-2270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funding for the 2023 Farm Bill!  Impact?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03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CC0B8-59F1-D343-9C9E-C9FC04BE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6"/>
            <a:ext cx="9138212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Commodity Title Outlays</a:t>
            </a:r>
            <a:br>
              <a:rPr lang="en-US" sz="38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800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2002 vs 2018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9D3291-2172-7B49-92C5-B8DF578CD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52100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graphicFrame>
        <p:nvGraphicFramePr>
          <p:cNvPr id="5" name="Chart 4" descr="Commodity Title Outlays 2002 vs 2018 – Baseline Outlays and New Outlays for 2022 and 2018 Farm Bills compared to dollars in millions. The 2023 Farm Bill is still inn question.">
            <a:extLst>
              <a:ext uri="{FF2B5EF4-FFF2-40B4-BE49-F238E27FC236}">
                <a16:creationId xmlns:a16="http://schemas.microsoft.com/office/drawing/2014/main" id="{60B4AA41-C265-C142-9250-6A85DFE4B5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171396"/>
              </p:ext>
            </p:extLst>
          </p:nvPr>
        </p:nvGraphicFramePr>
        <p:xfrm>
          <a:off x="164849" y="1524250"/>
          <a:ext cx="8794215" cy="5153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33FC8CA-E731-C543-A079-06F31433EF73}"/>
              </a:ext>
            </a:extLst>
          </p:cNvPr>
          <p:cNvSpPr txBox="1"/>
          <p:nvPr/>
        </p:nvSpPr>
        <p:spPr>
          <a:xfrm>
            <a:off x="7260629" y="3867378"/>
            <a:ext cx="6986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b="1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D2DB7-E61C-2541-8D3B-D302363A9562}"/>
              </a:ext>
            </a:extLst>
          </p:cNvPr>
          <p:cNvSpPr txBox="1"/>
          <p:nvPr/>
        </p:nvSpPr>
        <p:spPr>
          <a:xfrm>
            <a:off x="6772421" y="6035595"/>
            <a:ext cx="16797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Farm Bill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6A7F0-97BC-AA43-E651-8A49B6088BCC}"/>
              </a:ext>
            </a:extLst>
          </p:cNvPr>
          <p:cNvSpPr txBox="1"/>
          <p:nvPr/>
        </p:nvSpPr>
        <p:spPr>
          <a:xfrm>
            <a:off x="4990897" y="1377334"/>
            <a:ext cx="4081346" cy="1477328"/>
          </a:xfrm>
          <a:prstGeom prst="rect">
            <a:avLst/>
          </a:prstGeom>
          <a:solidFill>
            <a:srgbClr val="FF0000">
              <a:alpha val="80392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Supplemental &amp; Ad Hoc Disaster Assistance, including the Market Facilitation Program (FY18-23):</a:t>
            </a:r>
          </a:p>
          <a:p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$93.3 billion</a:t>
            </a:r>
          </a:p>
        </p:txBody>
      </p:sp>
    </p:spTree>
    <p:extLst>
      <p:ext uri="{BB962C8B-B14F-4D97-AF65-F5344CB8AC3E}">
        <p14:creationId xmlns:p14="http://schemas.microsoft.com/office/powerpoint/2010/main" val="1912022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CC0B8-59F1-D343-9C9E-C9FC04BE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6"/>
            <a:ext cx="9138212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 Debt Held by the Public</a:t>
            </a:r>
            <a:br>
              <a:rPr lang="en-US" sz="38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400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1962-2022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9D3291-2172-7B49-92C5-B8DF578CD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52100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graphicFrame>
        <p:nvGraphicFramePr>
          <p:cNvPr id="2" name="Chart 1" descr="Federal Debt Held by the Public 1962-2022. The year compared to billions of dollars.">
            <a:extLst>
              <a:ext uri="{FF2B5EF4-FFF2-40B4-BE49-F238E27FC236}">
                <a16:creationId xmlns:a16="http://schemas.microsoft.com/office/drawing/2014/main" id="{D5747D5F-82F2-F8BB-92EA-8461B8DD8F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744664"/>
              </p:ext>
            </p:extLst>
          </p:nvPr>
        </p:nvGraphicFramePr>
        <p:xfrm>
          <a:off x="206297" y="1612693"/>
          <a:ext cx="8686800" cy="5037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948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>
            <a:extLst>
              <a:ext uri="{FF2B5EF4-FFF2-40B4-BE49-F238E27FC236}">
                <a16:creationId xmlns:a16="http://schemas.microsoft.com/office/drawing/2014/main" id="{392B568A-04A9-E94B-A78D-35C45A2D7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52100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2F055D8-D38E-694A-8202-83F4BDCA63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" y="-149450"/>
            <a:ext cx="9138211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Estimated Federal Outlays (FY2024-2033)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CBO May 2023 Baseline Outlook (in billions)</a:t>
            </a:r>
          </a:p>
        </p:txBody>
      </p:sp>
      <p:graphicFrame>
        <p:nvGraphicFramePr>
          <p:cNvPr id="2" name="Chart 1" descr="Estimated Federal Outlays (FY2024-2033) CBO May 2023 Baseline Outlook (in billions). &#10;Mandatory spending counts for 62.4%, discretionary spending is 25.1%, and net interest is 12.5%.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857989"/>
              </p:ext>
            </p:extLst>
          </p:nvPr>
        </p:nvGraphicFramePr>
        <p:xfrm>
          <a:off x="-1" y="1316109"/>
          <a:ext cx="9089004" cy="548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792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CC0B8-59F1-D343-9C9E-C9FC04BE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6"/>
            <a:ext cx="913821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 Bill Projected Outlays</a:t>
            </a:r>
            <a:endParaRPr lang="en-US" sz="3600" dirty="0">
              <a:solidFill>
                <a:srgbClr val="5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9D3291-2172-7B49-92C5-B8DF578CD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52100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AE3C4-E28F-054C-8FBC-CEB26858C867}"/>
              </a:ext>
            </a:extLst>
          </p:cNvPr>
          <p:cNvSpPr txBox="1"/>
          <p:nvPr/>
        </p:nvSpPr>
        <p:spPr>
          <a:xfrm>
            <a:off x="202615" y="1423108"/>
            <a:ext cx="861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will Congress react to a $1 TRILLION Farm Bill?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C13C438-2B70-3D21-9764-E1641E587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927918"/>
              </p:ext>
            </p:extLst>
          </p:nvPr>
        </p:nvGraphicFramePr>
        <p:xfrm>
          <a:off x="364364" y="2095129"/>
          <a:ext cx="8512007" cy="3000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3148">
                  <a:extLst>
                    <a:ext uri="{9D8B030D-6E8A-4147-A177-3AD203B41FA5}">
                      <a16:colId xmlns:a16="http://schemas.microsoft.com/office/drawing/2014/main" val="924811780"/>
                    </a:ext>
                  </a:extLst>
                </a:gridCol>
                <a:gridCol w="1148576">
                  <a:extLst>
                    <a:ext uri="{9D8B030D-6E8A-4147-A177-3AD203B41FA5}">
                      <a16:colId xmlns:a16="http://schemas.microsoft.com/office/drawing/2014/main" val="34930201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937693403"/>
                    </a:ext>
                  </a:extLst>
                </a:gridCol>
                <a:gridCol w="1260088">
                  <a:extLst>
                    <a:ext uri="{9D8B030D-6E8A-4147-A177-3AD203B41FA5}">
                      <a16:colId xmlns:a16="http://schemas.microsoft.com/office/drawing/2014/main" val="4059051241"/>
                    </a:ext>
                  </a:extLst>
                </a:gridCol>
                <a:gridCol w="1538868">
                  <a:extLst>
                    <a:ext uri="{9D8B030D-6E8A-4147-A177-3AD203B41FA5}">
                      <a16:colId xmlns:a16="http://schemas.microsoft.com/office/drawing/2014/main" val="3552060231"/>
                    </a:ext>
                  </a:extLst>
                </a:gridCol>
                <a:gridCol w="1159727">
                  <a:extLst>
                    <a:ext uri="{9D8B030D-6E8A-4147-A177-3AD203B41FA5}">
                      <a16:colId xmlns:a16="http://schemas.microsoft.com/office/drawing/2014/main" val="258879582"/>
                    </a:ext>
                  </a:extLst>
                </a:gridCol>
              </a:tblGrid>
              <a:tr h="7005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April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February 2023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Change ($)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Apr 18 v May 23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Change (%)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248352"/>
                  </a:ext>
                </a:extLst>
              </a:tr>
              <a:tr h="64403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CCC Price Support &amp; Related Activities 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64,305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71,806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83,576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+19,271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+30.0%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47999"/>
                  </a:ext>
                </a:extLst>
              </a:tr>
              <a:tr h="414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Conservation 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59,689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72,610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75,124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+15,435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+25.9%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624274"/>
                  </a:ext>
                </a:extLst>
              </a:tr>
              <a:tr h="414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SNAP 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3/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663,828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1,205,440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1,223,110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+559,282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+84.3%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182085"/>
                  </a:ext>
                </a:extLst>
              </a:tr>
              <a:tr h="414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Crop Insurance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78,037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96,974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101,345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+23,308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+29.9%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1186"/>
                  </a:ext>
                </a:extLst>
              </a:tr>
              <a:tr h="41402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865,859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1,446,830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1,483,155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+617,296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+71.3%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684793"/>
                  </a:ext>
                </a:extLst>
              </a:tr>
            </a:tbl>
          </a:graphicData>
        </a:graphic>
      </p:graphicFrame>
      <p:sp>
        <p:nvSpPr>
          <p:cNvPr id="2" name="Oval 1" descr="A red oval circled around CCC Price Support &amp; Related Activities.">
            <a:extLst>
              <a:ext uri="{FF2B5EF4-FFF2-40B4-BE49-F238E27FC236}">
                <a16:creationId xmlns:a16="http://schemas.microsoft.com/office/drawing/2014/main" id="{7EEE9644-B702-4248-8255-D84107A25AE6}"/>
              </a:ext>
            </a:extLst>
          </p:cNvPr>
          <p:cNvSpPr/>
          <p:nvPr/>
        </p:nvSpPr>
        <p:spPr>
          <a:xfrm>
            <a:off x="202615" y="2631688"/>
            <a:ext cx="2339863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51FDFED-8A0C-1FB3-F1B2-F39B21D22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88" y="5211186"/>
            <a:ext cx="8412703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 This includes an estimated $10 billion in “Other Administrative CCC Spending” which accounts for CBO’s estimate of the amount that the Secretary may spend from the CCC using his/her discretionary authority.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2/ The totals for both the February 2023 &amp; May 2023 updates includes $15.1 billion in estimated 10-year outlays for conservation spending authorized in the Inflation Reduction Act (IRA) of 2022.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3/ Revised economic assumptions and administrative changes to the Thrifty Food Plan (TFP) resulted in the Office of Management and Budget (OMB) projecting an additional $254 billion in SNAP outlays from FY2022-31 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https://www.whitehouse.gov/wp-content/uploads/2021/08/msr_fy22.pdf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12839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CC0B8-59F1-D343-9C9E-C9FC04BE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6"/>
            <a:ext cx="9138212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does that leave us?</a:t>
            </a:r>
            <a:endParaRPr lang="en-US" sz="4400" dirty="0">
              <a:solidFill>
                <a:srgbClr val="5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9D3291-2172-7B49-92C5-B8DF578CD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52100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pic>
        <p:nvPicPr>
          <p:cNvPr id="18" name="Picture 17" descr="AgriPulse Daybreak March 31: Boozman: Farm bill must address reference prices article.">
            <a:extLst>
              <a:ext uri="{FF2B5EF4-FFF2-40B4-BE49-F238E27FC236}">
                <a16:creationId xmlns:a16="http://schemas.microsoft.com/office/drawing/2014/main" id="{6FFE0559-32EE-392F-89FA-6B800B6A9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1" y="1421893"/>
            <a:ext cx="5933661" cy="24393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7" name="Straight Arrow Connector 6" descr="Red arrow pointing to the article title, Daybreak March 31: Boozman: Farm bill must address reference prices.">
            <a:extLst>
              <a:ext uri="{FF2B5EF4-FFF2-40B4-BE49-F238E27FC236}">
                <a16:creationId xmlns:a16="http://schemas.microsoft.com/office/drawing/2014/main" id="{B208B2CF-7275-EEC7-E2E5-3D0208DFBC55}"/>
              </a:ext>
            </a:extLst>
          </p:cNvPr>
          <p:cNvCxnSpPr>
            <a:cxnSpLocks/>
          </p:cNvCxnSpPr>
          <p:nvPr/>
        </p:nvCxnSpPr>
        <p:spPr>
          <a:xfrm flipH="1">
            <a:off x="4264105" y="2641556"/>
            <a:ext cx="2742337" cy="7089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A7BCDDA-228B-E845-8790-8EC3BC960662}"/>
              </a:ext>
            </a:extLst>
          </p:cNvPr>
          <p:cNvSpPr txBox="1"/>
          <p:nvPr/>
        </p:nvSpPr>
        <p:spPr>
          <a:xfrm>
            <a:off x="7065820" y="2185059"/>
            <a:ext cx="1341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</a:t>
            </a:r>
          </a:p>
        </p:txBody>
      </p:sp>
      <p:pic>
        <p:nvPicPr>
          <p:cNvPr id="8" name="Picture 7" descr="AgriPulse screenshot farm bill article.">
            <a:extLst>
              <a:ext uri="{FF2B5EF4-FFF2-40B4-BE49-F238E27FC236}">
                <a16:creationId xmlns:a16="http://schemas.microsoft.com/office/drawing/2014/main" id="{321F9CC8-7AD1-9B31-FB1A-E2FEA73BA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822" y="3558062"/>
            <a:ext cx="6498436" cy="24485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 descr="Daybreak June 8: Thompson: No Worries about farm bill despite House disruption article title on a screenshot.">
            <a:extLst>
              <a:ext uri="{FF2B5EF4-FFF2-40B4-BE49-F238E27FC236}">
                <a16:creationId xmlns:a16="http://schemas.microsoft.com/office/drawing/2014/main" id="{854D6998-492D-202C-9965-4ADE15758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41" y="4103094"/>
            <a:ext cx="6498436" cy="26660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9103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9A54D13C-4902-B446-BF54-F652001EE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2424918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F4BF08-6F7B-AB4F-BF66-11C91E642E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087" y="2650560"/>
            <a:ext cx="884251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Politics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6E7B422-6842-C94C-9341-DAD09D909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2" y="4137757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54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CC0B8-59F1-D343-9C9E-C9FC04BE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6"/>
            <a:ext cx="9138212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 to 218 in the House…</a:t>
            </a:r>
            <a:endParaRPr lang="en-US" sz="4400" dirty="0">
              <a:solidFill>
                <a:srgbClr val="5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9D3291-2172-7B49-92C5-B8DF578CD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52100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pic>
        <p:nvPicPr>
          <p:cNvPr id="6" name="Picture 5" descr="House Balance of Power 213 Democrats and 222 Republicans.">
            <a:extLst>
              <a:ext uri="{FF2B5EF4-FFF2-40B4-BE49-F238E27FC236}">
                <a16:creationId xmlns:a16="http://schemas.microsoft.com/office/drawing/2014/main" id="{1161885F-13EE-CC84-2419-902FC21F8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34" y="1613453"/>
            <a:ext cx="7655932" cy="4740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97AE8-7D6A-1709-FFEE-18CC8BB7611B}"/>
              </a:ext>
            </a:extLst>
          </p:cNvPr>
          <p:cNvSpPr txBox="1"/>
          <p:nvPr/>
        </p:nvSpPr>
        <p:spPr>
          <a:xfrm>
            <a:off x="144966" y="6478859"/>
            <a:ext cx="840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Source:</a:t>
            </a:r>
            <a:r>
              <a:rPr lang="en-US" sz="1200" dirty="0"/>
              <a:t>  https://about.bgov.com/brief/balance-of-power-republican-majority-in-the-house/ (9/12/2023)</a:t>
            </a:r>
          </a:p>
        </p:txBody>
      </p:sp>
    </p:spTree>
    <p:extLst>
      <p:ext uri="{BB962C8B-B14F-4D97-AF65-F5344CB8AC3E}">
        <p14:creationId xmlns:p14="http://schemas.microsoft.com/office/powerpoint/2010/main" val="11428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9A54D13C-4902-B446-BF54-F652001EE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2424918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F4BF08-6F7B-AB4F-BF66-11C91E642E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087" y="2650560"/>
            <a:ext cx="8842513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 Policy: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Improvements?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6E7B422-6842-C94C-9341-DAD09D909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2" y="4137757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27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CC0B8-59F1-D343-9C9E-C9FC04BE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6"/>
            <a:ext cx="9138212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about 2024?</a:t>
            </a:r>
            <a:endParaRPr lang="en-US" sz="4400" dirty="0">
              <a:solidFill>
                <a:srgbClr val="5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9D3291-2172-7B49-92C5-B8DF578CD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52100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pic>
        <p:nvPicPr>
          <p:cNvPr id="6" name="Picture 5" descr="House Balance of Power 213 democrats and 22 republicans.">
            <a:extLst>
              <a:ext uri="{FF2B5EF4-FFF2-40B4-BE49-F238E27FC236}">
                <a16:creationId xmlns:a16="http://schemas.microsoft.com/office/drawing/2014/main" id="{1161885F-13EE-CC84-2419-902FC21F8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51" y="1484275"/>
            <a:ext cx="3471127" cy="2149116"/>
          </a:xfrm>
          <a:prstGeom prst="rect">
            <a:avLst/>
          </a:prstGeom>
        </p:spPr>
      </p:pic>
      <p:pic>
        <p:nvPicPr>
          <p:cNvPr id="8" name="Picture 7" descr="Ratings Summary of Solid Democrat and Solid Republican.">
            <a:extLst>
              <a:ext uri="{FF2B5EF4-FFF2-40B4-BE49-F238E27FC236}">
                <a16:creationId xmlns:a16="http://schemas.microsoft.com/office/drawing/2014/main" id="{5B091ED2-7E58-F475-4E2A-225820B27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15" y="3782727"/>
            <a:ext cx="8894734" cy="2524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97AE8-7D6A-1709-FFEE-18CC8BB7611B}"/>
              </a:ext>
            </a:extLst>
          </p:cNvPr>
          <p:cNvSpPr txBox="1"/>
          <p:nvPr/>
        </p:nvSpPr>
        <p:spPr>
          <a:xfrm>
            <a:off x="144966" y="6389651"/>
            <a:ext cx="840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Source:</a:t>
            </a:r>
            <a:r>
              <a:rPr lang="en-US" sz="1200" dirty="0"/>
              <a:t>  https://about.bgov.com/brief/balance-of-power-republican-majority-in-the-house/ (9/12/2023) and </a:t>
            </a:r>
          </a:p>
          <a:p>
            <a:pPr indent="522288"/>
            <a:r>
              <a:rPr lang="en-US" sz="1200" dirty="0"/>
              <a:t>https://www.cookpolitical.com/ratings/house-race-ratings (10/9/2023)</a:t>
            </a:r>
          </a:p>
        </p:txBody>
      </p:sp>
    </p:spTree>
    <p:extLst>
      <p:ext uri="{BB962C8B-B14F-4D97-AF65-F5344CB8AC3E}">
        <p14:creationId xmlns:p14="http://schemas.microsoft.com/office/powerpoint/2010/main" val="3508044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CC0B8-59F1-D343-9C9E-C9FC04BE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76"/>
            <a:ext cx="9138212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 Forward</a:t>
            </a:r>
            <a:endParaRPr lang="en-US" sz="4400" dirty="0">
              <a:solidFill>
                <a:srgbClr val="5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5" descr="Pathway map from 2010 to today for the farm bill.">
            <a:extLst>
              <a:ext uri="{FF2B5EF4-FFF2-40B4-BE49-F238E27FC236}">
                <a16:creationId xmlns:a16="http://schemas.microsoft.com/office/drawing/2014/main" id="{CE9D3291-2172-7B49-92C5-B8DF578CD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52100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929C6-2B0D-DF45-BB59-7EA49DF47718}"/>
              </a:ext>
            </a:extLst>
          </p:cNvPr>
          <p:cNvSpPr txBox="1"/>
          <p:nvPr/>
        </p:nvSpPr>
        <p:spPr>
          <a:xfrm>
            <a:off x="401442" y="1583474"/>
            <a:ext cx="843032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the point of doing a new farm bill if there aren’t meaningful improvements to the farm safety net?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Pathways in the House: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someone says they know the path forward, they’re lying.</a:t>
            </a:r>
          </a:p>
          <a:p>
            <a:pPr lvl="1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Partisan?  4-vote margin.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that even possible following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ousting of the Speaker?</a:t>
            </a:r>
          </a:p>
          <a:p>
            <a:pPr lvl="1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Bipartisan?  Election coming.  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Another motion to vacate?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Extension? Omnibus?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Path Foward Timeline of the Farm Bill from 2010 to Present.">
            <a:extLst>
              <a:ext uri="{FF2B5EF4-FFF2-40B4-BE49-F238E27FC236}">
                <a16:creationId xmlns:a16="http://schemas.microsoft.com/office/drawing/2014/main" id="{E17C60D2-D88E-1749-FDEB-D17022404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955" y="4270492"/>
            <a:ext cx="3941921" cy="24738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8735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519"/>
            <a:ext cx="9144000" cy="1061829"/>
          </a:xfr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solidFill>
                  <a:srgbClr val="5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Southern Ag Today</a:t>
            </a:r>
            <a:br>
              <a:rPr lang="en-US" sz="4200" b="1" dirty="0">
                <a:solidFill>
                  <a:srgbClr val="5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en-US" sz="2800" dirty="0" err="1">
                <a:solidFill>
                  <a:srgbClr val="5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www.southernagtoday.org</a:t>
            </a:r>
            <a:endParaRPr lang="en-US" sz="2800" dirty="0">
              <a:solidFill>
                <a:srgbClr val="5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612355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9266"/>
            <a:ext cx="9144000" cy="76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dirty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" name="Picture 2" descr="Rows of crops with a blue sky and white clouds. Policy/Trade Thursdays. Crop Insurance Rating: the Curious Case of STAX article.">
            <a:extLst>
              <a:ext uri="{FF2B5EF4-FFF2-40B4-BE49-F238E27FC236}">
                <a16:creationId xmlns:a16="http://schemas.microsoft.com/office/drawing/2014/main" id="{BF1FD7E2-519D-F8CD-E984-E6855C07D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3" y="1260384"/>
            <a:ext cx="5221937" cy="5525097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8A9B0002-E956-7A43-830E-6A327AA3D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763" y="1940604"/>
            <a:ext cx="3100039" cy="46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Officially </a:t>
            </a:r>
          </a:p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launched!!</a:t>
            </a:r>
          </a:p>
        </p:txBody>
      </p:sp>
      <p:pic>
        <p:nvPicPr>
          <p:cNvPr id="8" name="Picture 7" descr="Southern Ag Today Qr code">
            <a:extLst>
              <a:ext uri="{FF2B5EF4-FFF2-40B4-BE49-F238E27FC236}">
                <a16:creationId xmlns:a16="http://schemas.microsoft.com/office/drawing/2014/main" id="{731335B5-FDC5-594E-9E43-64807EB61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190" y="3205659"/>
            <a:ext cx="3518961" cy="351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70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2700" y="399480"/>
            <a:ext cx="9118600" cy="2585323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Questions?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00000"/>
              </a:solidFill>
              <a:effectLst/>
              <a:uLnTx/>
              <a:uFillTx/>
              <a:latin typeface="Tahoma" charset="0"/>
              <a:ea typeface="ＭＳ Ｐゴシック" charset="0"/>
              <a:cs typeface="ＭＳ Ｐゴシック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00000"/>
              </a:solidFill>
              <a:effectLst/>
              <a:uLnTx/>
              <a:uFillTx/>
              <a:latin typeface="Tahoma" charset="0"/>
              <a:ea typeface="ＭＳ Ｐゴシック" charset="0"/>
              <a:cs typeface="ＭＳ Ｐゴシック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8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1647825"/>
            <a:ext cx="9144000" cy="76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24B50-F000-194D-A604-EDFF62B11FEF}"/>
              </a:ext>
            </a:extLst>
          </p:cNvPr>
          <p:cNvSpPr txBox="1"/>
          <p:nvPr/>
        </p:nvSpPr>
        <p:spPr>
          <a:xfrm>
            <a:off x="91440" y="3022672"/>
            <a:ext cx="42848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Bart Fischer</a:t>
            </a:r>
          </a:p>
          <a:p>
            <a:pPr algn="ctr"/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bartfischer@tamu.edu</a:t>
            </a:r>
          </a:p>
          <a:p>
            <a:pPr algn="ctr"/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979-845-5913</a:t>
            </a:r>
          </a:p>
          <a:p>
            <a:pPr algn="ctr"/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www.afpc.tamu.edu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Southern Agg Today Qr code&#10;">
            <a:extLst>
              <a:ext uri="{FF2B5EF4-FFF2-40B4-BE49-F238E27FC236}">
                <a16:creationId xmlns:a16="http://schemas.microsoft.com/office/drawing/2014/main" id="{CCCB974E-4ECE-3449-946F-99450A5E2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327" y="2045198"/>
            <a:ext cx="4592072" cy="45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80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8" y="43636"/>
            <a:ext cx="8729662" cy="1255728"/>
          </a:xfrm>
        </p:spPr>
        <p:txBody>
          <a:bodyPr>
            <a:spAutoFit/>
          </a:bodyPr>
          <a:lstStyle/>
          <a:p>
            <a:pPr algn="ctr"/>
            <a:r>
              <a:rPr lang="en-US" altLang="en-US" sz="4200" b="1" dirty="0">
                <a:solidFill>
                  <a:srgbClr val="5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Farm bills aren’t written for the good times…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CE82C7-383E-9848-A4EF-5AD880FA7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330157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pic>
        <p:nvPicPr>
          <p:cNvPr id="7" name="Picture 6" descr="Farm Bill is slowed by current high incomes Hagstrom Report from 9/14/2023.">
            <a:extLst>
              <a:ext uri="{FF2B5EF4-FFF2-40B4-BE49-F238E27FC236}">
                <a16:creationId xmlns:a16="http://schemas.microsoft.com/office/drawing/2014/main" id="{B1A8751A-7D73-046A-195A-6FA2ABDA4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32" y="1752183"/>
            <a:ext cx="8471002" cy="4389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5797C2-9DBA-2181-E988-7BB48E43528B}"/>
              </a:ext>
            </a:extLst>
          </p:cNvPr>
          <p:cNvSpPr txBox="1"/>
          <p:nvPr/>
        </p:nvSpPr>
        <p:spPr>
          <a:xfrm>
            <a:off x="144966" y="6478859"/>
            <a:ext cx="8408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Source:</a:t>
            </a:r>
            <a:r>
              <a:rPr lang="en-US" sz="1200" dirty="0"/>
              <a:t>  </a:t>
            </a:r>
            <a:r>
              <a:rPr lang="en-US" sz="1200" dirty="0" err="1"/>
              <a:t>Hagstrom</a:t>
            </a:r>
            <a:r>
              <a:rPr lang="en-US" sz="1200" dirty="0"/>
              <a:t> Report (9/14/2023)</a:t>
            </a:r>
          </a:p>
        </p:txBody>
      </p:sp>
    </p:spTree>
    <p:extLst>
      <p:ext uri="{BB962C8B-B14F-4D97-AF65-F5344CB8AC3E}">
        <p14:creationId xmlns:p14="http://schemas.microsoft.com/office/powerpoint/2010/main" val="3679119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8" y="270633"/>
            <a:ext cx="8729662" cy="757130"/>
          </a:xfrm>
        </p:spPr>
        <p:txBody>
          <a:bodyPr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5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2022 Cost of Production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CE82C7-383E-9848-A4EF-5AD880FA7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52100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pic>
        <p:nvPicPr>
          <p:cNvPr id="3" name="Picture 2" descr="Agricultural and Food Policy Center Texas A&amp;M University, May 2022, Economic Impact of Higher Crop and Input Proces on AFPC's Representation Crop Farms article cover.">
            <a:extLst>
              <a:ext uri="{FF2B5EF4-FFF2-40B4-BE49-F238E27FC236}">
                <a16:creationId xmlns:a16="http://schemas.microsoft.com/office/drawing/2014/main" id="{47F48CF6-977E-F5F3-5141-9276D5EEA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69" y="4165985"/>
            <a:ext cx="1931931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gricultural and Food Policy Center Texas A&amp;M University, January 2022, Economic Impact of Higher Fertilizer Prices on AFPC's Representation Crop Farms article cover.">
            <a:extLst>
              <a:ext uri="{FF2B5EF4-FFF2-40B4-BE49-F238E27FC236}">
                <a16:creationId xmlns:a16="http://schemas.microsoft.com/office/drawing/2014/main" id="{32104479-482A-A9CF-5FA5-0032F75CD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67" y="1476666"/>
            <a:ext cx="1938569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Chart 1" descr="2022 Cost of Production – Seed, 17%, N Fertilizer, 134%, PK Fertilizer, 93%, Herbicide, 64%, Insecticide, 40%, Fungicide, 36%, Fuel and Lube, 87%">
            <a:extLst>
              <a:ext uri="{FF2B5EF4-FFF2-40B4-BE49-F238E27FC236}">
                <a16:creationId xmlns:a16="http://schemas.microsoft.com/office/drawing/2014/main" id="{13CF2F06-2279-99FD-EE9C-5CE3A1BA10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5282656"/>
              </p:ext>
            </p:extLst>
          </p:nvPr>
        </p:nvGraphicFramePr>
        <p:xfrm>
          <a:off x="2553789" y="1474237"/>
          <a:ext cx="6462620" cy="5272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391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A470929-D610-E304-3156-1D61041EC9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3980"/>
            <a:ext cx="9138212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 Policy Concerns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I’m Hearing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336683-3E9E-CF74-014E-2CA49DBFC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423459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ECC7C-3B0D-F624-5E73-ABCE3F55D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79" y="1717288"/>
            <a:ext cx="8421510" cy="4992207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prices have not kept up with the cost of doing business.</a:t>
            </a:r>
          </a:p>
          <a:p>
            <a:pPr>
              <a:spcBef>
                <a:spcPts val="24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acres are out outdated.</a:t>
            </a:r>
          </a:p>
          <a:p>
            <a:pPr>
              <a:spcBef>
                <a:spcPts val="24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Payment limits are outdated.</a:t>
            </a:r>
          </a:p>
          <a:p>
            <a:pPr>
              <a:spcBef>
                <a:spcPts val="24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Increasing reliance on ad hoc assistance that is not bankable and arrives too late.</a:t>
            </a:r>
          </a:p>
          <a:p>
            <a:pPr>
              <a:spcBef>
                <a:spcPts val="24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mess up crop insurance and improve where possible.</a:t>
            </a:r>
          </a:p>
        </p:txBody>
      </p:sp>
    </p:spTree>
    <p:extLst>
      <p:ext uri="{BB962C8B-B14F-4D97-AF65-F5344CB8AC3E}">
        <p14:creationId xmlns:p14="http://schemas.microsoft.com/office/powerpoint/2010/main" val="236995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A470929-D610-E304-3156-1D61041EC9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9376"/>
            <a:ext cx="9138212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Prices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336683-3E9E-CF74-014E-2CA49DBFC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45043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ECC7C-3B0D-F624-5E73-ABCE3F55D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79" y="1717288"/>
            <a:ext cx="8421510" cy="4992207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Statutory Reference Prices Set By Congress.</a:t>
            </a:r>
          </a:p>
          <a:p>
            <a:pPr>
              <a:spcBef>
                <a:spcPts val="24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Reference Price Can Move Up If Prices Move Up.</a:t>
            </a:r>
          </a:p>
          <a:p>
            <a:pPr>
              <a:spcBef>
                <a:spcPts val="24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to increase statutory Reference Prices?</a:t>
            </a:r>
          </a:p>
          <a:p>
            <a:pPr lvl="1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10%:  ~25$ billion</a:t>
            </a:r>
          </a:p>
          <a:p>
            <a:pPr lvl="1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20%:  ~$55-60 billion</a:t>
            </a:r>
          </a:p>
          <a:p>
            <a:pPr lvl="1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30%:  over $100 billion</a:t>
            </a:r>
          </a:p>
          <a:p>
            <a:pPr marL="177800" lvl="1" indent="-166688">
              <a:spcBef>
                <a:spcPts val="2400"/>
              </a:spcBef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about changes to the Effective Reference Price calculation? </a:t>
            </a:r>
          </a:p>
        </p:txBody>
      </p:sp>
    </p:spTree>
    <p:extLst>
      <p:ext uri="{BB962C8B-B14F-4D97-AF65-F5344CB8AC3E}">
        <p14:creationId xmlns:p14="http://schemas.microsoft.com/office/powerpoint/2010/main" val="94965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3449D99-633D-05AC-E6F1-EE3B8CA53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926"/>
            <a:ext cx="913821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Reference Prices</a:t>
            </a:r>
            <a:br>
              <a:rPr lang="en-US" sz="48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200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CBO’s May 2023 Outlook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40ADD48-0315-AF16-323C-EF41D9A7A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287977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sp>
        <p:nvSpPr>
          <p:cNvPr id="2" name="Rectangle 1" descr="Lightly-shaded yellow rectangle highlighting corn, soybean, wheat, seed cotton, peanuts and grain sorghum.">
            <a:extLst>
              <a:ext uri="{FF2B5EF4-FFF2-40B4-BE49-F238E27FC236}">
                <a16:creationId xmlns:a16="http://schemas.microsoft.com/office/drawing/2014/main" id="{18CB6C4F-A914-F06D-C142-ECE16A18A07D}"/>
              </a:ext>
            </a:extLst>
          </p:cNvPr>
          <p:cNvSpPr/>
          <p:nvPr/>
        </p:nvSpPr>
        <p:spPr>
          <a:xfrm>
            <a:off x="195711" y="1906859"/>
            <a:ext cx="8859079" cy="145077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Effective Reference Prices using CBO's May 2023 Outlook May-23, Statutory Reference Price comparing 2023-2028 and 115% Statutory.">
            <a:extLst>
              <a:ext uri="{FF2B5EF4-FFF2-40B4-BE49-F238E27FC236}">
                <a16:creationId xmlns:a16="http://schemas.microsoft.com/office/drawing/2014/main" id="{B8186BCC-E561-8639-2EBA-6F52EC37A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94" y="1429849"/>
            <a:ext cx="8643489" cy="52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54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9985-1D79-3958-C39E-34DB92A8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8168"/>
            <a:ext cx="9138212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Acres</a:t>
            </a:r>
            <a:endParaRPr lang="en-US" sz="4400" dirty="0">
              <a:solidFill>
                <a:srgbClr val="5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19B261-BF7D-967C-6621-64A017A1F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4055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D9BAE2-E290-9F75-20AE-36B3BC794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160" y="1288470"/>
            <a:ext cx="8698935" cy="5450261"/>
          </a:xfrm>
        </p:spPr>
        <p:txBody>
          <a:bodyPr>
            <a:normAutofit/>
          </a:bodyPr>
          <a:lstStyle/>
          <a:p>
            <a:pPr marL="239713" indent="-239713"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Mandatory base update? 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Corn Baseline: $26.39/ac; Soybean Baseline: $11.46/ac; Likely saves money but at what expense?</a:t>
            </a:r>
          </a:p>
          <a:p>
            <a:pPr marL="239713" indent="-239713"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Voluntary base update? 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 me the money!</a:t>
            </a:r>
          </a:p>
          <a:p>
            <a:pPr marL="239713" indent="-239713"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Rolling 5-year average? 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NFU 2014 proposal</a:t>
            </a:r>
          </a:p>
          <a:p>
            <a:pPr marL="239713" indent="-239713"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trading or renting? 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1960s &amp; 1970s concepts</a:t>
            </a:r>
          </a:p>
          <a:p>
            <a:pPr marL="239713" indent="-239713"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Expand/relax ineligible acres from 2018 Farm Bill?</a:t>
            </a:r>
          </a:p>
          <a:p>
            <a:pPr marL="239713" indent="-239713">
              <a:lnSpc>
                <a:spcPct val="120000"/>
              </a:lnSpc>
              <a:spcAft>
                <a:spcPts val="12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Expand/relax Unassigned Base Acres from Bipartisan Budget Act of 2018?  </a:t>
            </a:r>
          </a:p>
        </p:txBody>
      </p:sp>
    </p:spTree>
    <p:extLst>
      <p:ext uri="{BB962C8B-B14F-4D97-AF65-F5344CB8AC3E}">
        <p14:creationId xmlns:p14="http://schemas.microsoft.com/office/powerpoint/2010/main" val="1276700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2832-4B5E-034D-890D-A8FCAF894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7" y="88658"/>
            <a:ext cx="882967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5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Means Testing, Actively Engaged Rules &amp; Payment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5122D-FE96-6548-B69C-53006DCCB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62" y="1821930"/>
            <a:ext cx="8528075" cy="321414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Archaic and out of date.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Lessons learned from WHIP+ &amp; ERP?</a:t>
            </a:r>
          </a:p>
          <a:p>
            <a:pPr marL="574675" lvl="1" indent="-2317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 Title 1 payment limit to include ad hoc limits?</a:t>
            </a:r>
          </a:p>
          <a:p>
            <a:pPr marL="574675" lvl="1" indent="-2317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 payment limits using 75% AGI threshold (i.e., if 75% of your AGI is from farming/ranching/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  <a:p>
            <a:pPr marL="574675" lvl="1" indent="-2317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 AGI test to include 75% threshold?</a:t>
            </a:r>
          </a:p>
          <a:p>
            <a:pPr>
              <a:spcAft>
                <a:spcPts val="1200"/>
              </a:spcAft>
            </a:pP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54D13C-4902-B446-BF54-F652001EE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" y="1502471"/>
            <a:ext cx="9138212" cy="64009"/>
          </a:xfrm>
          <a:prstGeom prst="rect">
            <a:avLst/>
          </a:prstGeom>
          <a:gradFill rotWithShape="0">
            <a:gsLst>
              <a:gs pos="18031">
                <a:srgbClr val="E0D1D1"/>
              </a:gs>
              <a:gs pos="11000">
                <a:srgbClr val="ECE3E3"/>
              </a:gs>
              <a:gs pos="0">
                <a:srgbClr val="FFFFFF"/>
              </a:gs>
              <a:gs pos="100000">
                <a:srgbClr val="5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5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35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955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27413</TotalTime>
  <Words>1170</Words>
  <Application>Microsoft Macintosh PowerPoint</Application>
  <PresentationFormat>On-screen Show (4:3)</PresentationFormat>
  <Paragraphs>230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Tahoma</vt:lpstr>
      <vt:lpstr>Times New Roman</vt:lpstr>
      <vt:lpstr>Office Theme</vt:lpstr>
      <vt:lpstr>Where are we in the Farm Bill Process? </vt:lpstr>
      <vt:lpstr>Farm Policy: Potential Improvements?</vt:lpstr>
      <vt:lpstr>Farm bills aren’t written for the good times…</vt:lpstr>
      <vt:lpstr>2022 Cost of Production</vt:lpstr>
      <vt:lpstr>Farm Policy Concerns  I’m Hearing</vt:lpstr>
      <vt:lpstr>Reference Prices</vt:lpstr>
      <vt:lpstr>Effective Reference Prices Using CBO’s May 2023 Outlook</vt:lpstr>
      <vt:lpstr>Base Acres</vt:lpstr>
      <vt:lpstr>Means Testing, Actively Engaged Rules &amp; Payment Limits</vt:lpstr>
      <vt:lpstr>Crop Insurance Improvements?</vt:lpstr>
      <vt:lpstr>Budget Chaos</vt:lpstr>
      <vt:lpstr>Fiscal Responsibility Act of 2023</vt:lpstr>
      <vt:lpstr>Commodity Title Outlays 2002 vs 2018</vt:lpstr>
      <vt:lpstr>Federal Debt Held by the Public 1962-2022</vt:lpstr>
      <vt:lpstr>Estimated Federal Outlays (FY2024-2033) CBO May 2023 Baseline Outlook (in billions)</vt:lpstr>
      <vt:lpstr>Farm Bill Projected Outlays</vt:lpstr>
      <vt:lpstr>Where does that leave us?</vt:lpstr>
      <vt:lpstr>Politics</vt:lpstr>
      <vt:lpstr>Getting to 218 in the House…</vt:lpstr>
      <vt:lpstr>What about 2024?</vt:lpstr>
      <vt:lpstr>Path Forward</vt:lpstr>
      <vt:lpstr>Southern Ag Today www.southernagtoday.org</vt:lpstr>
      <vt:lpstr>Questions? 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are we in the Farm Bill Process? </dc:title>
  <dc:subject>Where are we in the Farm Bill Process? </dc:subject>
  <dc:creator>Dr. Bart Fischer</dc:creator>
  <cp:keywords>Farm Bill, Rural Economic, Conference</cp:keywords>
  <dc:description/>
  <cp:lastModifiedBy>Kegan Herrick</cp:lastModifiedBy>
  <cp:revision>2191</cp:revision>
  <cp:lastPrinted>2023-08-28T15:21:36Z</cp:lastPrinted>
  <dcterms:created xsi:type="dcterms:W3CDTF">2002-04-02T03:30:55Z</dcterms:created>
  <dcterms:modified xsi:type="dcterms:W3CDTF">2023-10-23T14:39:19Z</dcterms:modified>
  <cp:category/>
</cp:coreProperties>
</file>