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1092" r:id="rId4"/>
    <p:sldId id="1094" r:id="rId5"/>
    <p:sldId id="1105" r:id="rId6"/>
    <p:sldId id="1112" r:id="rId7"/>
    <p:sldId id="1095" r:id="rId8"/>
    <p:sldId id="1122" r:id="rId9"/>
    <p:sldId id="1148" r:id="rId10"/>
    <p:sldId id="1140" r:id="rId11"/>
    <p:sldId id="1141" r:id="rId12"/>
    <p:sldId id="1107" r:id="rId13"/>
    <p:sldId id="1120" r:id="rId14"/>
    <p:sldId id="1117" r:id="rId15"/>
    <p:sldId id="1128" r:id="rId16"/>
    <p:sldId id="1116" r:id="rId17"/>
    <p:sldId id="1153" r:id="rId18"/>
    <p:sldId id="1149" r:id="rId19"/>
    <p:sldId id="1150" r:id="rId20"/>
    <p:sldId id="1121" r:id="rId21"/>
    <p:sldId id="110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42"/>
  </p:normalViewPr>
  <p:slideViewPr>
    <p:cSldViewPr>
      <p:cViewPr varScale="1">
        <p:scale>
          <a:sx n="93" d="100"/>
          <a:sy n="93" d="100"/>
        </p:scale>
        <p:origin x="2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CBDD8813-2738-8EBF-3BD2-CF5EB05DA2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49810791-A083-0D42-A30F-2BA33A677D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6" name="Rectangle 4">
            <a:extLst>
              <a:ext uri="{FF2B5EF4-FFF2-40B4-BE49-F238E27FC236}">
                <a16:creationId xmlns:a16="http://schemas.microsoft.com/office/drawing/2014/main" id="{CF5FA472-2BE0-E999-A81B-071A2ADF64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7" name="Rectangle 5">
            <a:extLst>
              <a:ext uri="{FF2B5EF4-FFF2-40B4-BE49-F238E27FC236}">
                <a16:creationId xmlns:a16="http://schemas.microsoft.com/office/drawing/2014/main" id="{CB3E0F35-F160-1E9A-04BA-21DE683856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83FF4-B834-B044-ACFB-514B070A9A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4CA31E-6F41-0EC1-52B2-E7C2D1EAD1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B1F37E0-1E5D-779C-F1C4-CEC6E597A5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5C7E834-A11E-88F5-018B-691B0ED5967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9B869694-3FF4-F6E4-7D19-CB0ABC976E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838C5D42-4FAC-7B7C-00B5-BC94AB8D86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7FDC3F2-5F14-DC9D-248C-158BC150A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26E6C5-AEDE-484E-88EB-B4AEAB0A88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8D70F72-8154-085D-C109-6C350DC09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53D4E36-41E8-2849-4889-E7CF7C99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6CD2A9B-BFEB-AFDC-6B5F-48D3CDF0E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181E77-6857-1240-A3E6-3000347919C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E6C5-AEDE-484E-88EB-B4AEAB0A88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61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E6C5-AEDE-484E-88EB-B4AEAB0A88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7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14D982-02E8-8EE5-9815-3D13BED9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0034F-D709-2622-0A2A-F1AA233F5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AB7B76-F94D-906E-B971-1FEABD721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B8B50-A184-134D-89A2-B9E9E2159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4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D0C03-7FFE-6962-8BA8-436ACD55E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9F4E0-5948-9924-AB81-1943674EA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8E0EB4-0F10-F6CF-80DB-574F25CA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24E27-E343-F941-AEE0-F2C7636E6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6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3BC1AE-FA4C-6A0E-78F1-FD3FC1F0E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9001B-36DF-454A-E2D9-D6849F657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8A6149-0E7C-8C31-01FF-0B015C403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7D06B-4BBA-E547-9384-0DBBE7045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1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ECBB-50AE-D569-BD84-1DC0E3363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E3350-0317-715C-A5D3-90B449FAF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D6B751-0E29-74A0-30CE-5BF5649C3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2227A-519D-8E47-841D-C8B8FE7A9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D1FC40-F95B-37A5-F73E-19BCBAA45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947EC-41BF-3360-BD6F-1FEE7F8BC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0B23CD-83CB-780D-13CC-0454960D3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F8B60-E2CC-B040-AB62-78CD6F541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59E61-E448-4A84-DD32-5FC79D67D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23C42-056F-559E-27DD-B82445D37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8F9BB-6922-C23E-D180-0BB2D09F3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18364-6FCD-764B-81A2-001EAA54A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20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38BC45-44B6-1FA2-45D3-6AA489321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5D2621-E55B-C68F-98BE-69C916A87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073EA6-FA4D-C45E-2355-A5ACEDA5D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ADC21-8922-6242-A888-F014AA419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39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B80EA0-B92D-AAF2-1003-BC6BD6BDB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A4B67A-5A11-3958-AA93-F5CE36A6D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16A608-2989-42E9-8716-02FC3400B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59E9E-2EF7-BD44-8636-3D9C0FB02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9ECCC6-6DA4-9C25-F20A-9FB8FA819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BDC890-B49E-4773-6684-2494D0918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F0ADFE-D1BB-3269-944C-C8A985E0C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F82D2-3A2C-E942-B571-D3EB1FB1B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B66CC-85C2-C96B-E4A2-683085E8F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86D7B-F7E1-F545-4C30-97C860233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36BC7-C41E-3F25-5CE5-F113AE08A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3355E-DE13-464C-9F92-50F96AA80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07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61328-103F-9024-B9BE-F07B372FF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9358A-5F11-8103-DDF6-B4BB404C0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55DE6-8A3D-5F68-FB5C-3111AFFB0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6DBAD-2F1E-894C-A596-30260381C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52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D57D2B-C8A2-FF4B-6B6D-395DFD120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651EEF-E4D8-5947-4E1B-3B50E989D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E0741C-85FB-9016-3224-0E9FADE477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0A5C4D-F260-CF2B-B528-C12C7AD57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62050C-4D1B-3BE5-A75D-EE8C330B07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4DAF6-14DB-5D44-886F-583CDB1141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6EF450-1C66-3931-A6F4-2E860AE7E1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3938" y="1752600"/>
            <a:ext cx="7467600" cy="2057400"/>
          </a:xfrm>
        </p:spPr>
        <p:txBody>
          <a:bodyPr/>
          <a:lstStyle/>
          <a:p>
            <a:pPr algn="l"/>
            <a:r>
              <a:rPr lang="en-US" altLang="en-US" sz="4000" b="1" i="1" dirty="0"/>
              <a:t>Ag Finance Topic Updates</a:t>
            </a:r>
          </a:p>
        </p:txBody>
      </p:sp>
      <p:sp>
        <p:nvSpPr>
          <p:cNvPr id="4099" name="TextBox 1">
            <a:extLst>
              <a:ext uri="{FF2B5EF4-FFF2-40B4-BE49-F238E27FC236}">
                <a16:creationId xmlns:a16="http://schemas.microsoft.com/office/drawing/2014/main" id="{715DFC65-1DF7-5040-4BD4-AA23BBCD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16400"/>
            <a:ext cx="7634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Rodney Jones, Ph.D.     Oklahoma Farm Credit  Agricultural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Finance Chair, OSU Dept. of Agricultural Economics</a:t>
            </a:r>
          </a:p>
        </p:txBody>
      </p:sp>
      <p:pic>
        <p:nvPicPr>
          <p:cNvPr id="4100" name="Picture 5" descr="OSU Farm Management logo">
            <a:extLst>
              <a:ext uri="{FF2B5EF4-FFF2-40B4-BE49-F238E27FC236}">
                <a16:creationId xmlns:a16="http://schemas.microsoft.com/office/drawing/2014/main" id="{CDE634C0-E29C-45CE-8F08-2C5FEF66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2DE05C-88A7-C558-24CF-3BBC44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altLang="en-US" dirty="0"/>
              <a:t>Facts and Observations Nation Wide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394574C-7218-5883-0762-0C8FA671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648200"/>
          </a:xfrm>
        </p:spPr>
        <p:txBody>
          <a:bodyPr/>
          <a:lstStyle/>
          <a:p>
            <a:r>
              <a:rPr lang="en-US" altLang="en-US"/>
              <a:t>Liquidity positions are deceasing somewhat.</a:t>
            </a:r>
          </a:p>
          <a:p>
            <a:r>
              <a:rPr lang="en-US" altLang="en-US"/>
              <a:t>Equity positions remain strong.</a:t>
            </a:r>
          </a:p>
          <a:p>
            <a:r>
              <a:rPr lang="en-US" altLang="en-US"/>
              <a:t>Loan volume (mostly operating) has increased at fastest pace in nearly a decade</a:t>
            </a:r>
          </a:p>
          <a:p>
            <a:r>
              <a:rPr lang="en-US" altLang="en-US"/>
              <a:t>Repayment concerns have slightly increased, interest rates are a huge concern.</a:t>
            </a:r>
          </a:p>
          <a:p>
            <a:r>
              <a:rPr lang="en-US" altLang="en-US"/>
              <a:t>Land values remain very strong.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8F6404A-40B0-24C1-988B-9A76A8FF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Oklahoma Observations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EC59989-DB0B-B0C3-62AD-E3A80ECD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71588"/>
            <a:ext cx="7772400" cy="4114800"/>
          </a:xfrm>
        </p:spPr>
        <p:txBody>
          <a:bodyPr/>
          <a:lstStyle/>
          <a:p>
            <a:r>
              <a:rPr lang="en-US" altLang="en-US"/>
              <a:t>Crop producers</a:t>
            </a:r>
          </a:p>
          <a:p>
            <a:pPr lvl="1"/>
            <a:r>
              <a:rPr lang="en-US" altLang="en-US"/>
              <a:t>2022 presented financial challenges for many Oklahoma crop producers.  2023 has once again plagued many producers with serious production challenges, crop insurance coverage plays a big role in financial outcomes.</a:t>
            </a:r>
          </a:p>
          <a:p>
            <a:pPr lvl="1"/>
            <a:r>
              <a:rPr lang="en-US" altLang="en-US"/>
              <a:t>Most producers can lock in positive margins on 2024 crops, but not wide positive margins.</a:t>
            </a:r>
          </a:p>
          <a:p>
            <a:r>
              <a:rPr lang="en-US" altLang="en-US"/>
              <a:t>Cow Calf Producers</a:t>
            </a:r>
          </a:p>
          <a:p>
            <a:pPr lvl="1"/>
            <a:r>
              <a:rPr lang="en-US" altLang="en-US"/>
              <a:t>Strong profits appear possible going into 2024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634FF84-9FF7-5B37-63F9-C5ACAE0D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Elec. HRW Wheat</a:t>
            </a:r>
          </a:p>
        </p:txBody>
      </p:sp>
      <p:pic>
        <p:nvPicPr>
          <p:cNvPr id="16387" name="Picture 1" descr="Elec. HRW Wheat @KWN24 chart.">
            <a:extLst>
              <a:ext uri="{FF2B5EF4-FFF2-40B4-BE49-F238E27FC236}">
                <a16:creationId xmlns:a16="http://schemas.microsoft.com/office/drawing/2014/main" id="{0852F827-13A8-AC7D-3259-5A6823714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10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D2B84A3-4F0F-1CD8-CA3A-C6F0E7BC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Elec. Corn</a:t>
            </a:r>
          </a:p>
        </p:txBody>
      </p:sp>
      <p:pic>
        <p:nvPicPr>
          <p:cNvPr id="17411" name="Picture 1" descr="Elec. corn @CZ24 chart.">
            <a:extLst>
              <a:ext uri="{FF2B5EF4-FFF2-40B4-BE49-F238E27FC236}">
                <a16:creationId xmlns:a16="http://schemas.microsoft.com/office/drawing/2014/main" id="{39BFEAD6-07F6-259E-A982-A7308EB6F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2438"/>
            <a:ext cx="84582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42B1E5C-D367-EB25-08E4-B613204A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Elec. Soybeans</a:t>
            </a:r>
          </a:p>
        </p:txBody>
      </p:sp>
      <p:pic>
        <p:nvPicPr>
          <p:cNvPr id="18435" name="Picture 1" descr="Elec. soybeans (@SX24) chart.">
            <a:extLst>
              <a:ext uri="{FF2B5EF4-FFF2-40B4-BE49-F238E27FC236}">
                <a16:creationId xmlns:a16="http://schemas.microsoft.com/office/drawing/2014/main" id="{9355CD54-B068-5DE1-BA54-4DAE0B5BD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3863"/>
            <a:ext cx="84582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D1D024B-1813-CA19-572E-99A9348F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Elec. Feeder Cattle</a:t>
            </a:r>
          </a:p>
        </p:txBody>
      </p:sp>
      <p:pic>
        <p:nvPicPr>
          <p:cNvPr id="19459" name="Picture 2" descr="Elec. feeder cattle (@GFH24) chart.">
            <a:extLst>
              <a:ext uri="{FF2B5EF4-FFF2-40B4-BE49-F238E27FC236}">
                <a16:creationId xmlns:a16="http://schemas.microsoft.com/office/drawing/2014/main" id="{67E58243-3DFD-9686-F6D6-B6FD66F32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3"/>
            <a:ext cx="8382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U.S Drought Monitor October 3, 2023.">
            <a:extLst>
              <a:ext uri="{FF2B5EF4-FFF2-40B4-BE49-F238E27FC236}">
                <a16:creationId xmlns:a16="http://schemas.microsoft.com/office/drawing/2014/main" id="{6BFFE8DD-9200-6C73-3C9A-6781E12D4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8E1F8-D2E3-973A-4114-DD7A9D7ADC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October 3, 2023 U.S. Drought Monitor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Oklahoma Drought Monitor map as of October 3, 2023.">
            <a:extLst>
              <a:ext uri="{FF2B5EF4-FFF2-40B4-BE49-F238E27FC236}">
                <a16:creationId xmlns:a16="http://schemas.microsoft.com/office/drawing/2014/main" id="{36E62244-1D59-07DD-60E1-07D6D92B0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A421C-8C46-9EC5-F70D-19DAF950F7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Oklahoma Drought Monitor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ECABB5E-575E-9E56-A91A-339CD508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DC238E3-0846-1608-AB1F-38558C22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800600"/>
          </a:xfrm>
        </p:spPr>
        <p:txBody>
          <a:bodyPr/>
          <a:lstStyle/>
          <a:p>
            <a:r>
              <a:rPr lang="en-US" altLang="en-US"/>
              <a:t>Insurance program management is critical in times like this</a:t>
            </a:r>
          </a:p>
          <a:p>
            <a:r>
              <a:rPr lang="en-US" altLang="en-US"/>
              <a:t>Events beyond our control are impacting bottom lines (weather, market challenges, etc.)</a:t>
            </a:r>
          </a:p>
          <a:p>
            <a:r>
              <a:rPr lang="en-US" altLang="en-US"/>
              <a:t>Be aware of the consequences of rising interest rates, and increasing overall capital requirements to operate and acquire assets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A06E804-AFB3-0C88-B879-98D35A68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400"/>
            <a:ext cx="7772400" cy="1143000"/>
          </a:xfrm>
        </p:spPr>
        <p:txBody>
          <a:bodyPr/>
          <a:lstStyle/>
          <a:p>
            <a:r>
              <a:rPr lang="en-US" altLang="en-US"/>
              <a:t>Questions???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1CD7B74-3760-A39C-C00F-7502B927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r>
              <a:rPr lang="en-US" altLang="en-US"/>
              <a:t>If you would like to be added to the list for our Ag Finance electronic newsletter, send me an email at </a:t>
            </a:r>
            <a:r>
              <a:rPr lang="en-US" altLang="en-US">
                <a:solidFill>
                  <a:srgbClr val="FFFF00"/>
                </a:solidFill>
              </a:rPr>
              <a:t>rodney.jones@okstate.edu</a:t>
            </a:r>
          </a:p>
          <a:p>
            <a:r>
              <a:rPr lang="en-US" altLang="en-US"/>
              <a:t>Join us on Facebook at </a:t>
            </a:r>
            <a:r>
              <a:rPr lang="en-US" altLang="en-US" b="1">
                <a:solidFill>
                  <a:srgbClr val="FFFF00"/>
                </a:solidFill>
              </a:rPr>
              <a:t>OSUFarmManagment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/>
              <a:t> </a:t>
            </a:r>
          </a:p>
        </p:txBody>
      </p:sp>
      <p:pic>
        <p:nvPicPr>
          <p:cNvPr id="23556" name="Picture 5" descr="OSU Farm Management logo">
            <a:extLst>
              <a:ext uri="{FF2B5EF4-FFF2-40B4-BE49-F238E27FC236}">
                <a16:creationId xmlns:a16="http://schemas.microsoft.com/office/drawing/2014/main" id="{FA6135A1-A44D-95A6-91FC-F8156700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2A0B103-390E-38D5-B33B-0B9FF95E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219200"/>
          </a:xfrm>
        </p:spPr>
        <p:txBody>
          <a:bodyPr/>
          <a:lstStyle/>
          <a:p>
            <a:r>
              <a:rPr lang="en-US" altLang="en-US" dirty="0"/>
              <a:t>The Overall Farm Financial Picture Net Farm Income Falling</a:t>
            </a:r>
          </a:p>
        </p:txBody>
      </p:sp>
      <p:pic>
        <p:nvPicPr>
          <p:cNvPr id="5123" name="Picture 2" descr="U.S. net farm income and net cash farm income, inflation adjusted, 2003-23F comparing year (2003-2023) to billion dollars (0-225) for net cash farm income (NCFI), 2003-22 average NCFI, Net farm income (BFI) and 2003-22 average NFI.">
            <a:extLst>
              <a:ext uri="{FF2B5EF4-FFF2-40B4-BE49-F238E27FC236}">
                <a16:creationId xmlns:a16="http://schemas.microsoft.com/office/drawing/2014/main" id="{B2E6AFFA-5ECB-3E53-61DE-D6A798BD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E4F8326-87EE-150C-7AC1-767321F1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What’s Up (or down) with Farm Income?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D09F04B-8C01-039C-A262-1C85F4A8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altLang="en-US"/>
              <a:t>2022 was in general a very strong Net income year (U.S.) Mixed bag in Oklahoma)</a:t>
            </a:r>
          </a:p>
          <a:p>
            <a:r>
              <a:rPr lang="en-US" altLang="en-US"/>
              <a:t>Net Cash income and actual Net Farm income much closer together in recent years </a:t>
            </a:r>
          </a:p>
          <a:p>
            <a:r>
              <a:rPr lang="en-US" altLang="en-US"/>
              <a:t>2023 cash receipts lower (across U.S., probably even worse for Oklahoma).   Very high cash expenses all around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9A02177-1E43-5FEE-CAC7-23396F85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Government Payments Dropped Off Significantly</a:t>
            </a:r>
          </a:p>
        </p:txBody>
      </p:sp>
      <p:pic>
        <p:nvPicPr>
          <p:cNvPr id="7171" name="Picture 1" descr="Direct government payments to US farm producers, 2019-23F comparing year (2019-2023F) and billion dollars for USDA pandemic assistance, non-USDA pandemic assistance, market facilitation program payments, all other payments, payments that are a function of crop prices and conservation payments.">
            <a:extLst>
              <a:ext uri="{FF2B5EF4-FFF2-40B4-BE49-F238E27FC236}">
                <a16:creationId xmlns:a16="http://schemas.microsoft.com/office/drawing/2014/main" id="{41365DAE-1C40-AAA8-F4E5-819803B4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09800"/>
            <a:ext cx="693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7632D9-B7C0-03F3-A67E-22514F95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Cost Are Increasing</a:t>
            </a:r>
          </a:p>
        </p:txBody>
      </p:sp>
      <p:pic>
        <p:nvPicPr>
          <p:cNvPr id="8195" name="Picture 2" descr="Nominal and inflation adjusted US farm production expenses, 1970-2023F comparing billion dollars and year (1970-2023F) for inflation-adjusted production expenses and nominal production expenses.">
            <a:extLst>
              <a:ext uri="{FF2B5EF4-FFF2-40B4-BE49-F238E27FC236}">
                <a16:creationId xmlns:a16="http://schemas.microsoft.com/office/drawing/2014/main" id="{90DCB217-DE9B-5DD0-D9D1-B73F334B9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9738"/>
            <a:ext cx="73914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8C3104B-7567-85F7-964C-B9C658D3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Chart Below Represents Expenses For 2023 Production Year, Not Yet Forecasting 2024</a:t>
            </a:r>
          </a:p>
        </p:txBody>
      </p:sp>
      <p:pic>
        <p:nvPicPr>
          <p:cNvPr id="10243" name="Picture 1" descr="Selected US farm production expenses, 2022-2023F. ">
            <a:extLst>
              <a:ext uri="{FF2B5EF4-FFF2-40B4-BE49-F238E27FC236}">
                <a16:creationId xmlns:a16="http://schemas.microsoft.com/office/drawing/2014/main" id="{D4560026-D410-CC3E-A4D3-62F7B411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78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8BAC077-A9DE-5A0F-C283-6EEAD7D7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It’s Not Oklahoma, But Close Neighbor To The North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880F975-2B84-D53D-606E-6EB7778D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KFMA average Net Farm Income</a:t>
            </a:r>
          </a:p>
          <a:p>
            <a:pPr lvl="1"/>
            <a:r>
              <a:rPr lang="en-US" altLang="en-US"/>
              <a:t>2022  $164,914</a:t>
            </a:r>
          </a:p>
          <a:p>
            <a:pPr lvl="1"/>
            <a:r>
              <a:rPr lang="en-US" altLang="en-US"/>
              <a:t>2021  $319,180</a:t>
            </a:r>
          </a:p>
          <a:p>
            <a:pPr lvl="1"/>
            <a:r>
              <a:rPr lang="en-US" altLang="en-US"/>
              <a:t>2020  $173,972</a:t>
            </a:r>
          </a:p>
          <a:p>
            <a:pPr lvl="1"/>
            <a:r>
              <a:rPr lang="en-US" altLang="en-US"/>
              <a:t>2019  $108,960</a:t>
            </a:r>
          </a:p>
          <a:p>
            <a:pPr lvl="1"/>
            <a:r>
              <a:rPr lang="en-US" altLang="en-US"/>
              <a:t>2018  $101,274</a:t>
            </a:r>
          </a:p>
          <a:p>
            <a:pPr lvl="1"/>
            <a:r>
              <a:rPr lang="en-US" altLang="en-US"/>
              <a:t>2017  $ 66,564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D925E3B-FF3A-A848-7C88-4AFFAEA5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Fertilizer Prices Spiked</a:t>
            </a:r>
          </a:p>
        </p:txBody>
      </p:sp>
      <p:pic>
        <p:nvPicPr>
          <p:cNvPr id="12291" name="Picture 1" descr="Cost of N/lb ($) table.">
            <a:extLst>
              <a:ext uri="{FF2B5EF4-FFF2-40B4-BE49-F238E27FC236}">
                <a16:creationId xmlns:a16="http://schemas.microsoft.com/office/drawing/2014/main" id="{C9E23646-241D-75C1-2914-1C62BE903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6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Average weekly retail DAP Prices comparing Jan-Dec years 2023, 2022 and 2021 and money.">
            <a:extLst>
              <a:ext uri="{FF2B5EF4-FFF2-40B4-BE49-F238E27FC236}">
                <a16:creationId xmlns:a16="http://schemas.microsoft.com/office/drawing/2014/main" id="{046D9F04-0F5C-6E25-5266-A5D52FD0E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42651-8974-40E2-40EB-741BF00C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115291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Average Weekly Retail DAP Prices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09A33E6A6E44F8CD9722D328628A4" ma:contentTypeVersion="12" ma:contentTypeDescription="Create a new document." ma:contentTypeScope="" ma:versionID="25e0628a9397882d96c27be9317555e6">
  <xsd:schema xmlns:xsd="http://www.w3.org/2001/XMLSchema" xmlns:xs="http://www.w3.org/2001/XMLSchema" xmlns:p="http://schemas.microsoft.com/office/2006/metadata/properties" xmlns:ns3="4a5d277a-b4cd-45f2-940c-099677a71bef" targetNamespace="http://schemas.microsoft.com/office/2006/metadata/properties" ma:root="true" ma:fieldsID="9995d0ba19a1bcc39614211bed1d3831" ns3:_="">
    <xsd:import namespace="4a5d277a-b4cd-45f2-940c-099677a71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277a-b4cd-45f2-940c-099677a71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B9D52D-66C3-4EF8-9B62-57B5723126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d277a-b4cd-45f2-940c-099677a71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21B592-4517-41F0-AD8E-0AE5A50028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13181</TotalTime>
  <Words>388</Words>
  <Application>Microsoft Macintosh PowerPoint</Application>
  <PresentationFormat>On-screen Show (4:3)</PresentationFormat>
  <Paragraphs>49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Ag Finance Topic Updates</vt:lpstr>
      <vt:lpstr>The Overall Farm Financial Picture Net Farm Income Falling</vt:lpstr>
      <vt:lpstr>What’s Up (or down) with Farm Income?</vt:lpstr>
      <vt:lpstr>Government Payments Dropped Off Significantly</vt:lpstr>
      <vt:lpstr>Cost Are Increasing</vt:lpstr>
      <vt:lpstr>Chart Below Represents Expenses For 2023 Production Year, Not Yet Forecasting 2024</vt:lpstr>
      <vt:lpstr>It’s Not Oklahoma, But Close Neighbor To The North</vt:lpstr>
      <vt:lpstr>Fertilizer Prices Spiked</vt:lpstr>
      <vt:lpstr>Average Weekly Retail DAP Prices</vt:lpstr>
      <vt:lpstr>Facts and Observations Nation Wide</vt:lpstr>
      <vt:lpstr>Oklahoma Observations</vt:lpstr>
      <vt:lpstr>Elec. HRW Wheat</vt:lpstr>
      <vt:lpstr>Elec. Corn</vt:lpstr>
      <vt:lpstr>Elec. Soybeans</vt:lpstr>
      <vt:lpstr>Elec. Feeder Cattle</vt:lpstr>
      <vt:lpstr>October 3, 2023 U.S. Drought Monitor</vt:lpstr>
      <vt:lpstr>Oklahoma Drought Monitor</vt:lpstr>
      <vt:lpstr>Summary</vt:lpstr>
      <vt:lpstr>Questions???</vt:lpstr>
    </vt:vector>
  </TitlesOfParts>
  <Manager/>
  <Company>Ag Economics, OSU Farm Management, Finance, Agriculture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Finance Topic Updates</dc:title>
  <dc:subject/>
  <dc:creator>Rodney Jones</dc:creator>
  <cp:keywords/>
  <dc:description/>
  <cp:lastModifiedBy>Kegan Herrick</cp:lastModifiedBy>
  <cp:revision>434</cp:revision>
  <cp:lastPrinted>2019-02-03T21:50:00Z</cp:lastPrinted>
  <dcterms:created xsi:type="dcterms:W3CDTF">1998-07-08T14:51:06Z</dcterms:created>
  <dcterms:modified xsi:type="dcterms:W3CDTF">2023-10-24T14:23:48Z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0x01010066709A33E6A6E44F8CD9722D328628A4</vt:lpwstr>
  </property>
</Properties>
</file>