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13"/>
  </p:notesMasterIdLst>
  <p:sldIdLst>
    <p:sldId id="258" r:id="rId4"/>
    <p:sldId id="296" r:id="rId5"/>
    <p:sldId id="260" r:id="rId6"/>
    <p:sldId id="305" r:id="rId7"/>
    <p:sldId id="275" r:id="rId8"/>
    <p:sldId id="300" r:id="rId9"/>
    <p:sldId id="301" r:id="rId10"/>
    <p:sldId id="302" r:id="rId11"/>
    <p:sldId id="30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47"/>
    <p:restoredTop sz="96005"/>
  </p:normalViewPr>
  <p:slideViewPr>
    <p:cSldViewPr snapToGrid="0">
      <p:cViewPr varScale="1">
        <p:scale>
          <a:sx n="80" d="100"/>
          <a:sy n="80" d="100"/>
        </p:scale>
        <p:origin x="108"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E7B39-F072-DD48-926C-19DD8277F808}"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D0572-65EB-984D-A0DA-8D99299A08A0}" type="slidenum">
              <a:rPr lang="en-US" smtClean="0"/>
              <a:t>‹#›</a:t>
            </a:fld>
            <a:endParaRPr lang="en-US"/>
          </a:p>
        </p:txBody>
      </p:sp>
    </p:spTree>
    <p:extLst>
      <p:ext uri="{BB962C8B-B14F-4D97-AF65-F5344CB8AC3E}">
        <p14:creationId xmlns:p14="http://schemas.microsoft.com/office/powerpoint/2010/main" val="376109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ctmindfully.com.au/upimages/The_Reality_Slap_-_Appendix_4_-_Goal_Setting.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ptos" panose="020B0004020202020204" pitchFamily="34" charset="0"/>
              </a:rPr>
              <a:t>Farmers and their families are under a great deal of pressure, including natural disasters, high input and low commodity prices, and family and community challenges. These challenges often build up and create both health and mental health challenges that can multiply the effects of the problems they are already facing. Join us for to hear from doctoral student Jordan Shuler as he discusses understanding and taking on these challenges.</a:t>
            </a:r>
            <a:endParaRPr lang="en-US" dirty="0"/>
          </a:p>
        </p:txBody>
      </p:sp>
      <p:sp>
        <p:nvSpPr>
          <p:cNvPr id="4" name="Slide Number Placeholder 3"/>
          <p:cNvSpPr>
            <a:spLocks noGrp="1"/>
          </p:cNvSpPr>
          <p:nvPr>
            <p:ph type="sldNum" sz="quarter" idx="5"/>
          </p:nvPr>
        </p:nvSpPr>
        <p:spPr/>
        <p:txBody>
          <a:bodyPr/>
          <a:lstStyle/>
          <a:p>
            <a:fld id="{4D9D0572-65EB-984D-A0DA-8D99299A08A0}" type="slidenum">
              <a:rPr lang="en-US" smtClean="0"/>
              <a:t>1</a:t>
            </a:fld>
            <a:endParaRPr lang="en-US"/>
          </a:p>
        </p:txBody>
      </p:sp>
    </p:spTree>
    <p:extLst>
      <p:ext uri="{BB962C8B-B14F-4D97-AF65-F5344CB8AC3E}">
        <p14:creationId xmlns:p14="http://schemas.microsoft.com/office/powerpoint/2010/main" val="402669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www.cdc.gov</a:t>
            </a:r>
            <a:r>
              <a:rPr lang="en-US" dirty="0"/>
              <a:t>/suicide/facts/rates-by-</a:t>
            </a:r>
            <a:r>
              <a:rPr lang="en-US" dirty="0" err="1"/>
              <a:t>state.html</a:t>
            </a:r>
            <a:endParaRPr lang="en-US" dirty="0"/>
          </a:p>
          <a:p>
            <a:r>
              <a:rPr lang="en-US" dirty="0"/>
              <a:t>https://</a:t>
            </a:r>
            <a:r>
              <a:rPr lang="en-US" dirty="0" err="1"/>
              <a:t>www.nami.org</a:t>
            </a:r>
            <a:r>
              <a:rPr lang="en-US" dirty="0"/>
              <a:t>/wp-content/uploads/2025/05/Oklahoma-GRPA-Data-Sheet-8.5-x-11-wide.pdf</a:t>
            </a:r>
          </a:p>
          <a:p>
            <a:r>
              <a:rPr lang="en-US" dirty="0"/>
              <a:t>https://</a:t>
            </a:r>
            <a:r>
              <a:rPr lang="en-US" dirty="0" err="1"/>
              <a:t>worldpopulationreview.com</a:t>
            </a:r>
            <a:r>
              <a:rPr lang="en-US" dirty="0"/>
              <a:t>/state-rankings/drug-use-by-state</a:t>
            </a:r>
          </a:p>
          <a:p>
            <a:endParaRPr lang="en-US" dirty="0"/>
          </a:p>
        </p:txBody>
      </p:sp>
      <p:sp>
        <p:nvSpPr>
          <p:cNvPr id="4" name="Slide Number Placeholder 3"/>
          <p:cNvSpPr>
            <a:spLocks noGrp="1"/>
          </p:cNvSpPr>
          <p:nvPr>
            <p:ph type="sldNum" sz="quarter" idx="5"/>
          </p:nvPr>
        </p:nvSpPr>
        <p:spPr/>
        <p:txBody>
          <a:bodyPr/>
          <a:lstStyle/>
          <a:p>
            <a:fld id="{51D2CE8B-C8BC-1641-9733-C4C0D0D0F964}" type="slidenum">
              <a:rPr lang="en-US" smtClean="0"/>
              <a:t>2</a:t>
            </a:fld>
            <a:endParaRPr lang="en-US"/>
          </a:p>
        </p:txBody>
      </p:sp>
    </p:spTree>
    <p:extLst>
      <p:ext uri="{BB962C8B-B14F-4D97-AF65-F5344CB8AC3E}">
        <p14:creationId xmlns:p14="http://schemas.microsoft.com/office/powerpoint/2010/main" val="3356060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covered a lot, but here is a way to pull much of this information together and start the process of coming up with ideas of what can be done to make a difference</a:t>
            </a:r>
          </a:p>
          <a:p>
            <a:endParaRPr lang="en-US" dirty="0"/>
          </a:p>
          <a:p>
            <a:endParaRPr lang="en-US" dirty="0"/>
          </a:p>
          <a:p>
            <a:r>
              <a:rPr lang="en-US" dirty="0"/>
              <a:t>References:</a:t>
            </a:r>
          </a:p>
          <a:p>
            <a:r>
              <a:rPr lang="en-US" dirty="0"/>
              <a:t>Hill, R. (1958). Generic features of families under stress. Social Casework, 49, 139–150</a:t>
            </a:r>
          </a:p>
          <a:p>
            <a:endParaRPr lang="en-US" dirty="0"/>
          </a:p>
          <a:p>
            <a:r>
              <a:rPr lang="en-US" sz="1200" b="0" i="0" kern="1200" dirty="0" err="1">
                <a:solidFill>
                  <a:schemeClr val="tx1"/>
                </a:solidFill>
                <a:effectLst/>
                <a:latin typeface="+mn-lt"/>
                <a:ea typeface="+mn-ea"/>
                <a:cs typeface="+mn-cs"/>
              </a:rPr>
              <a:t>Lavee</a:t>
            </a:r>
            <a:r>
              <a:rPr lang="en-US" sz="1200" b="0" i="0" kern="1200" dirty="0">
                <a:solidFill>
                  <a:schemeClr val="tx1"/>
                </a:solidFill>
                <a:effectLst/>
                <a:latin typeface="+mn-lt"/>
                <a:ea typeface="+mn-ea"/>
                <a:cs typeface="+mn-cs"/>
              </a:rPr>
              <a:t>, Y., McCubbin, H. I., &amp; Patterson, J. M. (1985). The double ABCX model of family stress and adaptation: An empirical test by analysis of structural equations with latent variables. </a:t>
            </a:r>
            <a:r>
              <a:rPr lang="en-US" sz="1200" b="0" i="1" kern="1200" dirty="0">
                <a:solidFill>
                  <a:schemeClr val="tx1"/>
                </a:solidFill>
                <a:effectLst/>
                <a:latin typeface="+mn-lt"/>
                <a:ea typeface="+mn-ea"/>
                <a:cs typeface="+mn-cs"/>
              </a:rPr>
              <a:t>Journal of Marriage and the Family</a:t>
            </a:r>
            <a:r>
              <a:rPr lang="en-US" sz="1200" b="0" i="0" kern="1200" dirty="0">
                <a:solidFill>
                  <a:schemeClr val="tx1"/>
                </a:solidFill>
                <a:effectLst/>
                <a:latin typeface="+mn-lt"/>
                <a:ea typeface="+mn-ea"/>
                <a:cs typeface="+mn-cs"/>
              </a:rPr>
              <a:t>, 811-825.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96936-DEF1-E24F-A118-26EDA9DBB9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358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Technical Notes:</a:t>
            </a:r>
          </a:p>
          <a:p>
            <a:endParaRPr lang="en-US" dirty="0">
              <a:cs typeface="Calibri"/>
            </a:endParaRPr>
          </a:p>
          <a:p>
            <a:r>
              <a:rPr lang="en-US" dirty="0">
                <a:cs typeface="Calibri"/>
              </a:rPr>
              <a:t>System examples</a:t>
            </a:r>
            <a:endParaRPr lang="en-US" dirty="0"/>
          </a:p>
          <a:p>
            <a:endParaRPr lang="en-US" dirty="0">
              <a:cs typeface="Calibri"/>
            </a:endParaRPr>
          </a:p>
          <a:p>
            <a:r>
              <a:rPr lang="en-US" dirty="0">
                <a:cs typeface="Calibri"/>
              </a:rPr>
              <a:t>Clock or gears are interconnected pieces in which each part is effected by any piece in the system moving, even if not directly touching it.</a:t>
            </a:r>
          </a:p>
          <a:p>
            <a:r>
              <a:rPr lang="en-US" dirty="0">
                <a:cs typeface="Calibri"/>
              </a:rPr>
              <a:t>Air conditioning units generally work by a sensor noticing when the temperature is too hot inside its space and uses a coolant and fan system to move cool air into the living area in a home until it senses that it is back to the state/temperature it is set to.</a:t>
            </a:r>
          </a:p>
          <a:p>
            <a:endParaRPr lang="en-US" dirty="0">
              <a:cs typeface="Calibri"/>
            </a:endParaRPr>
          </a:p>
          <a:p>
            <a:r>
              <a:rPr lang="en-US" dirty="0">
                <a:cs typeface="Calibri"/>
              </a:rPr>
              <a:t>Basic Family Systems Principles</a:t>
            </a:r>
          </a:p>
          <a:p>
            <a:r>
              <a:rPr lang="en-US" dirty="0">
                <a:cs typeface="Calibri"/>
              </a:rPr>
              <a:t>Family members CANNOT NOT communicate (even when not together memories and beliefs continue to shape future interactions with or about family members)</a:t>
            </a:r>
          </a:p>
          <a:p>
            <a:r>
              <a:rPr lang="en-US" dirty="0">
                <a:cs typeface="Calibri"/>
              </a:rPr>
              <a:t>Pieces of the family have a strong tendency to maintain </a:t>
            </a:r>
            <a:r>
              <a:rPr lang="en-US" dirty="0" err="1">
                <a:cs typeface="Calibri"/>
              </a:rPr>
              <a:t>morphostasis</a:t>
            </a:r>
            <a:r>
              <a:rPr lang="en-US" dirty="0">
                <a:cs typeface="Calibri"/>
              </a:rPr>
              <a:t>, a tendency towards a constantly shifting equilibrium</a:t>
            </a:r>
          </a:p>
          <a:p>
            <a:endParaRPr lang="en-US" dirty="0">
              <a:cs typeface="Calibri"/>
            </a:endParaRPr>
          </a:p>
          <a:p>
            <a:r>
              <a:rPr lang="en-US" dirty="0">
                <a:cs typeface="Calibri"/>
              </a:rPr>
              <a:t>Types of subsystems</a:t>
            </a:r>
          </a:p>
          <a:p>
            <a:r>
              <a:rPr lang="en-US" dirty="0">
                <a:cs typeface="Calibri"/>
              </a:rPr>
              <a:t>Couple subsystem and parental subsystem can be made of the same members, but have a distinct set of roles, rules, and boundaries. In the case of divorce and separation, the systems may become more complex, with a dissolved couple system but a maintained parental system, sometimes including step-parents who are part of new couple subsystems. These pieces continue to interact. A child subsystem could include parent and child, parent and multiple children, parents and child, parents and children, or various subsets of siblings. Technically an individual can also be considered a subsystem as they have internally interacting psychological, neurological, and biological  components that mutually and simultaneously interact and maintain homeostasis (including psychological homeostasis through cognitive dissonance and bias forces)</a:t>
            </a:r>
          </a:p>
          <a:p>
            <a:endParaRPr lang="en-US" dirty="0">
              <a:cs typeface="Calibri"/>
            </a:endParaRPr>
          </a:p>
          <a:p>
            <a:r>
              <a:rPr lang="en-US" u="sng" dirty="0">
                <a:cs typeface="Calibri"/>
              </a:rPr>
              <a:t>Additional details to consider for slide:</a:t>
            </a:r>
          </a:p>
          <a:p>
            <a:r>
              <a:rPr lang="en-US" dirty="0">
                <a:cs typeface="Calibri"/>
              </a:rPr>
              <a:t>Show thought-emotion-behavior cycle...</a:t>
            </a:r>
            <a:endParaRPr lang="en-US" dirty="0"/>
          </a:p>
          <a:p>
            <a:r>
              <a:rPr lang="en-US" dirty="0">
                <a:cs typeface="Calibri"/>
              </a:rPr>
              <a:t>Show Interactional Sequence cycle...</a:t>
            </a:r>
          </a:p>
          <a:p>
            <a:endParaRPr lang="en-US" dirty="0">
              <a:cs typeface="Calibri"/>
            </a:endParaRPr>
          </a:p>
        </p:txBody>
      </p:sp>
      <p:sp>
        <p:nvSpPr>
          <p:cNvPr id="4" name="Slide Number Placeholder 3"/>
          <p:cNvSpPr>
            <a:spLocks noGrp="1"/>
          </p:cNvSpPr>
          <p:nvPr>
            <p:ph type="sldNum" sz="quarter" idx="5"/>
          </p:nvPr>
        </p:nvSpPr>
        <p:spPr/>
        <p:txBody>
          <a:bodyPr/>
          <a:lstStyle/>
          <a:p>
            <a:fld id="{51D2CE8B-C8BC-1641-9733-C4C0D0D0F964}" type="slidenum">
              <a:rPr lang="en-US" smtClean="0"/>
              <a:t>5</a:t>
            </a:fld>
            <a:endParaRPr lang="en-US"/>
          </a:p>
        </p:txBody>
      </p:sp>
    </p:spTree>
    <p:extLst>
      <p:ext uri="{BB962C8B-B14F-4D97-AF65-F5344CB8AC3E}">
        <p14:creationId xmlns:p14="http://schemas.microsoft.com/office/powerpoint/2010/main" val="185907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Specific (Something that can be DONE with your body, and something a living person can do better than a dead person – active goals to do something rather than to stop doing something)</a:t>
            </a:r>
          </a:p>
          <a:p>
            <a:r>
              <a:rPr lang="en-US" dirty="0" err="1">
                <a:ea typeface="Calibri"/>
                <a:cs typeface="Calibri"/>
              </a:rPr>
              <a:t>Meanigful</a:t>
            </a:r>
            <a:r>
              <a:rPr lang="en-US" dirty="0">
                <a:ea typeface="Calibri"/>
                <a:cs typeface="Calibri"/>
              </a:rPr>
              <a:t> (DON’T SKIP THIS ONE, and no one but you can tell you what is meaningful)</a:t>
            </a:r>
          </a:p>
          <a:p>
            <a:r>
              <a:rPr lang="en-US" dirty="0">
                <a:ea typeface="Calibri"/>
                <a:cs typeface="Calibri"/>
              </a:rPr>
              <a:t>Adaptive (Will this make your life better/more meaningful </a:t>
            </a:r>
            <a:r>
              <a:rPr lang="en-US" u="sng" dirty="0">
                <a:ea typeface="Calibri"/>
                <a:cs typeface="Calibri"/>
              </a:rPr>
              <a:t>in the long run</a:t>
            </a:r>
            <a:endParaRPr lang="en-US" dirty="0">
              <a:ea typeface="Calibri"/>
              <a:cs typeface="Calibri"/>
            </a:endParaRPr>
          </a:p>
          <a:p>
            <a:r>
              <a:rPr lang="en-US" dirty="0">
                <a:ea typeface="Calibri"/>
                <a:cs typeface="Calibri"/>
              </a:rPr>
              <a:t>Realistic (if its not a 7/10 with 10 being absolutely certain, chances are it won't work)</a:t>
            </a:r>
          </a:p>
          <a:p>
            <a:r>
              <a:rPr lang="en-US" dirty="0">
                <a:ea typeface="Calibri"/>
                <a:cs typeface="Calibri"/>
              </a:rPr>
              <a:t>Time-framed (the more specific the better)</a:t>
            </a:r>
          </a:p>
          <a:p>
            <a:endParaRPr lang="en-US" dirty="0"/>
          </a:p>
          <a:p>
            <a:r>
              <a:rPr lang="en-US" dirty="0">
                <a:hlinkClick r:id="rId3"/>
              </a:rPr>
              <a:t>https://www.actmindfully.com.au/upimages/The_Reality_Slap_-_Appendix_4_-_Goal_Setting.pdf</a:t>
            </a:r>
            <a:endParaRPr lang="en-US" dirty="0"/>
          </a:p>
          <a:p>
            <a:endParaRPr lang="en-US" dirty="0">
              <a:ea typeface="Calibri"/>
              <a:cs typeface="Calibri"/>
            </a:endParaRPr>
          </a:p>
          <a:p>
            <a:r>
              <a:rPr lang="en-US" dirty="0"/>
              <a:t>What do parts need? (are you neglecting hobbies, normally neglecting yourself for others benefit OR neglecting others to protect yourself, are you ignoring a part of that is hurt)</a:t>
            </a:r>
          </a:p>
          <a:p>
            <a:endParaRPr lang="en-US" dirty="0">
              <a:ea typeface="Calibri"/>
              <a:cs typeface="Calibri"/>
            </a:endParaRPr>
          </a:p>
          <a:p>
            <a:r>
              <a:rPr lang="en-US" sz="1600" dirty="0">
                <a:solidFill>
                  <a:schemeClr val="tx2"/>
                </a:solidFill>
                <a:latin typeface="Calibri"/>
                <a:cs typeface="Arial"/>
              </a:rPr>
              <a:t>Balancing the parts of self</a:t>
            </a:r>
          </a:p>
          <a:p>
            <a:pPr lvl="1"/>
            <a:r>
              <a:rPr lang="en-US" sz="1600" dirty="0">
                <a:solidFill>
                  <a:schemeClr val="tx2"/>
                </a:solidFill>
                <a:latin typeface="Calibri"/>
                <a:cs typeface="Arial"/>
              </a:rPr>
              <a:t>Take care of your biology (caution with self-medication; SLEEP)</a:t>
            </a:r>
            <a:endParaRPr lang="en-US" sz="1600" dirty="0">
              <a:solidFill>
                <a:schemeClr val="tx2"/>
              </a:solidFill>
              <a:latin typeface="Calibri"/>
              <a:cs typeface="Calibri"/>
            </a:endParaRPr>
          </a:p>
          <a:p>
            <a:pPr lvl="1"/>
            <a:r>
              <a:rPr lang="en-US" sz="1600" dirty="0">
                <a:solidFill>
                  <a:schemeClr val="tx2"/>
                </a:solidFill>
                <a:latin typeface="Calibri"/>
                <a:cs typeface="Arial"/>
              </a:rPr>
              <a:t>Take care of </a:t>
            </a:r>
            <a:r>
              <a:rPr lang="en-US" sz="1600" i="1" u="sng" dirty="0">
                <a:solidFill>
                  <a:schemeClr val="tx2"/>
                </a:solidFill>
                <a:latin typeface="Calibri"/>
                <a:cs typeface="Arial"/>
              </a:rPr>
              <a:t>each</a:t>
            </a:r>
            <a:r>
              <a:rPr lang="en-US" sz="1600" i="1" dirty="0">
                <a:solidFill>
                  <a:schemeClr val="tx2"/>
                </a:solidFill>
                <a:latin typeface="Calibri"/>
                <a:cs typeface="Arial"/>
              </a:rPr>
              <a:t> </a:t>
            </a:r>
            <a:r>
              <a:rPr lang="en-US" sz="1600" dirty="0">
                <a:solidFill>
                  <a:schemeClr val="tx2"/>
                </a:solidFill>
                <a:latin typeface="Calibri"/>
                <a:cs typeface="Arial"/>
              </a:rPr>
              <a:t>of your psychological parts (be playful, do what matters, be bold enough to say discomforting things) </a:t>
            </a:r>
          </a:p>
          <a:p>
            <a:pPr lvl="1"/>
            <a:r>
              <a:rPr lang="en-US" sz="1600" dirty="0">
                <a:solidFill>
                  <a:schemeClr val="tx2"/>
                </a:solidFill>
                <a:latin typeface="Calibri"/>
                <a:cs typeface="Arial"/>
              </a:rPr>
              <a:t>Exercise your </a:t>
            </a:r>
            <a:r>
              <a:rPr lang="en-US" sz="1600" i="1" dirty="0">
                <a:solidFill>
                  <a:schemeClr val="tx2"/>
                </a:solidFill>
                <a:latin typeface="Calibri"/>
                <a:cs typeface="Arial"/>
              </a:rPr>
              <a:t>thinking </a:t>
            </a:r>
            <a:r>
              <a:rPr lang="en-US" sz="1600" dirty="0">
                <a:solidFill>
                  <a:schemeClr val="tx2"/>
                </a:solidFill>
                <a:latin typeface="Calibri"/>
                <a:cs typeface="Arial"/>
              </a:rPr>
              <a:t>brain (be aware of cognitive distortions, think outside the box, mindfully meditate)</a:t>
            </a:r>
          </a:p>
          <a:p>
            <a:pPr lvl="1"/>
            <a:r>
              <a:rPr lang="en-US" sz="1600" dirty="0">
                <a:solidFill>
                  <a:schemeClr val="tx2"/>
                </a:solidFill>
                <a:latin typeface="Calibri"/>
                <a:cs typeface="Arial"/>
              </a:rPr>
              <a:t>Use SMART goals to direct what you do (specific, meaningful/the why, adaptive, realistic, time-framed)</a:t>
            </a:r>
          </a:p>
          <a:p>
            <a:r>
              <a:rPr lang="en-US" sz="1600" dirty="0">
                <a:solidFill>
                  <a:schemeClr val="tx2"/>
                </a:solidFill>
                <a:latin typeface="Calibri"/>
                <a:cs typeface="Arial"/>
              </a:rPr>
              <a:t>In </a:t>
            </a:r>
            <a:r>
              <a:rPr lang="en-US" sz="1600" strike="sngStrike" dirty="0">
                <a:solidFill>
                  <a:schemeClr val="tx2"/>
                </a:solidFill>
                <a:latin typeface="Calibri"/>
                <a:cs typeface="Arial"/>
              </a:rPr>
              <a:t>therapy</a:t>
            </a:r>
            <a:r>
              <a:rPr lang="en-US" sz="1600" dirty="0">
                <a:solidFill>
                  <a:schemeClr val="tx2"/>
                </a:solidFill>
                <a:latin typeface="Calibri"/>
                <a:cs typeface="Arial"/>
              </a:rPr>
              <a:t> </a:t>
            </a:r>
            <a:r>
              <a:rPr lang="en-US" sz="1600" i="1" u="sng" dirty="0">
                <a:solidFill>
                  <a:schemeClr val="tx2"/>
                </a:solidFill>
                <a:latin typeface="Calibri"/>
                <a:cs typeface="Arial"/>
              </a:rPr>
              <a:t>relationships</a:t>
            </a:r>
            <a:r>
              <a:rPr lang="en-US" sz="1600" i="1" dirty="0">
                <a:solidFill>
                  <a:schemeClr val="tx2"/>
                </a:solidFill>
                <a:latin typeface="Calibri"/>
                <a:cs typeface="Arial"/>
              </a:rPr>
              <a:t> </a:t>
            </a:r>
            <a:r>
              <a:rPr lang="en-US" sz="1600" dirty="0">
                <a:solidFill>
                  <a:schemeClr val="tx2"/>
                </a:solidFill>
                <a:latin typeface="Calibri"/>
                <a:cs typeface="Arial"/>
              </a:rPr>
              <a:t>with others (overcome the isolation factor):</a:t>
            </a:r>
            <a:endParaRPr lang="en-US" sz="1600" dirty="0">
              <a:solidFill>
                <a:schemeClr val="tx2"/>
              </a:solidFill>
              <a:latin typeface="Calibri"/>
              <a:ea typeface="Calibri"/>
              <a:cs typeface="Calibri"/>
            </a:endParaRPr>
          </a:p>
          <a:p>
            <a:pPr lvl="1"/>
            <a:r>
              <a:rPr lang="en-US" sz="1600" dirty="0">
                <a:solidFill>
                  <a:schemeClr val="tx2"/>
                </a:solidFill>
                <a:latin typeface="Calibri"/>
                <a:cs typeface="Arial"/>
              </a:rPr>
              <a:t>Validate/normalize each other's experiences</a:t>
            </a:r>
          </a:p>
          <a:p>
            <a:pPr lvl="1"/>
            <a:r>
              <a:rPr lang="en-US" sz="1600" dirty="0">
                <a:solidFill>
                  <a:schemeClr val="tx2"/>
                </a:solidFill>
                <a:latin typeface="Calibri"/>
                <a:cs typeface="Arial"/>
              </a:rPr>
              <a:t>Explore the mind's parts, feelings, and beliefs – get them connect with one another</a:t>
            </a:r>
          </a:p>
          <a:p>
            <a:pPr lvl="1"/>
            <a:r>
              <a:rPr lang="en-US" sz="1600" dirty="0">
                <a:solidFill>
                  <a:schemeClr val="tx2"/>
                </a:solidFill>
                <a:latin typeface="Calibri"/>
                <a:cs typeface="Arial"/>
              </a:rPr>
              <a:t>Challenge self and one another to grow....</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2CE8B-C8BC-1641-9733-C4C0D0D0F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427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www.artofplay.com</a:t>
            </a:r>
            <a:r>
              <a:rPr lang="en-US" dirty="0"/>
              <a:t>/blogs/stories/fun-with-ambiguous-images</a:t>
            </a:r>
          </a:p>
          <a:p>
            <a:endParaRPr lang="en-US" dirty="0"/>
          </a:p>
          <a:p>
            <a:r>
              <a:rPr lang="en-US" b="0" i="0" dirty="0">
                <a:solidFill>
                  <a:srgbClr val="005B8D"/>
                </a:solidFill>
                <a:effectLst/>
                <a:latin typeface="Azbuka"/>
              </a:rPr>
              <a:t>Originally published in 1892, this German cartoon asks, "Which animals are most like each other?" The answer of course is "Rabbit and duck." The duck/rabbit is one of the most popular examples of this type of illusion.</a:t>
            </a:r>
            <a:endParaRPr lang="en-US" dirty="0"/>
          </a:p>
        </p:txBody>
      </p:sp>
      <p:sp>
        <p:nvSpPr>
          <p:cNvPr id="4" name="Slide Number Placeholder 3"/>
          <p:cNvSpPr>
            <a:spLocks noGrp="1"/>
          </p:cNvSpPr>
          <p:nvPr>
            <p:ph type="sldNum" sz="quarter" idx="5"/>
          </p:nvPr>
        </p:nvSpPr>
        <p:spPr/>
        <p:txBody>
          <a:bodyPr/>
          <a:lstStyle/>
          <a:p>
            <a:fld id="{4D9D0572-65EB-984D-A0DA-8D99299A08A0}" type="slidenum">
              <a:rPr lang="en-US" smtClean="0"/>
              <a:t>7</a:t>
            </a:fld>
            <a:endParaRPr lang="en-US"/>
          </a:p>
        </p:txBody>
      </p:sp>
    </p:spTree>
    <p:extLst>
      <p:ext uri="{BB962C8B-B14F-4D97-AF65-F5344CB8AC3E}">
        <p14:creationId xmlns:p14="http://schemas.microsoft.com/office/powerpoint/2010/main" val="97708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C95E4-D99B-D29F-BFDC-0E66AB1707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635233-4241-A02B-AE91-F6FB704515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8F228C-D1B5-E449-69F0-2E271F22FB41}"/>
              </a:ext>
            </a:extLst>
          </p:cNvPr>
          <p:cNvSpPr>
            <a:spLocks noGrp="1"/>
          </p:cNvSpPr>
          <p:nvPr>
            <p:ph type="dt" sz="half" idx="10"/>
          </p:nvPr>
        </p:nvSpPr>
        <p:spPr/>
        <p:txBody>
          <a:bodyPr/>
          <a:lstStyle/>
          <a:p>
            <a:fld id="{609CD5DA-AA76-064B-9187-40B82B26CF16}" type="datetimeFigureOut">
              <a:rPr lang="en-US" smtClean="0"/>
              <a:t>4/30/2026</a:t>
            </a:fld>
            <a:endParaRPr lang="en-US"/>
          </a:p>
        </p:txBody>
      </p:sp>
      <p:sp>
        <p:nvSpPr>
          <p:cNvPr id="5" name="Footer Placeholder 4">
            <a:extLst>
              <a:ext uri="{FF2B5EF4-FFF2-40B4-BE49-F238E27FC236}">
                <a16:creationId xmlns:a16="http://schemas.microsoft.com/office/drawing/2014/main" id="{AA3CE46B-C51E-9FBA-6D92-D9D483D83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EEBAC-2BDC-3E30-9CD3-D17CB3C82D56}"/>
              </a:ext>
            </a:extLst>
          </p:cNvPr>
          <p:cNvSpPr>
            <a:spLocks noGrp="1"/>
          </p:cNvSpPr>
          <p:nvPr>
            <p:ph type="sldNum" sz="quarter" idx="12"/>
          </p:nvPr>
        </p:nvSpPr>
        <p:spPr/>
        <p:txBody>
          <a:bodyPr/>
          <a:lstStyle/>
          <a:p>
            <a:fld id="{C06934AC-1945-B74B-8D15-3F208487BA42}" type="slidenum">
              <a:rPr lang="en-US" smtClean="0"/>
              <a:t>‹#›</a:t>
            </a:fld>
            <a:endParaRPr lang="en-US"/>
          </a:p>
        </p:txBody>
      </p:sp>
    </p:spTree>
    <p:extLst>
      <p:ext uri="{BB962C8B-B14F-4D97-AF65-F5344CB8AC3E}">
        <p14:creationId xmlns:p14="http://schemas.microsoft.com/office/powerpoint/2010/main" val="2364907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2F89C-38F3-CC96-56BA-FDF9122B51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1A37B4-1A8A-A703-17BB-5650120364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0CD97-157D-E802-E13E-B1FA2408EE2B}"/>
              </a:ext>
            </a:extLst>
          </p:cNvPr>
          <p:cNvSpPr>
            <a:spLocks noGrp="1"/>
          </p:cNvSpPr>
          <p:nvPr>
            <p:ph type="dt" sz="half" idx="10"/>
          </p:nvPr>
        </p:nvSpPr>
        <p:spPr/>
        <p:txBody>
          <a:bodyPr/>
          <a:lstStyle/>
          <a:p>
            <a:fld id="{609CD5DA-AA76-064B-9187-40B82B26CF16}" type="datetimeFigureOut">
              <a:rPr lang="en-US" smtClean="0"/>
              <a:t>4/30/2026</a:t>
            </a:fld>
            <a:endParaRPr lang="en-US"/>
          </a:p>
        </p:txBody>
      </p:sp>
      <p:sp>
        <p:nvSpPr>
          <p:cNvPr id="5" name="Footer Placeholder 4">
            <a:extLst>
              <a:ext uri="{FF2B5EF4-FFF2-40B4-BE49-F238E27FC236}">
                <a16:creationId xmlns:a16="http://schemas.microsoft.com/office/drawing/2014/main" id="{69AB8FEB-2ACD-4C64-8B99-7EF504A6C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1BFD1-5857-A655-AEC5-FF6C485D904D}"/>
              </a:ext>
            </a:extLst>
          </p:cNvPr>
          <p:cNvSpPr>
            <a:spLocks noGrp="1"/>
          </p:cNvSpPr>
          <p:nvPr>
            <p:ph type="sldNum" sz="quarter" idx="12"/>
          </p:nvPr>
        </p:nvSpPr>
        <p:spPr/>
        <p:txBody>
          <a:bodyPr/>
          <a:lstStyle/>
          <a:p>
            <a:fld id="{C06934AC-1945-B74B-8D15-3F208487BA42}" type="slidenum">
              <a:rPr lang="en-US" smtClean="0"/>
              <a:t>‹#›</a:t>
            </a:fld>
            <a:endParaRPr lang="en-US"/>
          </a:p>
        </p:txBody>
      </p:sp>
    </p:spTree>
    <p:extLst>
      <p:ext uri="{BB962C8B-B14F-4D97-AF65-F5344CB8AC3E}">
        <p14:creationId xmlns:p14="http://schemas.microsoft.com/office/powerpoint/2010/main" val="2532590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8E54F-7A51-3A56-CF17-DD49F3A1DA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835B72-53EA-F862-BBF1-4A9CFDA239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D885D-9952-727A-22E0-81BA1E33AD90}"/>
              </a:ext>
            </a:extLst>
          </p:cNvPr>
          <p:cNvSpPr>
            <a:spLocks noGrp="1"/>
          </p:cNvSpPr>
          <p:nvPr>
            <p:ph type="dt" sz="half" idx="10"/>
          </p:nvPr>
        </p:nvSpPr>
        <p:spPr/>
        <p:txBody>
          <a:bodyPr/>
          <a:lstStyle/>
          <a:p>
            <a:fld id="{609CD5DA-AA76-064B-9187-40B82B26CF16}" type="datetimeFigureOut">
              <a:rPr lang="en-US" smtClean="0"/>
              <a:t>4/30/2026</a:t>
            </a:fld>
            <a:endParaRPr lang="en-US"/>
          </a:p>
        </p:txBody>
      </p:sp>
      <p:sp>
        <p:nvSpPr>
          <p:cNvPr id="5" name="Footer Placeholder 4">
            <a:extLst>
              <a:ext uri="{FF2B5EF4-FFF2-40B4-BE49-F238E27FC236}">
                <a16:creationId xmlns:a16="http://schemas.microsoft.com/office/drawing/2014/main" id="{8AF3944A-59F6-2166-E4AA-0022EA9EA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E09FD-CF3C-1B68-F855-190B11FDC8A7}"/>
              </a:ext>
            </a:extLst>
          </p:cNvPr>
          <p:cNvSpPr>
            <a:spLocks noGrp="1"/>
          </p:cNvSpPr>
          <p:nvPr>
            <p:ph type="sldNum" sz="quarter" idx="12"/>
          </p:nvPr>
        </p:nvSpPr>
        <p:spPr/>
        <p:txBody>
          <a:bodyPr/>
          <a:lstStyle/>
          <a:p>
            <a:fld id="{C06934AC-1945-B74B-8D15-3F208487BA42}" type="slidenum">
              <a:rPr lang="en-US" smtClean="0"/>
              <a:t>‹#›</a:t>
            </a:fld>
            <a:endParaRPr lang="en-US"/>
          </a:p>
        </p:txBody>
      </p:sp>
    </p:spTree>
    <p:extLst>
      <p:ext uri="{BB962C8B-B14F-4D97-AF65-F5344CB8AC3E}">
        <p14:creationId xmlns:p14="http://schemas.microsoft.com/office/powerpoint/2010/main" val="3819113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492D-3572-75DD-1B30-A0E8EEC41B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9C86ED-15B9-F3E0-DD58-F1B29E5C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697092-73AF-9862-EADA-27326B88A8A2}"/>
              </a:ext>
            </a:extLst>
          </p:cNvPr>
          <p:cNvSpPr>
            <a:spLocks noGrp="1"/>
          </p:cNvSpPr>
          <p:nvPr>
            <p:ph type="dt" sz="half" idx="10"/>
          </p:nvPr>
        </p:nvSpPr>
        <p:spPr/>
        <p:txBody>
          <a:bodyPr/>
          <a:lstStyle/>
          <a:p>
            <a:fld id="{4D9B29CE-5D2A-6444-8AEE-F9C174F3F903}" type="datetimeFigureOut">
              <a:rPr lang="en-US" smtClean="0"/>
              <a:t>4/30/2026</a:t>
            </a:fld>
            <a:endParaRPr lang="en-US"/>
          </a:p>
        </p:txBody>
      </p:sp>
      <p:sp>
        <p:nvSpPr>
          <p:cNvPr id="5" name="Footer Placeholder 4">
            <a:extLst>
              <a:ext uri="{FF2B5EF4-FFF2-40B4-BE49-F238E27FC236}">
                <a16:creationId xmlns:a16="http://schemas.microsoft.com/office/drawing/2014/main" id="{4731219B-0FA5-3E56-1B92-D0632D273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939DF-3F2E-9DBF-C47D-3EA28BAE3E93}"/>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558975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F3CF-BD7C-4F0C-E7F3-78AB168FD3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DCE95-2CFD-1C3C-5465-664C035DA8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5CBDF-1591-8D99-AEE2-18E6311216FD}"/>
              </a:ext>
            </a:extLst>
          </p:cNvPr>
          <p:cNvSpPr>
            <a:spLocks noGrp="1"/>
          </p:cNvSpPr>
          <p:nvPr>
            <p:ph type="dt" sz="half" idx="10"/>
          </p:nvPr>
        </p:nvSpPr>
        <p:spPr/>
        <p:txBody>
          <a:bodyPr/>
          <a:lstStyle/>
          <a:p>
            <a:fld id="{4D9B29CE-5D2A-6444-8AEE-F9C174F3F903}" type="datetimeFigureOut">
              <a:rPr lang="en-US" smtClean="0"/>
              <a:t>4/30/2026</a:t>
            </a:fld>
            <a:endParaRPr lang="en-US"/>
          </a:p>
        </p:txBody>
      </p:sp>
      <p:sp>
        <p:nvSpPr>
          <p:cNvPr id="5" name="Footer Placeholder 4">
            <a:extLst>
              <a:ext uri="{FF2B5EF4-FFF2-40B4-BE49-F238E27FC236}">
                <a16:creationId xmlns:a16="http://schemas.microsoft.com/office/drawing/2014/main" id="{437C5258-B842-B68E-92D9-DFE45DDF1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C3D20-F8B9-C24C-4BAB-7AAC40484FCC}"/>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870708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C9422-5506-7927-7B80-E4E0E7E928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FF0B60-BF0C-4048-F062-C9A3B2CE9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692EF2-B8DA-0DD3-D479-BE4ABF8805E4}"/>
              </a:ext>
            </a:extLst>
          </p:cNvPr>
          <p:cNvSpPr>
            <a:spLocks noGrp="1"/>
          </p:cNvSpPr>
          <p:nvPr>
            <p:ph type="dt" sz="half" idx="10"/>
          </p:nvPr>
        </p:nvSpPr>
        <p:spPr/>
        <p:txBody>
          <a:bodyPr/>
          <a:lstStyle/>
          <a:p>
            <a:fld id="{4D9B29CE-5D2A-6444-8AEE-F9C174F3F903}" type="datetimeFigureOut">
              <a:rPr lang="en-US" smtClean="0"/>
              <a:t>4/30/2026</a:t>
            </a:fld>
            <a:endParaRPr lang="en-US"/>
          </a:p>
        </p:txBody>
      </p:sp>
      <p:sp>
        <p:nvSpPr>
          <p:cNvPr id="5" name="Footer Placeholder 4">
            <a:extLst>
              <a:ext uri="{FF2B5EF4-FFF2-40B4-BE49-F238E27FC236}">
                <a16:creationId xmlns:a16="http://schemas.microsoft.com/office/drawing/2014/main" id="{09BED0E5-073F-6457-D086-FB56DCD21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20F7A-E111-D948-4DE3-516B8519AC0E}"/>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60873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2868-F4C8-8E18-70B3-7E92D72FC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7AC8C6-BB3F-06D2-1EBF-79ADED9F6A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4B4E28-A3B3-5767-CB74-24B833D985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D534EA-4B23-635E-FD33-F7CB89304C69}"/>
              </a:ext>
            </a:extLst>
          </p:cNvPr>
          <p:cNvSpPr>
            <a:spLocks noGrp="1"/>
          </p:cNvSpPr>
          <p:nvPr>
            <p:ph type="dt" sz="half" idx="10"/>
          </p:nvPr>
        </p:nvSpPr>
        <p:spPr/>
        <p:txBody>
          <a:bodyPr/>
          <a:lstStyle/>
          <a:p>
            <a:fld id="{4D9B29CE-5D2A-6444-8AEE-F9C174F3F903}" type="datetimeFigureOut">
              <a:rPr lang="en-US" smtClean="0"/>
              <a:t>4/30/2026</a:t>
            </a:fld>
            <a:endParaRPr lang="en-US"/>
          </a:p>
        </p:txBody>
      </p:sp>
      <p:sp>
        <p:nvSpPr>
          <p:cNvPr id="6" name="Footer Placeholder 5">
            <a:extLst>
              <a:ext uri="{FF2B5EF4-FFF2-40B4-BE49-F238E27FC236}">
                <a16:creationId xmlns:a16="http://schemas.microsoft.com/office/drawing/2014/main" id="{97D75658-6A0D-B66B-5941-209CDC731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4145B-F32C-4DF0-2CFD-2890DB9D8ABE}"/>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1020439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1D3E-C740-7BC9-801A-FD9B9DDC8C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D77997-3241-CBE4-A923-B1DF2CAC9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34394D-DB71-48AB-9ADA-08D3E23157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6B90DB-31A1-3D87-EA0E-36829CBD3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55DC6-629E-254F-484F-18EB6E95CF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3514EA-45DE-4267-6E1B-E05FB99B5E4A}"/>
              </a:ext>
            </a:extLst>
          </p:cNvPr>
          <p:cNvSpPr>
            <a:spLocks noGrp="1"/>
          </p:cNvSpPr>
          <p:nvPr>
            <p:ph type="dt" sz="half" idx="10"/>
          </p:nvPr>
        </p:nvSpPr>
        <p:spPr/>
        <p:txBody>
          <a:bodyPr/>
          <a:lstStyle/>
          <a:p>
            <a:fld id="{4D9B29CE-5D2A-6444-8AEE-F9C174F3F903}" type="datetimeFigureOut">
              <a:rPr lang="en-US" smtClean="0"/>
              <a:t>4/30/2026</a:t>
            </a:fld>
            <a:endParaRPr lang="en-US"/>
          </a:p>
        </p:txBody>
      </p:sp>
      <p:sp>
        <p:nvSpPr>
          <p:cNvPr id="8" name="Footer Placeholder 7">
            <a:extLst>
              <a:ext uri="{FF2B5EF4-FFF2-40B4-BE49-F238E27FC236}">
                <a16:creationId xmlns:a16="http://schemas.microsoft.com/office/drawing/2014/main" id="{01339838-35B5-BFE6-4328-AD831A0989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89EF13-5268-0736-4C61-BA409610682A}"/>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2387255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D987-C846-DD3E-7B01-10DC0F9DE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87DC76-FF03-32E1-33C2-F64F14D6DCD8}"/>
              </a:ext>
            </a:extLst>
          </p:cNvPr>
          <p:cNvSpPr>
            <a:spLocks noGrp="1"/>
          </p:cNvSpPr>
          <p:nvPr>
            <p:ph type="dt" sz="half" idx="10"/>
          </p:nvPr>
        </p:nvSpPr>
        <p:spPr/>
        <p:txBody>
          <a:bodyPr/>
          <a:lstStyle/>
          <a:p>
            <a:fld id="{4D9B29CE-5D2A-6444-8AEE-F9C174F3F903}" type="datetimeFigureOut">
              <a:rPr lang="en-US" smtClean="0"/>
              <a:t>4/30/2026</a:t>
            </a:fld>
            <a:endParaRPr lang="en-US"/>
          </a:p>
        </p:txBody>
      </p:sp>
      <p:sp>
        <p:nvSpPr>
          <p:cNvPr id="4" name="Footer Placeholder 3">
            <a:extLst>
              <a:ext uri="{FF2B5EF4-FFF2-40B4-BE49-F238E27FC236}">
                <a16:creationId xmlns:a16="http://schemas.microsoft.com/office/drawing/2014/main" id="{0555826C-933F-E9C6-5781-ABF0B85F08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972D6B-DD5C-C068-4273-4A8496074ED6}"/>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5183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75208-90DE-17A8-A949-E02104B59F0E}"/>
              </a:ext>
            </a:extLst>
          </p:cNvPr>
          <p:cNvSpPr>
            <a:spLocks noGrp="1"/>
          </p:cNvSpPr>
          <p:nvPr>
            <p:ph type="dt" sz="half" idx="10"/>
          </p:nvPr>
        </p:nvSpPr>
        <p:spPr/>
        <p:txBody>
          <a:bodyPr/>
          <a:lstStyle/>
          <a:p>
            <a:fld id="{4D9B29CE-5D2A-6444-8AEE-F9C174F3F903}" type="datetimeFigureOut">
              <a:rPr lang="en-US" smtClean="0"/>
              <a:t>4/30/2026</a:t>
            </a:fld>
            <a:endParaRPr lang="en-US"/>
          </a:p>
        </p:txBody>
      </p:sp>
      <p:sp>
        <p:nvSpPr>
          <p:cNvPr id="3" name="Footer Placeholder 2">
            <a:extLst>
              <a:ext uri="{FF2B5EF4-FFF2-40B4-BE49-F238E27FC236}">
                <a16:creationId xmlns:a16="http://schemas.microsoft.com/office/drawing/2014/main" id="{59CAC233-5250-504D-FD84-2A5B5F537E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A423C6-172D-581C-2BFE-82718C70FA43}"/>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984980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720E-FEC7-48AE-3012-8050B8C38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2C4218-3A2C-69DB-E05D-CE29FD1767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15B623-FC53-95BF-BFC4-4E61B5B1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915E98-4DFC-3AF3-C524-085FD0E231B8}"/>
              </a:ext>
            </a:extLst>
          </p:cNvPr>
          <p:cNvSpPr>
            <a:spLocks noGrp="1"/>
          </p:cNvSpPr>
          <p:nvPr>
            <p:ph type="dt" sz="half" idx="10"/>
          </p:nvPr>
        </p:nvSpPr>
        <p:spPr/>
        <p:txBody>
          <a:bodyPr/>
          <a:lstStyle/>
          <a:p>
            <a:fld id="{4D9B29CE-5D2A-6444-8AEE-F9C174F3F903}" type="datetimeFigureOut">
              <a:rPr lang="en-US" smtClean="0"/>
              <a:t>4/30/2026</a:t>
            </a:fld>
            <a:endParaRPr lang="en-US"/>
          </a:p>
        </p:txBody>
      </p:sp>
      <p:sp>
        <p:nvSpPr>
          <p:cNvPr id="6" name="Footer Placeholder 5">
            <a:extLst>
              <a:ext uri="{FF2B5EF4-FFF2-40B4-BE49-F238E27FC236}">
                <a16:creationId xmlns:a16="http://schemas.microsoft.com/office/drawing/2014/main" id="{285323E2-A047-1429-235A-F2223D16A5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0F406-C33C-E4F5-11FA-8E14263B26C1}"/>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415350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0465-AA30-9CE6-6DCF-39268D25E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FC2604-11DA-D488-27C8-01610DF079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1CD167-5FB6-BBCE-D55A-FD65808CB9FD}"/>
              </a:ext>
            </a:extLst>
          </p:cNvPr>
          <p:cNvSpPr>
            <a:spLocks noGrp="1"/>
          </p:cNvSpPr>
          <p:nvPr>
            <p:ph type="dt" sz="half" idx="10"/>
          </p:nvPr>
        </p:nvSpPr>
        <p:spPr/>
        <p:txBody>
          <a:bodyPr/>
          <a:lstStyle/>
          <a:p>
            <a:fld id="{609CD5DA-AA76-064B-9187-40B82B26CF16}" type="datetimeFigureOut">
              <a:rPr lang="en-US" smtClean="0"/>
              <a:t>4/30/2026</a:t>
            </a:fld>
            <a:endParaRPr lang="en-US"/>
          </a:p>
        </p:txBody>
      </p:sp>
      <p:sp>
        <p:nvSpPr>
          <p:cNvPr id="5" name="Footer Placeholder 4">
            <a:extLst>
              <a:ext uri="{FF2B5EF4-FFF2-40B4-BE49-F238E27FC236}">
                <a16:creationId xmlns:a16="http://schemas.microsoft.com/office/drawing/2014/main" id="{8EA74506-83AF-1A26-4AFB-682EFA8F7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BADF5-0D1C-A23F-1A3D-2D916BB0D5AE}"/>
              </a:ext>
            </a:extLst>
          </p:cNvPr>
          <p:cNvSpPr>
            <a:spLocks noGrp="1"/>
          </p:cNvSpPr>
          <p:nvPr>
            <p:ph type="sldNum" sz="quarter" idx="12"/>
          </p:nvPr>
        </p:nvSpPr>
        <p:spPr/>
        <p:txBody>
          <a:bodyPr/>
          <a:lstStyle/>
          <a:p>
            <a:fld id="{C06934AC-1945-B74B-8D15-3F208487BA42}" type="slidenum">
              <a:rPr lang="en-US" smtClean="0"/>
              <a:t>‹#›</a:t>
            </a:fld>
            <a:endParaRPr lang="en-US"/>
          </a:p>
        </p:txBody>
      </p:sp>
    </p:spTree>
    <p:extLst>
      <p:ext uri="{BB962C8B-B14F-4D97-AF65-F5344CB8AC3E}">
        <p14:creationId xmlns:p14="http://schemas.microsoft.com/office/powerpoint/2010/main" val="334122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9B90-6FE6-9E8A-21FA-A705154B1B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A70CA7-679F-9AC6-6587-725A606707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DAC424-BA2C-7FD5-8E7A-B65B03418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3DEEAD-6D62-9A14-D95B-E4B6DF329FC7}"/>
              </a:ext>
            </a:extLst>
          </p:cNvPr>
          <p:cNvSpPr>
            <a:spLocks noGrp="1"/>
          </p:cNvSpPr>
          <p:nvPr>
            <p:ph type="dt" sz="half" idx="10"/>
          </p:nvPr>
        </p:nvSpPr>
        <p:spPr/>
        <p:txBody>
          <a:bodyPr/>
          <a:lstStyle/>
          <a:p>
            <a:fld id="{4D9B29CE-5D2A-6444-8AEE-F9C174F3F903}" type="datetimeFigureOut">
              <a:rPr lang="en-US" smtClean="0"/>
              <a:t>4/30/2026</a:t>
            </a:fld>
            <a:endParaRPr lang="en-US"/>
          </a:p>
        </p:txBody>
      </p:sp>
      <p:sp>
        <p:nvSpPr>
          <p:cNvPr id="6" name="Footer Placeholder 5">
            <a:extLst>
              <a:ext uri="{FF2B5EF4-FFF2-40B4-BE49-F238E27FC236}">
                <a16:creationId xmlns:a16="http://schemas.microsoft.com/office/drawing/2014/main" id="{9881C749-1689-8825-DA15-96FF4682D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E0506-F98A-1777-0F3C-BF21416967CB}"/>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554215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A48E-B1F2-89E8-9F38-2EF6E4A09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E9181C-87C2-5A45-84F5-7BAE1ACC73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B42C3-B031-3F5E-DEA3-99889C472A45}"/>
              </a:ext>
            </a:extLst>
          </p:cNvPr>
          <p:cNvSpPr>
            <a:spLocks noGrp="1"/>
          </p:cNvSpPr>
          <p:nvPr>
            <p:ph type="dt" sz="half" idx="10"/>
          </p:nvPr>
        </p:nvSpPr>
        <p:spPr/>
        <p:txBody>
          <a:bodyPr/>
          <a:lstStyle/>
          <a:p>
            <a:fld id="{4D9B29CE-5D2A-6444-8AEE-F9C174F3F903}" type="datetimeFigureOut">
              <a:rPr lang="en-US" smtClean="0"/>
              <a:t>4/30/2026</a:t>
            </a:fld>
            <a:endParaRPr lang="en-US"/>
          </a:p>
        </p:txBody>
      </p:sp>
      <p:sp>
        <p:nvSpPr>
          <p:cNvPr id="5" name="Footer Placeholder 4">
            <a:extLst>
              <a:ext uri="{FF2B5EF4-FFF2-40B4-BE49-F238E27FC236}">
                <a16:creationId xmlns:a16="http://schemas.microsoft.com/office/drawing/2014/main" id="{5D3CADDD-1920-7A0D-B9B2-02605CF1C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87CA3-30B5-E153-29F6-F4B868277476}"/>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1614344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42E2F-8AD0-DE19-1142-8EABA3C830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E08EF4-890C-144C-A4D1-5E20C34793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FC4F0-8747-5B15-5994-0B958EC566B5}"/>
              </a:ext>
            </a:extLst>
          </p:cNvPr>
          <p:cNvSpPr>
            <a:spLocks noGrp="1"/>
          </p:cNvSpPr>
          <p:nvPr>
            <p:ph type="dt" sz="half" idx="10"/>
          </p:nvPr>
        </p:nvSpPr>
        <p:spPr/>
        <p:txBody>
          <a:bodyPr/>
          <a:lstStyle/>
          <a:p>
            <a:fld id="{4D9B29CE-5D2A-6444-8AEE-F9C174F3F903}" type="datetimeFigureOut">
              <a:rPr lang="en-US" smtClean="0"/>
              <a:t>4/30/2026</a:t>
            </a:fld>
            <a:endParaRPr lang="en-US"/>
          </a:p>
        </p:txBody>
      </p:sp>
      <p:sp>
        <p:nvSpPr>
          <p:cNvPr id="5" name="Footer Placeholder 4">
            <a:extLst>
              <a:ext uri="{FF2B5EF4-FFF2-40B4-BE49-F238E27FC236}">
                <a16:creationId xmlns:a16="http://schemas.microsoft.com/office/drawing/2014/main" id="{8EDA8CAF-295C-84D3-0696-8E498890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869A2-5AA1-A4A5-67C4-D86CD7179874}"/>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134555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ACA8E8F9-1BCF-4A46-9A24-41E3A0B602A0}" type="datetimeFigureOut">
              <a:rPr lang="en-US" smtClean="0"/>
              <a:t>4/30/2026</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32CDE5DE-BF61-D747-B8EB-8217A2EE5872}" type="slidenum">
              <a:rPr lang="en-US" smtClean="0"/>
              <a:t>‹#›</a:t>
            </a:fld>
            <a:endParaRPr lang="en-US"/>
          </a:p>
        </p:txBody>
      </p:sp>
    </p:spTree>
    <p:extLst>
      <p:ext uri="{BB962C8B-B14F-4D97-AF65-F5344CB8AC3E}">
        <p14:creationId xmlns:p14="http://schemas.microsoft.com/office/powerpoint/2010/main" val="1881148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8E8F9-1BCF-4A46-9A24-41E3A0B602A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383586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A8E8F9-1BCF-4A46-9A24-41E3A0B602A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2968695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A8E8F9-1BCF-4A46-9A24-41E3A0B602A0}"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4069797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A8E8F9-1BCF-4A46-9A24-41E3A0B602A0}" type="datetimeFigureOut">
              <a:rPr lang="en-US" smtClean="0"/>
              <a:t>4/30/2026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2399660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A8E8F9-1BCF-4A46-9A24-41E3A0B602A0}" type="datetimeFigureOut">
              <a:rPr lang="en-US" smtClean="0"/>
              <a:t>4/30/2026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3019604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8E8F9-1BCF-4A46-9A24-41E3A0B602A0}" type="datetimeFigureOut">
              <a:rPr lang="en-US" smtClean="0"/>
              <a:t>4/30/2026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134059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ACE5F-407F-67AA-6985-1D284E4EFF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ADF28F-F0EA-A127-1744-57158190FA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1EF3D7-E394-5115-CF61-178D2D35A3F0}"/>
              </a:ext>
            </a:extLst>
          </p:cNvPr>
          <p:cNvSpPr>
            <a:spLocks noGrp="1"/>
          </p:cNvSpPr>
          <p:nvPr>
            <p:ph type="dt" sz="half" idx="10"/>
          </p:nvPr>
        </p:nvSpPr>
        <p:spPr/>
        <p:txBody>
          <a:bodyPr/>
          <a:lstStyle/>
          <a:p>
            <a:fld id="{609CD5DA-AA76-064B-9187-40B82B26CF16}" type="datetimeFigureOut">
              <a:rPr lang="en-US" smtClean="0"/>
              <a:t>4/30/2026</a:t>
            </a:fld>
            <a:endParaRPr lang="en-US"/>
          </a:p>
        </p:txBody>
      </p:sp>
      <p:sp>
        <p:nvSpPr>
          <p:cNvPr id="5" name="Footer Placeholder 4">
            <a:extLst>
              <a:ext uri="{FF2B5EF4-FFF2-40B4-BE49-F238E27FC236}">
                <a16:creationId xmlns:a16="http://schemas.microsoft.com/office/drawing/2014/main" id="{79915313-E9CF-BBF0-7E1F-AF7559167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3BB797-EB56-BB9D-965C-10BA5B95E57E}"/>
              </a:ext>
            </a:extLst>
          </p:cNvPr>
          <p:cNvSpPr>
            <a:spLocks noGrp="1"/>
          </p:cNvSpPr>
          <p:nvPr>
            <p:ph type="sldNum" sz="quarter" idx="12"/>
          </p:nvPr>
        </p:nvSpPr>
        <p:spPr/>
        <p:txBody>
          <a:bodyPr/>
          <a:lstStyle/>
          <a:p>
            <a:fld id="{C06934AC-1945-B74B-8D15-3F208487BA42}" type="slidenum">
              <a:rPr lang="en-US" smtClean="0"/>
              <a:t>‹#›</a:t>
            </a:fld>
            <a:endParaRPr lang="en-US"/>
          </a:p>
        </p:txBody>
      </p:sp>
    </p:spTree>
    <p:extLst>
      <p:ext uri="{BB962C8B-B14F-4D97-AF65-F5344CB8AC3E}">
        <p14:creationId xmlns:p14="http://schemas.microsoft.com/office/powerpoint/2010/main" val="3800161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CA8E8F9-1BCF-4A46-9A24-41E3A0B602A0}"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3946024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CA8E8F9-1BCF-4A46-9A24-41E3A0B602A0}"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660900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CA8E8F9-1BCF-4A46-9A24-41E3A0B602A0}"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426807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CA8E8F9-1BCF-4A46-9A24-41E3A0B602A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1148884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CA8E8F9-1BCF-4A46-9A24-41E3A0B602A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4235935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A8E8F9-1BCF-4A46-9A24-41E3A0B602A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4258821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CA8E8F9-1BCF-4A46-9A24-41E3A0B602A0}" type="datetimeFigureOut">
              <a:rPr lang="en-US" smtClean="0"/>
              <a:t>4/30/2026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1495601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CA8E8F9-1BCF-4A46-9A24-41E3A0B602A0}" type="datetimeFigureOut">
              <a:rPr lang="en-US" smtClean="0"/>
              <a:t>4/30/2026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2351288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8E8F9-1BCF-4A46-9A24-41E3A0B602A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3294757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8E8F9-1BCF-4A46-9A24-41E3A0B602A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2CDE5DE-BF61-D747-B8EB-8217A2EE5872}" type="slidenum">
              <a:rPr lang="en-US" smtClean="0"/>
              <a:t>‹#›</a:t>
            </a:fld>
            <a:endParaRPr lang="en-US"/>
          </a:p>
        </p:txBody>
      </p:sp>
    </p:spTree>
    <p:extLst>
      <p:ext uri="{BB962C8B-B14F-4D97-AF65-F5344CB8AC3E}">
        <p14:creationId xmlns:p14="http://schemas.microsoft.com/office/powerpoint/2010/main" val="339436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88D2-E420-101D-0DC0-2A234AA905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3CD852-5B64-9736-4079-BC18CE369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503E93-3BF6-68E9-30F5-9FEB7054CF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37657B-AD8A-6270-D693-8C115CBC5ABD}"/>
              </a:ext>
            </a:extLst>
          </p:cNvPr>
          <p:cNvSpPr>
            <a:spLocks noGrp="1"/>
          </p:cNvSpPr>
          <p:nvPr>
            <p:ph type="dt" sz="half" idx="10"/>
          </p:nvPr>
        </p:nvSpPr>
        <p:spPr/>
        <p:txBody>
          <a:bodyPr/>
          <a:lstStyle/>
          <a:p>
            <a:fld id="{609CD5DA-AA76-064B-9187-40B82B26CF16}" type="datetimeFigureOut">
              <a:rPr lang="en-US" smtClean="0"/>
              <a:t>4/30/2026</a:t>
            </a:fld>
            <a:endParaRPr lang="en-US"/>
          </a:p>
        </p:txBody>
      </p:sp>
      <p:sp>
        <p:nvSpPr>
          <p:cNvPr id="6" name="Footer Placeholder 5">
            <a:extLst>
              <a:ext uri="{FF2B5EF4-FFF2-40B4-BE49-F238E27FC236}">
                <a16:creationId xmlns:a16="http://schemas.microsoft.com/office/drawing/2014/main" id="{D697FFD2-727F-E00B-FFC5-00BF7B14C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B0879-1B8B-2D7A-8731-1FBCE266C0D0}"/>
              </a:ext>
            </a:extLst>
          </p:cNvPr>
          <p:cNvSpPr>
            <a:spLocks noGrp="1"/>
          </p:cNvSpPr>
          <p:nvPr>
            <p:ph type="sldNum" sz="quarter" idx="12"/>
          </p:nvPr>
        </p:nvSpPr>
        <p:spPr/>
        <p:txBody>
          <a:bodyPr/>
          <a:lstStyle/>
          <a:p>
            <a:fld id="{C06934AC-1945-B74B-8D15-3F208487BA42}" type="slidenum">
              <a:rPr lang="en-US" smtClean="0"/>
              <a:t>‹#›</a:t>
            </a:fld>
            <a:endParaRPr lang="en-US"/>
          </a:p>
        </p:txBody>
      </p:sp>
    </p:spTree>
    <p:extLst>
      <p:ext uri="{BB962C8B-B14F-4D97-AF65-F5344CB8AC3E}">
        <p14:creationId xmlns:p14="http://schemas.microsoft.com/office/powerpoint/2010/main" val="486213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BD56-9C63-1791-A32A-600DB2BCC1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DA9DF1-FB98-183F-D0BC-76FCF30327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2C921-ECE3-452D-ABB3-E4E4C0CC90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6B46DB-AD4D-535F-93CC-17DD00DA22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33567-0555-07C3-AF8E-61694AC67F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944C1-7411-6529-33BA-37C7CAC7A718}"/>
              </a:ext>
            </a:extLst>
          </p:cNvPr>
          <p:cNvSpPr>
            <a:spLocks noGrp="1"/>
          </p:cNvSpPr>
          <p:nvPr>
            <p:ph type="dt" sz="half" idx="10"/>
          </p:nvPr>
        </p:nvSpPr>
        <p:spPr/>
        <p:txBody>
          <a:bodyPr/>
          <a:lstStyle/>
          <a:p>
            <a:fld id="{609CD5DA-AA76-064B-9187-40B82B26CF16}" type="datetimeFigureOut">
              <a:rPr lang="en-US" smtClean="0"/>
              <a:t>4/30/2026</a:t>
            </a:fld>
            <a:endParaRPr lang="en-US"/>
          </a:p>
        </p:txBody>
      </p:sp>
      <p:sp>
        <p:nvSpPr>
          <p:cNvPr id="8" name="Footer Placeholder 7">
            <a:extLst>
              <a:ext uri="{FF2B5EF4-FFF2-40B4-BE49-F238E27FC236}">
                <a16:creationId xmlns:a16="http://schemas.microsoft.com/office/drawing/2014/main" id="{3E969DAE-82F4-6C2E-16D9-1F53E24F30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4F4498-BA19-9060-A90D-8EA31CA4C704}"/>
              </a:ext>
            </a:extLst>
          </p:cNvPr>
          <p:cNvSpPr>
            <a:spLocks noGrp="1"/>
          </p:cNvSpPr>
          <p:nvPr>
            <p:ph type="sldNum" sz="quarter" idx="12"/>
          </p:nvPr>
        </p:nvSpPr>
        <p:spPr/>
        <p:txBody>
          <a:bodyPr/>
          <a:lstStyle/>
          <a:p>
            <a:fld id="{C06934AC-1945-B74B-8D15-3F208487BA42}" type="slidenum">
              <a:rPr lang="en-US" smtClean="0"/>
              <a:t>‹#›</a:t>
            </a:fld>
            <a:endParaRPr lang="en-US"/>
          </a:p>
        </p:txBody>
      </p:sp>
    </p:spTree>
    <p:extLst>
      <p:ext uri="{BB962C8B-B14F-4D97-AF65-F5344CB8AC3E}">
        <p14:creationId xmlns:p14="http://schemas.microsoft.com/office/powerpoint/2010/main" val="361120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F479-D301-E1E6-D479-A7250A7350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751C06-2519-F0B0-3BCD-016241B7BFC2}"/>
              </a:ext>
            </a:extLst>
          </p:cNvPr>
          <p:cNvSpPr>
            <a:spLocks noGrp="1"/>
          </p:cNvSpPr>
          <p:nvPr>
            <p:ph type="dt" sz="half" idx="10"/>
          </p:nvPr>
        </p:nvSpPr>
        <p:spPr/>
        <p:txBody>
          <a:bodyPr/>
          <a:lstStyle/>
          <a:p>
            <a:fld id="{609CD5DA-AA76-064B-9187-40B82B26CF16}" type="datetimeFigureOut">
              <a:rPr lang="en-US" smtClean="0"/>
              <a:t>4/30/2026</a:t>
            </a:fld>
            <a:endParaRPr lang="en-US"/>
          </a:p>
        </p:txBody>
      </p:sp>
      <p:sp>
        <p:nvSpPr>
          <p:cNvPr id="4" name="Footer Placeholder 3">
            <a:extLst>
              <a:ext uri="{FF2B5EF4-FFF2-40B4-BE49-F238E27FC236}">
                <a16:creationId xmlns:a16="http://schemas.microsoft.com/office/drawing/2014/main" id="{80379CD6-EA3A-CA2C-96AC-053FE9C045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AEA006-26CE-9A4D-3865-18F93BA22BED}"/>
              </a:ext>
            </a:extLst>
          </p:cNvPr>
          <p:cNvSpPr>
            <a:spLocks noGrp="1"/>
          </p:cNvSpPr>
          <p:nvPr>
            <p:ph type="sldNum" sz="quarter" idx="12"/>
          </p:nvPr>
        </p:nvSpPr>
        <p:spPr/>
        <p:txBody>
          <a:bodyPr/>
          <a:lstStyle/>
          <a:p>
            <a:fld id="{C06934AC-1945-B74B-8D15-3F208487BA42}" type="slidenum">
              <a:rPr lang="en-US" smtClean="0"/>
              <a:t>‹#›</a:t>
            </a:fld>
            <a:endParaRPr lang="en-US"/>
          </a:p>
        </p:txBody>
      </p:sp>
    </p:spTree>
    <p:extLst>
      <p:ext uri="{BB962C8B-B14F-4D97-AF65-F5344CB8AC3E}">
        <p14:creationId xmlns:p14="http://schemas.microsoft.com/office/powerpoint/2010/main" val="147396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3ADEEB-99AF-FDF5-2E78-45E3AD97CE4D}"/>
              </a:ext>
            </a:extLst>
          </p:cNvPr>
          <p:cNvSpPr>
            <a:spLocks noGrp="1"/>
          </p:cNvSpPr>
          <p:nvPr>
            <p:ph type="dt" sz="half" idx="10"/>
          </p:nvPr>
        </p:nvSpPr>
        <p:spPr/>
        <p:txBody>
          <a:bodyPr/>
          <a:lstStyle/>
          <a:p>
            <a:fld id="{609CD5DA-AA76-064B-9187-40B82B26CF16}" type="datetimeFigureOut">
              <a:rPr lang="en-US" smtClean="0"/>
              <a:t>4/30/2026</a:t>
            </a:fld>
            <a:endParaRPr lang="en-US"/>
          </a:p>
        </p:txBody>
      </p:sp>
      <p:sp>
        <p:nvSpPr>
          <p:cNvPr id="3" name="Footer Placeholder 2">
            <a:extLst>
              <a:ext uri="{FF2B5EF4-FFF2-40B4-BE49-F238E27FC236}">
                <a16:creationId xmlns:a16="http://schemas.microsoft.com/office/drawing/2014/main" id="{1E6CAD64-47ED-8E66-022C-C1659F31BD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D8DE05-AC01-207D-7CE1-B3D84A790743}"/>
              </a:ext>
            </a:extLst>
          </p:cNvPr>
          <p:cNvSpPr>
            <a:spLocks noGrp="1"/>
          </p:cNvSpPr>
          <p:nvPr>
            <p:ph type="sldNum" sz="quarter" idx="12"/>
          </p:nvPr>
        </p:nvSpPr>
        <p:spPr/>
        <p:txBody>
          <a:bodyPr/>
          <a:lstStyle/>
          <a:p>
            <a:fld id="{C06934AC-1945-B74B-8D15-3F208487BA42}" type="slidenum">
              <a:rPr lang="en-US" smtClean="0"/>
              <a:t>‹#›</a:t>
            </a:fld>
            <a:endParaRPr lang="en-US"/>
          </a:p>
        </p:txBody>
      </p:sp>
    </p:spTree>
    <p:extLst>
      <p:ext uri="{BB962C8B-B14F-4D97-AF65-F5344CB8AC3E}">
        <p14:creationId xmlns:p14="http://schemas.microsoft.com/office/powerpoint/2010/main" val="1105779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73A5-08E9-550C-E253-8D67F494FB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A3457D-570C-8BE8-C21E-3F54247668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6D5924-BF6D-2039-DF87-4601299B9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08811-C547-A893-D39A-0A65D0BFA718}"/>
              </a:ext>
            </a:extLst>
          </p:cNvPr>
          <p:cNvSpPr>
            <a:spLocks noGrp="1"/>
          </p:cNvSpPr>
          <p:nvPr>
            <p:ph type="dt" sz="half" idx="10"/>
          </p:nvPr>
        </p:nvSpPr>
        <p:spPr/>
        <p:txBody>
          <a:bodyPr/>
          <a:lstStyle/>
          <a:p>
            <a:fld id="{609CD5DA-AA76-064B-9187-40B82B26CF16}" type="datetimeFigureOut">
              <a:rPr lang="en-US" smtClean="0"/>
              <a:t>4/30/2026</a:t>
            </a:fld>
            <a:endParaRPr lang="en-US"/>
          </a:p>
        </p:txBody>
      </p:sp>
      <p:sp>
        <p:nvSpPr>
          <p:cNvPr id="6" name="Footer Placeholder 5">
            <a:extLst>
              <a:ext uri="{FF2B5EF4-FFF2-40B4-BE49-F238E27FC236}">
                <a16:creationId xmlns:a16="http://schemas.microsoft.com/office/drawing/2014/main" id="{9F105858-D766-4EA1-EA16-BD5C91885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D9B0B-7636-E408-16C8-F8590C23B79A}"/>
              </a:ext>
            </a:extLst>
          </p:cNvPr>
          <p:cNvSpPr>
            <a:spLocks noGrp="1"/>
          </p:cNvSpPr>
          <p:nvPr>
            <p:ph type="sldNum" sz="quarter" idx="12"/>
          </p:nvPr>
        </p:nvSpPr>
        <p:spPr/>
        <p:txBody>
          <a:bodyPr/>
          <a:lstStyle/>
          <a:p>
            <a:fld id="{C06934AC-1945-B74B-8D15-3F208487BA42}" type="slidenum">
              <a:rPr lang="en-US" smtClean="0"/>
              <a:t>‹#›</a:t>
            </a:fld>
            <a:endParaRPr lang="en-US"/>
          </a:p>
        </p:txBody>
      </p:sp>
    </p:spTree>
    <p:extLst>
      <p:ext uri="{BB962C8B-B14F-4D97-AF65-F5344CB8AC3E}">
        <p14:creationId xmlns:p14="http://schemas.microsoft.com/office/powerpoint/2010/main" val="3959477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EDC0-2284-20DB-0A0B-F001F5EBBE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0344F9-FDA6-3900-6DAC-DF0139180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DFB49C-99EC-B9EE-38EE-2EA32580B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57A13-89A1-FFBF-9D2A-95C7A0673C74}"/>
              </a:ext>
            </a:extLst>
          </p:cNvPr>
          <p:cNvSpPr>
            <a:spLocks noGrp="1"/>
          </p:cNvSpPr>
          <p:nvPr>
            <p:ph type="dt" sz="half" idx="10"/>
          </p:nvPr>
        </p:nvSpPr>
        <p:spPr/>
        <p:txBody>
          <a:bodyPr/>
          <a:lstStyle/>
          <a:p>
            <a:fld id="{609CD5DA-AA76-064B-9187-40B82B26CF16}" type="datetimeFigureOut">
              <a:rPr lang="en-US" smtClean="0"/>
              <a:t>4/30/2026</a:t>
            </a:fld>
            <a:endParaRPr lang="en-US"/>
          </a:p>
        </p:txBody>
      </p:sp>
      <p:sp>
        <p:nvSpPr>
          <p:cNvPr id="6" name="Footer Placeholder 5">
            <a:extLst>
              <a:ext uri="{FF2B5EF4-FFF2-40B4-BE49-F238E27FC236}">
                <a16:creationId xmlns:a16="http://schemas.microsoft.com/office/drawing/2014/main" id="{1B2DFF5F-1233-F959-32AE-C16BAC7EA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5DEFAE-52E3-4291-DC58-50356F15C311}"/>
              </a:ext>
            </a:extLst>
          </p:cNvPr>
          <p:cNvSpPr>
            <a:spLocks noGrp="1"/>
          </p:cNvSpPr>
          <p:nvPr>
            <p:ph type="sldNum" sz="quarter" idx="12"/>
          </p:nvPr>
        </p:nvSpPr>
        <p:spPr/>
        <p:txBody>
          <a:bodyPr/>
          <a:lstStyle/>
          <a:p>
            <a:fld id="{C06934AC-1945-B74B-8D15-3F208487BA42}" type="slidenum">
              <a:rPr lang="en-US" smtClean="0"/>
              <a:t>‹#›</a:t>
            </a:fld>
            <a:endParaRPr lang="en-US"/>
          </a:p>
        </p:txBody>
      </p:sp>
    </p:spTree>
    <p:extLst>
      <p:ext uri="{BB962C8B-B14F-4D97-AF65-F5344CB8AC3E}">
        <p14:creationId xmlns:p14="http://schemas.microsoft.com/office/powerpoint/2010/main" val="64426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E8FDCF-488D-8B39-B5F3-78883DB1F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874B94-45B6-3FB9-D1DA-5D1FDF382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67CA60-1F5B-692C-D167-5E2A8A7CB5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9CD5DA-AA76-064B-9187-40B82B26CF16}" type="datetimeFigureOut">
              <a:rPr lang="en-US" smtClean="0"/>
              <a:t>4/30/2026</a:t>
            </a:fld>
            <a:endParaRPr lang="en-US"/>
          </a:p>
        </p:txBody>
      </p:sp>
      <p:sp>
        <p:nvSpPr>
          <p:cNvPr id="5" name="Footer Placeholder 4">
            <a:extLst>
              <a:ext uri="{FF2B5EF4-FFF2-40B4-BE49-F238E27FC236}">
                <a16:creationId xmlns:a16="http://schemas.microsoft.com/office/drawing/2014/main" id="{41FA2C72-F32E-24E3-314D-C6B22AB08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A1B70D-616F-F180-8916-F63A6FAF68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6934AC-1945-B74B-8D15-3F208487BA42}" type="slidenum">
              <a:rPr lang="en-US" smtClean="0"/>
              <a:t>‹#›</a:t>
            </a:fld>
            <a:endParaRPr lang="en-US"/>
          </a:p>
        </p:txBody>
      </p:sp>
    </p:spTree>
    <p:extLst>
      <p:ext uri="{BB962C8B-B14F-4D97-AF65-F5344CB8AC3E}">
        <p14:creationId xmlns:p14="http://schemas.microsoft.com/office/powerpoint/2010/main" val="1053468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457E9-BA8E-5B4D-B237-119AA5790C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719427-5BE5-D162-7805-A2663A506A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46684-5A37-37BD-4CFB-8BEC9031D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B29CE-5D2A-6444-8AEE-F9C174F3F903}" type="datetimeFigureOut">
              <a:rPr lang="en-US" smtClean="0"/>
              <a:t>4/30/2026</a:t>
            </a:fld>
            <a:endParaRPr lang="en-US"/>
          </a:p>
        </p:txBody>
      </p:sp>
      <p:sp>
        <p:nvSpPr>
          <p:cNvPr id="5" name="Footer Placeholder 4">
            <a:extLst>
              <a:ext uri="{FF2B5EF4-FFF2-40B4-BE49-F238E27FC236}">
                <a16:creationId xmlns:a16="http://schemas.microsoft.com/office/drawing/2014/main" id="{3E06C948-8C8C-A08B-15DB-64C4CA086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030B4D-D467-737F-6295-EAB0B16319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F67EF-49FF-474D-8AB2-CE0FE441B9FC}" type="slidenum">
              <a:rPr lang="en-US" smtClean="0"/>
              <a:t>‹#›</a:t>
            </a:fld>
            <a:endParaRPr lang="en-US"/>
          </a:p>
        </p:txBody>
      </p:sp>
    </p:spTree>
    <p:extLst>
      <p:ext uri="{BB962C8B-B14F-4D97-AF65-F5344CB8AC3E}">
        <p14:creationId xmlns:p14="http://schemas.microsoft.com/office/powerpoint/2010/main" val="1526881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ACA8E8F9-1BCF-4A46-9A24-41E3A0B602A0}" type="datetimeFigureOut">
              <a:rPr lang="en-US" smtClean="0"/>
              <a:t>4/30/2026</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32CDE5DE-BF61-D747-B8EB-8217A2EE5872}" type="slidenum">
              <a:rPr lang="en-US" smtClean="0"/>
              <a:t>‹#›</a:t>
            </a:fld>
            <a:endParaRPr lang="en-US"/>
          </a:p>
        </p:txBody>
      </p:sp>
    </p:spTree>
    <p:extLst>
      <p:ext uri="{BB962C8B-B14F-4D97-AF65-F5344CB8AC3E}">
        <p14:creationId xmlns:p14="http://schemas.microsoft.com/office/powerpoint/2010/main" val="11423437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tiff"/><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5C9466-A995-90F2-80AE-F413CD1D40B1}"/>
              </a:ext>
            </a:extLst>
          </p:cNvPr>
          <p:cNvSpPr>
            <a:spLocks noGrp="1"/>
          </p:cNvSpPr>
          <p:nvPr>
            <p:ph type="ctrTitle"/>
          </p:nvPr>
        </p:nvSpPr>
        <p:spPr>
          <a:xfrm>
            <a:off x="4038600" y="1397876"/>
            <a:ext cx="7644627" cy="3292369"/>
          </a:xfrm>
        </p:spPr>
        <p:txBody>
          <a:bodyPr>
            <a:normAutofit/>
          </a:bodyPr>
          <a:lstStyle/>
          <a:p>
            <a:pPr algn="r"/>
            <a:r>
              <a:rPr lang="en-US" b="0" i="0" u="none" strike="noStrike" dirty="0">
                <a:solidFill>
                  <a:srgbClr val="000000"/>
                </a:solidFill>
                <a:effectLst/>
                <a:latin typeface="Calibri" panose="020F0502020204030204" pitchFamily="34" charset="0"/>
              </a:rPr>
              <a:t>Stress and Mental Health on the Farm</a:t>
            </a:r>
            <a:endParaRPr lang="en-US" dirty="0"/>
          </a:p>
        </p:txBody>
      </p:sp>
      <p:sp>
        <p:nvSpPr>
          <p:cNvPr id="3" name="Subtitle 2">
            <a:extLst>
              <a:ext uri="{FF2B5EF4-FFF2-40B4-BE49-F238E27FC236}">
                <a16:creationId xmlns:a16="http://schemas.microsoft.com/office/drawing/2014/main" id="{A85FA639-4018-7F55-312D-E0D7F83F64B4}"/>
              </a:ext>
            </a:extLst>
          </p:cNvPr>
          <p:cNvSpPr>
            <a:spLocks noGrp="1"/>
          </p:cNvSpPr>
          <p:nvPr>
            <p:ph type="subTitle" idx="1"/>
          </p:nvPr>
        </p:nvSpPr>
        <p:spPr>
          <a:xfrm>
            <a:off x="4038600" y="4782320"/>
            <a:ext cx="7644627" cy="1329443"/>
          </a:xfrm>
        </p:spPr>
        <p:txBody>
          <a:bodyPr vert="horz" lIns="91440" tIns="45720" rIns="91440" bIns="45720" rtlCol="0">
            <a:normAutofit/>
          </a:bodyPr>
          <a:lstStyle/>
          <a:p>
            <a:pPr algn="r"/>
            <a:r>
              <a:rPr lang="en-US" dirty="0"/>
              <a:t>Jordan Shuler, Doctoral Candidate, &amp; Matt Brosi, PhD</a:t>
            </a:r>
          </a:p>
        </p:txBody>
      </p:sp>
    </p:spTree>
    <p:extLst>
      <p:ext uri="{BB962C8B-B14F-4D97-AF65-F5344CB8AC3E}">
        <p14:creationId xmlns:p14="http://schemas.microsoft.com/office/powerpoint/2010/main" val="4189256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AF5472-D782-53B0-7992-2ED5357D2611}"/>
              </a:ext>
            </a:extLst>
          </p:cNvPr>
          <p:cNvSpPr>
            <a:spLocks noGrp="1"/>
          </p:cNvSpPr>
          <p:nvPr>
            <p:ph idx="1"/>
          </p:nvPr>
        </p:nvSpPr>
        <p:spPr>
          <a:xfrm>
            <a:off x="337128" y="1323474"/>
            <a:ext cx="7193225" cy="4853489"/>
          </a:xfrm>
        </p:spPr>
        <p:txBody>
          <a:bodyPr vert="horz" lIns="91440" tIns="45720" rIns="91440" bIns="45720" rtlCol="0" anchor="t">
            <a:normAutofit/>
          </a:bodyPr>
          <a:lstStyle/>
          <a:p>
            <a:r>
              <a:rPr lang="en-US">
                <a:cs typeface="Calibri"/>
              </a:rPr>
              <a:t>Mental Health in Oklahoma</a:t>
            </a:r>
          </a:p>
          <a:p>
            <a:pPr lvl="1"/>
            <a:r>
              <a:rPr lang="en-US" sz="2000">
                <a:cs typeface="Calibri"/>
              </a:rPr>
              <a:t>1 in 5 adults experience mental illness per year</a:t>
            </a:r>
          </a:p>
          <a:p>
            <a:pPr lvl="1"/>
            <a:r>
              <a:rPr lang="en-US" sz="2000">
                <a:cs typeface="Calibri"/>
              </a:rPr>
              <a:t>1 in 20 adults have serious thoughts of suicide each year</a:t>
            </a:r>
          </a:p>
          <a:p>
            <a:pPr lvl="1"/>
            <a:r>
              <a:rPr lang="en-US" sz="2000">
                <a:cs typeface="Calibri"/>
              </a:rPr>
              <a:t>OK is 5</a:t>
            </a:r>
            <a:r>
              <a:rPr lang="en-US" sz="2000" baseline="30000">
                <a:cs typeface="Calibri"/>
              </a:rPr>
              <a:t>th</a:t>
            </a:r>
            <a:r>
              <a:rPr lang="en-US" sz="2000">
                <a:cs typeface="Calibri"/>
              </a:rPr>
              <a:t> in nation for suicide rates. </a:t>
            </a:r>
          </a:p>
          <a:p>
            <a:pPr lvl="1"/>
            <a:r>
              <a:rPr lang="en-US" sz="2000">
                <a:cs typeface="Calibri"/>
              </a:rPr>
              <a:t>OK is 7</a:t>
            </a:r>
            <a:r>
              <a:rPr lang="en-US" sz="2000" baseline="30000">
                <a:cs typeface="Calibri"/>
              </a:rPr>
              <a:t>th</a:t>
            </a:r>
            <a:r>
              <a:rPr lang="en-US" sz="2000">
                <a:cs typeface="Calibri"/>
              </a:rPr>
              <a:t> nationally for drug use</a:t>
            </a:r>
          </a:p>
          <a:p>
            <a:endParaRPr lang="en-US">
              <a:cs typeface="Calibri"/>
            </a:endParaRPr>
          </a:p>
          <a:p>
            <a:r>
              <a:rPr lang="en-US">
                <a:cs typeface="Calibri"/>
              </a:rPr>
              <a:t>Where are the most MH providers in OK?</a:t>
            </a:r>
          </a:p>
          <a:p>
            <a:pPr lvl="1"/>
            <a:r>
              <a:rPr lang="en-US" sz="2000">
                <a:cs typeface="Calibri"/>
              </a:rPr>
              <a:t>A</a:t>
            </a:r>
            <a:r>
              <a:rPr lang="en-US" sz="2000"/>
              <a:t>dults residing in </a:t>
            </a:r>
            <a:r>
              <a:rPr lang="en-US" sz="2000" i="1" u="sng"/>
              <a:t>rural</a:t>
            </a:r>
            <a:r>
              <a:rPr lang="en-US" sz="2000"/>
              <a:t> locations receive mental health treatment </a:t>
            </a:r>
            <a:r>
              <a:rPr lang="en-US" sz="2000">
                <a:solidFill>
                  <a:srgbClr val="FF0000"/>
                </a:solidFill>
              </a:rPr>
              <a:t>less frequently </a:t>
            </a:r>
            <a:r>
              <a:rPr lang="en-US" sz="2000"/>
              <a:t>and often with providers with </a:t>
            </a:r>
            <a:r>
              <a:rPr lang="en-US" sz="2000">
                <a:solidFill>
                  <a:srgbClr val="FF0000"/>
                </a:solidFill>
              </a:rPr>
              <a:t>less specialized training</a:t>
            </a:r>
            <a:r>
              <a:rPr lang="en-US" sz="2000"/>
              <a:t>, compared to those in </a:t>
            </a:r>
            <a:r>
              <a:rPr lang="en-US" sz="2000" i="1" u="sng"/>
              <a:t>urban</a:t>
            </a:r>
            <a:r>
              <a:rPr lang="en-US" sz="2000"/>
              <a:t> areas.</a:t>
            </a:r>
          </a:p>
          <a:p>
            <a:pPr lvl="1"/>
            <a:r>
              <a:rPr lang="en-US" sz="2000">
                <a:cs typeface="Calibri"/>
              </a:rPr>
              <a:t>**Shame, privacy, independence, and “</a:t>
            </a:r>
            <a:r>
              <a:rPr lang="en-US" sz="2000" b="1" i="1">
                <a:cs typeface="Calibri"/>
              </a:rPr>
              <a:t>grit</a:t>
            </a:r>
            <a:r>
              <a:rPr lang="en-US" sz="2000">
                <a:cs typeface="Calibri"/>
              </a:rPr>
              <a:t>” still plague the process of seeking help</a:t>
            </a:r>
          </a:p>
          <a:p>
            <a:endParaRPr lang="en-US" dirty="0">
              <a:cs typeface="Calibri"/>
            </a:endParaRPr>
          </a:p>
        </p:txBody>
      </p:sp>
      <p:sp>
        <p:nvSpPr>
          <p:cNvPr id="8" name="Title 1">
            <a:extLst>
              <a:ext uri="{FF2B5EF4-FFF2-40B4-BE49-F238E27FC236}">
                <a16:creationId xmlns:a16="http://schemas.microsoft.com/office/drawing/2014/main" id="{75EEDC5F-DBD9-47FF-88DE-531181533796}"/>
              </a:ext>
            </a:extLst>
          </p:cNvPr>
          <p:cNvSpPr txBox="1">
            <a:spLocks/>
          </p:cNvSpPr>
          <p:nvPr/>
        </p:nvSpPr>
        <p:spPr>
          <a:xfrm>
            <a:off x="337128" y="263872"/>
            <a:ext cx="7014225" cy="75713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A6400"/>
                </a:solidFill>
              </a:rPr>
              <a:t>Oklahoma’s mental health crisis</a:t>
            </a:r>
          </a:p>
        </p:txBody>
      </p:sp>
      <p:pic>
        <p:nvPicPr>
          <p:cNvPr id="6" name="Picture 5" descr="Choropleth map showing projected drug use rates by state in 2026, with color gradient from light green (lower rates) to dark blue (higher rates). Kentucky and West Virginia have the highest drug use rates, while states like North Dakota and Hawaii show the lowest rates.&#10;">
            <a:extLst>
              <a:ext uri="{FF2B5EF4-FFF2-40B4-BE49-F238E27FC236}">
                <a16:creationId xmlns:a16="http://schemas.microsoft.com/office/drawing/2014/main" id="{370550A1-9BC1-A259-BCA2-F5EA2AA72F9D}"/>
              </a:ext>
            </a:extLst>
          </p:cNvPr>
          <p:cNvPicPr>
            <a:picLocks noChangeAspect="1"/>
          </p:cNvPicPr>
          <p:nvPr/>
        </p:nvPicPr>
        <p:blipFill>
          <a:blip r:embed="rId3"/>
          <a:stretch>
            <a:fillRect/>
          </a:stretch>
        </p:blipFill>
        <p:spPr>
          <a:xfrm>
            <a:off x="7630517" y="700203"/>
            <a:ext cx="4365618" cy="3050015"/>
          </a:xfrm>
          <a:prstGeom prst="rect">
            <a:avLst/>
          </a:prstGeom>
        </p:spPr>
      </p:pic>
      <p:pic>
        <p:nvPicPr>
          <p:cNvPr id="9" name="Picture 8" descr="Choropleth map of United States showing state-level data with color gradient from light peach to dark red, indicating varying intensities or values. Dark red states like Montana, Wyoming, and Alaska highlight highest values, while lighter states like California and Florida show lower values, with state abbreviations labeled in white or black for contrast.&#10;">
            <a:extLst>
              <a:ext uri="{FF2B5EF4-FFF2-40B4-BE49-F238E27FC236}">
                <a16:creationId xmlns:a16="http://schemas.microsoft.com/office/drawing/2014/main" id="{9DB9E19C-6A87-E60F-096A-C740E912ED93}"/>
              </a:ext>
            </a:extLst>
          </p:cNvPr>
          <p:cNvPicPr>
            <a:picLocks noChangeAspect="1"/>
          </p:cNvPicPr>
          <p:nvPr/>
        </p:nvPicPr>
        <p:blipFill>
          <a:blip r:embed="rId4"/>
          <a:stretch>
            <a:fillRect/>
          </a:stretch>
        </p:blipFill>
        <p:spPr>
          <a:xfrm>
            <a:off x="7377030" y="4031649"/>
            <a:ext cx="4719269" cy="2826351"/>
          </a:xfrm>
          <a:prstGeom prst="rect">
            <a:avLst/>
          </a:prstGeom>
        </p:spPr>
      </p:pic>
      <p:pic>
        <p:nvPicPr>
          <p:cNvPr id="11" name="Picture 10">
            <a:extLst>
              <a:ext uri="{FF2B5EF4-FFF2-40B4-BE49-F238E27FC236}">
                <a16:creationId xmlns:a16="http://schemas.microsoft.com/office/drawing/2014/main" id="{6C1AD982-167E-9108-829D-3CCEE88FACFD}"/>
              </a:ext>
            </a:extLst>
          </p:cNvPr>
          <p:cNvPicPr>
            <a:picLocks noChangeAspect="1"/>
          </p:cNvPicPr>
          <p:nvPr/>
        </p:nvPicPr>
        <p:blipFill>
          <a:blip r:embed="rId5"/>
          <a:stretch>
            <a:fillRect/>
          </a:stretch>
        </p:blipFill>
        <p:spPr>
          <a:xfrm>
            <a:off x="7799294" y="3778699"/>
            <a:ext cx="1791074" cy="224469"/>
          </a:xfrm>
          <a:prstGeom prst="rect">
            <a:avLst/>
          </a:prstGeom>
        </p:spPr>
      </p:pic>
    </p:spTree>
    <p:extLst>
      <p:ext uri="{BB962C8B-B14F-4D97-AF65-F5344CB8AC3E}">
        <p14:creationId xmlns:p14="http://schemas.microsoft.com/office/powerpoint/2010/main" val="1550440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A6400"/>
            </a:gs>
            <a:gs pos="100000">
              <a:srgbClr val="FA6400"/>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4776964" cy="706964"/>
          </a:xfrm>
        </p:spPr>
        <p:txBody>
          <a:bodyPr>
            <a:normAutofit fontScale="90000"/>
          </a:bodyPr>
          <a:lstStyle/>
          <a:p>
            <a:r>
              <a:rPr lang="en-US" dirty="0"/>
              <a:t>Stress, Farm Stress, and Mental Health</a:t>
            </a:r>
          </a:p>
        </p:txBody>
      </p:sp>
      <p:pic>
        <p:nvPicPr>
          <p:cNvPr id="4" name="Content Placeholder 3"/>
          <p:cNvPicPr>
            <a:picLocks noGrp="1" noChangeAspect="1"/>
          </p:cNvPicPr>
          <p:nvPr>
            <p:ph idx="1"/>
          </p:nvPr>
        </p:nvPicPr>
        <p:blipFill rotWithShape="1">
          <a:blip r:embed="rId4"/>
          <a:srcRect r="2304" b="14670"/>
          <a:stretch/>
        </p:blipFill>
        <p:spPr>
          <a:xfrm>
            <a:off x="200025" y="2390772"/>
            <a:ext cx="10377306" cy="3898231"/>
          </a:xfrm>
          <a:prstGeom prst="rect">
            <a:avLst/>
          </a:prstGeom>
          <a:solidFill>
            <a:schemeClr val="accent6">
              <a:lumMod val="75000"/>
            </a:scheme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61BBAAC-C91C-5641-9B9C-CEA8A79A4125}"/>
              </a:ext>
            </a:extLst>
          </p:cNvPr>
          <p:cNvPicPr>
            <a:picLocks noChangeAspect="1"/>
          </p:cNvPicPr>
          <p:nvPr/>
        </p:nvPicPr>
        <p:blipFill>
          <a:blip r:embed="rId5"/>
          <a:stretch>
            <a:fillRect/>
          </a:stretch>
        </p:blipFill>
        <p:spPr>
          <a:xfrm flipH="1">
            <a:off x="9728290" y="3195459"/>
            <a:ext cx="2463709" cy="3703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385D978-2B4A-5343-98DB-3A789B9509D8}"/>
              </a:ext>
            </a:extLst>
          </p:cNvPr>
          <p:cNvPicPr>
            <a:picLocks noChangeAspect="1"/>
          </p:cNvPicPr>
          <p:nvPr/>
        </p:nvPicPr>
        <p:blipFill>
          <a:blip r:embed="rId6"/>
          <a:stretch>
            <a:fillRect/>
          </a:stretch>
        </p:blipFill>
        <p:spPr>
          <a:xfrm>
            <a:off x="1025708" y="5161519"/>
            <a:ext cx="1992118" cy="161237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1EB9E06-680C-9F44-9F12-DD1F4AB49CBB}"/>
              </a:ext>
            </a:extLst>
          </p:cNvPr>
          <p:cNvPicPr>
            <a:picLocks noChangeAspect="1"/>
          </p:cNvPicPr>
          <p:nvPr/>
        </p:nvPicPr>
        <p:blipFill>
          <a:blip r:embed="rId7"/>
          <a:stretch>
            <a:fillRect/>
          </a:stretch>
        </p:blipFill>
        <p:spPr>
          <a:xfrm>
            <a:off x="6653623" y="721091"/>
            <a:ext cx="3202002" cy="23958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48F19919-D048-A7F2-6BA3-DCEEDB9AA231}"/>
              </a:ext>
            </a:extLst>
          </p:cNvPr>
          <p:cNvSpPr txBox="1"/>
          <p:nvPr/>
        </p:nvSpPr>
        <p:spPr>
          <a:xfrm>
            <a:off x="-669655" y="2527050"/>
            <a:ext cx="4568648" cy="1179810"/>
          </a:xfrm>
          <a:prstGeom prst="rect">
            <a:avLst/>
          </a:prstGeom>
          <a:noFill/>
        </p:spPr>
        <p:txBody>
          <a:bodyPr wrap="square" numCol="2" rtlCol="0">
            <a:spAutoFit/>
          </a:bodyPr>
          <a:lstStyle/>
          <a:p>
            <a:pPr marL="1143000" lvl="2" indent="-228600" defTabSz="457200">
              <a:spcBef>
                <a:spcPts val="1000"/>
              </a:spcBef>
              <a:buClr>
                <a:schemeClr val="accent1"/>
              </a:buClr>
              <a:buSzPct val="80000"/>
              <a:buFont typeface="Wingdings 3" charset="2"/>
              <a:buChar char=""/>
            </a:pPr>
            <a:r>
              <a:rPr lang="en-US" dirty="0"/>
              <a:t>Death</a:t>
            </a:r>
          </a:p>
          <a:p>
            <a:pPr marL="1143000" lvl="2" indent="-228600" defTabSz="457200">
              <a:spcBef>
                <a:spcPts val="1000"/>
              </a:spcBef>
              <a:buClr>
                <a:schemeClr val="accent1"/>
              </a:buClr>
              <a:buSzPct val="80000"/>
              <a:buFont typeface="Wingdings 3" charset="2"/>
              <a:buChar char=""/>
            </a:pPr>
            <a:r>
              <a:rPr lang="en-US" dirty="0"/>
              <a:t>Divorce</a:t>
            </a:r>
          </a:p>
          <a:p>
            <a:pPr marL="1143000" lvl="2" indent="-228600" defTabSz="457200">
              <a:spcBef>
                <a:spcPts val="1000"/>
              </a:spcBef>
              <a:buClr>
                <a:schemeClr val="accent1"/>
              </a:buClr>
              <a:buSzPct val="80000"/>
              <a:buFont typeface="Wingdings 3" charset="2"/>
              <a:buChar char=""/>
            </a:pPr>
            <a:r>
              <a:rPr lang="en-US" dirty="0"/>
              <a:t>Disease</a:t>
            </a:r>
          </a:p>
          <a:p>
            <a:pPr marL="1143000" lvl="2" indent="-228600" defTabSz="457200">
              <a:spcBef>
                <a:spcPts val="1000"/>
              </a:spcBef>
              <a:buClr>
                <a:schemeClr val="accent1"/>
              </a:buClr>
              <a:buSzPct val="80000"/>
              <a:buFont typeface="Wingdings 3" charset="2"/>
              <a:buChar char=""/>
            </a:pPr>
            <a:r>
              <a:rPr lang="en-US" dirty="0"/>
              <a:t>Disaster</a:t>
            </a:r>
          </a:p>
          <a:p>
            <a:pPr marL="1143000" lvl="2" indent="-228600" defTabSz="457200">
              <a:spcBef>
                <a:spcPts val="1000"/>
              </a:spcBef>
              <a:buClr>
                <a:schemeClr val="accent1"/>
              </a:buClr>
              <a:buSzPct val="80000"/>
              <a:buFont typeface="Wingdings 3" charset="2"/>
              <a:buChar char=""/>
            </a:pPr>
            <a:r>
              <a:rPr lang="en-US" dirty="0"/>
              <a:t>Disability</a:t>
            </a:r>
          </a:p>
          <a:p>
            <a:endParaRPr lang="en-US" dirty="0"/>
          </a:p>
        </p:txBody>
      </p:sp>
    </p:spTree>
    <p:custDataLst>
      <p:tags r:id="rId1"/>
    </p:custDataLst>
    <p:extLst>
      <p:ext uri="{BB962C8B-B14F-4D97-AF65-F5344CB8AC3E}">
        <p14:creationId xmlns:p14="http://schemas.microsoft.com/office/powerpoint/2010/main" val="135119964"/>
      </p:ext>
    </p:extLst>
  </p:cSld>
  <p:clrMapOvr>
    <a:masterClrMapping/>
  </p:clrMapOvr>
  <mc:AlternateContent xmlns:mc="http://schemas.openxmlformats.org/markup-compatibility/2006" xmlns:p14="http://schemas.microsoft.com/office/powerpoint/2010/main">
    <mc:Choice Requires="p14">
      <p:transition spd="slow" p14:dur="2000" advTm="114303"/>
    </mc:Choice>
    <mc:Fallback xmlns="">
      <p:transition spd="slow" advTm="1143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8184A-5D71-264C-BCD6-35B8F9BED7E4}"/>
              </a:ext>
            </a:extLst>
          </p:cNvPr>
          <p:cNvSpPr>
            <a:spLocks noGrp="1"/>
          </p:cNvSpPr>
          <p:nvPr>
            <p:ph type="title"/>
          </p:nvPr>
        </p:nvSpPr>
        <p:spPr>
          <a:xfrm>
            <a:off x="1238250" y="436562"/>
            <a:ext cx="10515600" cy="1325563"/>
          </a:xfrm>
        </p:spPr>
        <p:txBody>
          <a:bodyPr/>
          <a:lstStyle/>
          <a:p>
            <a:r>
              <a:rPr lang="en-US" dirty="0"/>
              <a:t>Substance Abuse and Mood Disorders</a:t>
            </a:r>
          </a:p>
        </p:txBody>
      </p:sp>
      <p:sp>
        <p:nvSpPr>
          <p:cNvPr id="3" name="Content Placeholder 2">
            <a:extLst>
              <a:ext uri="{FF2B5EF4-FFF2-40B4-BE49-F238E27FC236}">
                <a16:creationId xmlns:a16="http://schemas.microsoft.com/office/drawing/2014/main" id="{8BE0D3FC-6C0D-DBC3-4ABF-9091CAD02CDE}"/>
              </a:ext>
            </a:extLst>
          </p:cNvPr>
          <p:cNvSpPr>
            <a:spLocks noGrp="1"/>
          </p:cNvSpPr>
          <p:nvPr>
            <p:ph idx="1"/>
          </p:nvPr>
        </p:nvSpPr>
        <p:spPr>
          <a:xfrm>
            <a:off x="838200" y="2920207"/>
            <a:ext cx="10515600" cy="4351338"/>
          </a:xfrm>
        </p:spPr>
        <p:txBody>
          <a:bodyPr/>
          <a:lstStyle/>
          <a:p>
            <a:r>
              <a:rPr lang="en-US" dirty="0"/>
              <a:t>Anxiety and Depression are common – when they overwhelm us we call it a disorder</a:t>
            </a:r>
          </a:p>
          <a:p>
            <a:endParaRPr lang="en-US" dirty="0"/>
          </a:p>
          <a:p>
            <a:r>
              <a:rPr lang="en-US" dirty="0"/>
              <a:t>Often substance abuse disorders overlap with these other disorders</a:t>
            </a:r>
          </a:p>
          <a:p>
            <a:endParaRPr lang="en-US" dirty="0"/>
          </a:p>
          <a:p>
            <a:r>
              <a:rPr lang="en-US" dirty="0"/>
              <a:t>Even if you don’t experience a “disorder” your mental and family health impact your wellbeing</a:t>
            </a:r>
          </a:p>
        </p:txBody>
      </p:sp>
    </p:spTree>
    <p:extLst>
      <p:ext uri="{BB962C8B-B14F-4D97-AF65-F5344CB8AC3E}">
        <p14:creationId xmlns:p14="http://schemas.microsoft.com/office/powerpoint/2010/main" val="1603129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9A95797-378E-23DC-91CD-A4A5D7E3C868}"/>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67000"/>
                    </a14:imgEffect>
                  </a14:imgLayer>
                </a14:imgProps>
              </a:ext>
            </a:extLst>
          </a:blip>
          <a:srcRect t="14773"/>
          <a:stretch/>
        </p:blipFill>
        <p:spPr>
          <a:xfrm>
            <a:off x="20" y="10"/>
            <a:ext cx="12191979" cy="6857990"/>
          </a:xfrm>
          <a:prstGeom prst="rect">
            <a:avLst/>
          </a:prstGeom>
        </p:spPr>
      </p:pic>
      <p:sp>
        <p:nvSpPr>
          <p:cNvPr id="2" name="Title 1">
            <a:extLst>
              <a:ext uri="{FF2B5EF4-FFF2-40B4-BE49-F238E27FC236}">
                <a16:creationId xmlns:a16="http://schemas.microsoft.com/office/drawing/2014/main" id="{641A0E0E-D63C-306E-8BEA-B3E7A985F7D2}"/>
              </a:ext>
            </a:extLst>
          </p:cNvPr>
          <p:cNvSpPr>
            <a:spLocks noGrp="1"/>
          </p:cNvSpPr>
          <p:nvPr>
            <p:ph type="title"/>
          </p:nvPr>
        </p:nvSpPr>
        <p:spPr>
          <a:xfrm>
            <a:off x="303967" y="530352"/>
            <a:ext cx="8569937" cy="891647"/>
          </a:xfrm>
        </p:spPr>
        <p:txBody>
          <a:bodyPr>
            <a:normAutofit fontScale="90000"/>
          </a:bodyPr>
          <a:lstStyle/>
          <a:p>
            <a:r>
              <a:rPr lang="en-US" b="1" dirty="0">
                <a:solidFill>
                  <a:srgbClr val="FFFFFF"/>
                </a:solidFill>
                <a:cs typeface="Calibri Light"/>
              </a:rPr>
              <a:t>Family Systems</a:t>
            </a:r>
            <a:br>
              <a:rPr lang="en-US" dirty="0">
                <a:solidFill>
                  <a:srgbClr val="FFFFFF"/>
                </a:solidFill>
                <a:cs typeface="Calibri"/>
              </a:rPr>
            </a:br>
            <a:endParaRPr lang="en-US" b="1" dirty="0">
              <a:solidFill>
                <a:srgbClr val="FFFFFF"/>
              </a:solidFill>
            </a:endParaRPr>
          </a:p>
        </p:txBody>
      </p:sp>
      <p:sp>
        <p:nvSpPr>
          <p:cNvPr id="3" name="Content Placeholder 2">
            <a:extLst>
              <a:ext uri="{FF2B5EF4-FFF2-40B4-BE49-F238E27FC236}">
                <a16:creationId xmlns:a16="http://schemas.microsoft.com/office/drawing/2014/main" id="{4A765295-5E35-550C-E539-8D9B3AF25A0E}"/>
              </a:ext>
            </a:extLst>
          </p:cNvPr>
          <p:cNvSpPr>
            <a:spLocks noGrp="1"/>
          </p:cNvSpPr>
          <p:nvPr>
            <p:ph idx="1"/>
          </p:nvPr>
        </p:nvSpPr>
        <p:spPr>
          <a:xfrm>
            <a:off x="303968" y="1682849"/>
            <a:ext cx="11221988" cy="4935830"/>
          </a:xfrm>
        </p:spPr>
        <p:txBody>
          <a:bodyPr vert="horz" lIns="91440" tIns="45720" rIns="91440" bIns="45720" rtlCol="0" anchor="t">
            <a:normAutofit/>
          </a:bodyPr>
          <a:lstStyle/>
          <a:p>
            <a:r>
              <a:rPr lang="en-US" sz="3200" dirty="0">
                <a:solidFill>
                  <a:srgbClr val="FFFFFF"/>
                </a:solidFill>
                <a:cs typeface="Calibri"/>
              </a:rPr>
              <a:t>A "</a:t>
            </a:r>
            <a:r>
              <a:rPr lang="en-US" sz="3200" i="1" u="sng" dirty="0">
                <a:solidFill>
                  <a:srgbClr val="FFFFFF"/>
                </a:solidFill>
                <a:cs typeface="Calibri"/>
              </a:rPr>
              <a:t>system</a:t>
            </a:r>
            <a:r>
              <a:rPr lang="en-US" sz="3200" dirty="0">
                <a:solidFill>
                  <a:srgbClr val="FFFFFF"/>
                </a:solidFill>
                <a:cs typeface="Calibri"/>
              </a:rPr>
              <a:t>"...</a:t>
            </a:r>
          </a:p>
          <a:p>
            <a:pPr lvl="1"/>
            <a:r>
              <a:rPr lang="en-US" sz="2600" dirty="0">
                <a:solidFill>
                  <a:srgbClr val="FFFFFF"/>
                </a:solidFill>
                <a:cs typeface="Calibri"/>
              </a:rPr>
              <a:t>Is made up of many parts, but makes something </a:t>
            </a:r>
            <a:r>
              <a:rPr lang="en-US" sz="2600" u="sng" dirty="0">
                <a:solidFill>
                  <a:srgbClr val="FFFFFF"/>
                </a:solidFill>
                <a:cs typeface="Calibri"/>
              </a:rPr>
              <a:t>bigger </a:t>
            </a:r>
            <a:r>
              <a:rPr lang="en-US" sz="2600" dirty="0">
                <a:solidFill>
                  <a:srgbClr val="FFFFFF"/>
                </a:solidFill>
                <a:cs typeface="Calibri"/>
              </a:rPr>
              <a:t>when together.</a:t>
            </a:r>
          </a:p>
          <a:p>
            <a:pPr lvl="1"/>
            <a:r>
              <a:rPr lang="en-US" sz="2600" dirty="0">
                <a:solidFill>
                  <a:srgbClr val="FFFFFF"/>
                </a:solidFill>
                <a:cs typeface="Calibri"/>
              </a:rPr>
              <a:t>It's pieces constantly affect and are affected by one another. </a:t>
            </a:r>
          </a:p>
          <a:p>
            <a:pPr lvl="1"/>
            <a:r>
              <a:rPr lang="en-US" sz="2600" dirty="0">
                <a:solidFill>
                  <a:srgbClr val="FFFFFF"/>
                </a:solidFill>
                <a:cs typeface="Calibri"/>
              </a:rPr>
              <a:t>It has a way of keeping the system working in a steady state.</a:t>
            </a:r>
          </a:p>
          <a:p>
            <a:pPr marL="457200" lvl="1" indent="0">
              <a:buNone/>
            </a:pPr>
            <a:endParaRPr lang="en-US" dirty="0">
              <a:cs typeface="Calibri"/>
            </a:endParaRPr>
          </a:p>
          <a:p>
            <a:r>
              <a:rPr lang="en-US" sz="3200" dirty="0">
                <a:solidFill>
                  <a:srgbClr val="FFFFFF"/>
                </a:solidFill>
                <a:cs typeface="Calibri"/>
              </a:rPr>
              <a:t>A "</a:t>
            </a:r>
            <a:r>
              <a:rPr lang="en-US" sz="3200" i="1" u="sng" dirty="0">
                <a:solidFill>
                  <a:srgbClr val="FFFFFF"/>
                </a:solidFill>
                <a:cs typeface="Calibri"/>
              </a:rPr>
              <a:t>family system</a:t>
            </a:r>
            <a:r>
              <a:rPr lang="en-US" sz="3200" dirty="0">
                <a:solidFill>
                  <a:srgbClr val="FFFFFF"/>
                </a:solidFill>
                <a:cs typeface="Calibri"/>
              </a:rPr>
              <a:t>" works in a similar way, but it's parts:</a:t>
            </a:r>
          </a:p>
          <a:p>
            <a:pPr lvl="1"/>
            <a:r>
              <a:rPr lang="en-US" sz="2600" dirty="0">
                <a:solidFill>
                  <a:srgbClr val="FFFFFF"/>
                </a:solidFill>
                <a:cs typeface="Calibri"/>
              </a:rPr>
              <a:t>Have unique thoughts and feelings about “we/us”</a:t>
            </a:r>
          </a:p>
          <a:p>
            <a:pPr lvl="1"/>
            <a:r>
              <a:rPr lang="en-US" sz="2600" dirty="0">
                <a:solidFill>
                  <a:srgbClr val="FFFFFF"/>
                </a:solidFill>
                <a:cs typeface="Calibri"/>
              </a:rPr>
              <a:t>Constantly communicate and interpret messages (spoken and unspoken)</a:t>
            </a:r>
          </a:p>
          <a:p>
            <a:pPr lvl="2"/>
            <a:r>
              <a:rPr lang="en-US" sz="2200" dirty="0">
                <a:solidFill>
                  <a:srgbClr val="FFFFFF"/>
                </a:solidFill>
                <a:cs typeface="Calibri"/>
              </a:rPr>
              <a:t>Uses actions &amp; emotions to keep the system working in the way it is most used to.</a:t>
            </a:r>
          </a:p>
          <a:p>
            <a:pPr lvl="1"/>
            <a:r>
              <a:rPr lang="en-US" sz="2600" dirty="0">
                <a:solidFill>
                  <a:srgbClr val="FFC000"/>
                </a:solidFill>
                <a:cs typeface="Calibri"/>
              </a:rPr>
              <a:t>*</a:t>
            </a:r>
            <a:r>
              <a:rPr lang="en-US" sz="2600" b="1" i="1" dirty="0">
                <a:solidFill>
                  <a:srgbClr val="FFC000"/>
                </a:solidFill>
                <a:cs typeface="Calibri"/>
              </a:rPr>
              <a:t>Can influence the state of “health” of each of it’s members.</a:t>
            </a:r>
          </a:p>
          <a:p>
            <a:endParaRPr lang="en-US" sz="3200" dirty="0">
              <a:solidFill>
                <a:srgbClr val="FFFFFF"/>
              </a:solidFill>
              <a:cs typeface="Calibri"/>
            </a:endParaRPr>
          </a:p>
        </p:txBody>
      </p:sp>
      <p:pic>
        <p:nvPicPr>
          <p:cNvPr id="5" name="Picture 5">
            <a:extLst>
              <a:ext uri="{FF2B5EF4-FFF2-40B4-BE49-F238E27FC236}">
                <a16:creationId xmlns:a16="http://schemas.microsoft.com/office/drawing/2014/main" id="{F45EB787-9B85-89A6-19E9-EC4C60CAC19F}"/>
              </a:ext>
            </a:extLst>
          </p:cNvPr>
          <p:cNvPicPr>
            <a:picLocks noChangeAspect="1"/>
          </p:cNvPicPr>
          <p:nvPr/>
        </p:nvPicPr>
        <p:blipFill>
          <a:blip r:embed="rId5"/>
          <a:stretch>
            <a:fillRect/>
          </a:stretch>
        </p:blipFill>
        <p:spPr>
          <a:xfrm>
            <a:off x="9303361" y="239321"/>
            <a:ext cx="2584672" cy="1443528"/>
          </a:xfrm>
          <a:prstGeom prst="rect">
            <a:avLst/>
          </a:prstGeom>
        </p:spPr>
      </p:pic>
    </p:spTree>
    <p:extLst>
      <p:ext uri="{BB962C8B-B14F-4D97-AF65-F5344CB8AC3E}">
        <p14:creationId xmlns:p14="http://schemas.microsoft.com/office/powerpoint/2010/main" val="1755862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B43EE0-C3A8-9255-F44D-1BB57BA168F4}"/>
              </a:ext>
            </a:extLst>
          </p:cNvPr>
          <p:cNvSpPr>
            <a:spLocks noGrp="1"/>
          </p:cNvSpPr>
          <p:nvPr>
            <p:ph type="title"/>
          </p:nvPr>
        </p:nvSpPr>
        <p:spPr>
          <a:xfrm>
            <a:off x="6090573" y="339795"/>
            <a:ext cx="4977976" cy="1454051"/>
          </a:xfrm>
        </p:spPr>
        <p:txBody>
          <a:bodyPr>
            <a:normAutofit/>
          </a:bodyPr>
          <a:lstStyle/>
          <a:p>
            <a:r>
              <a:rPr lang="en-US" sz="3600" dirty="0">
                <a:solidFill>
                  <a:schemeClr val="tx2"/>
                </a:solidFill>
                <a:latin typeface="Calibri"/>
                <a:ea typeface="Calibri Light"/>
                <a:cs typeface="Calibri Light"/>
              </a:rPr>
              <a:t>Skills to Build a Healthy Individual (&amp; Family)</a:t>
            </a:r>
            <a:endParaRPr lang="en-US" sz="3600" dirty="0">
              <a:solidFill>
                <a:schemeClr val="tx2"/>
              </a:solidFill>
              <a:latin typeface="Calibri"/>
              <a:cs typeface="Calibri"/>
            </a:endParaRPr>
          </a:p>
        </p:txBody>
      </p:sp>
      <p:pic>
        <p:nvPicPr>
          <p:cNvPr id="7" name="Graphic 6" descr="Balanced scales, suggesting the idea of balance.">
            <a:extLst>
              <a:ext uri="{FF2B5EF4-FFF2-40B4-BE49-F238E27FC236}">
                <a16:creationId xmlns:a16="http://schemas.microsoft.com/office/drawing/2014/main" id="{561DF6A2-6787-D7C0-83F6-F2F35C3992E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2481D5CB-317A-3AA6-5E8F-F3D1411DC646}"/>
              </a:ext>
            </a:extLst>
          </p:cNvPr>
          <p:cNvSpPr>
            <a:spLocks noGrp="1"/>
          </p:cNvSpPr>
          <p:nvPr>
            <p:ph idx="1"/>
          </p:nvPr>
        </p:nvSpPr>
        <p:spPr>
          <a:xfrm>
            <a:off x="6090573" y="1793846"/>
            <a:ext cx="5414475" cy="4832241"/>
          </a:xfrm>
        </p:spPr>
        <p:txBody>
          <a:bodyPr vert="horz" lIns="91440" tIns="45720" rIns="91440" bIns="45720" rtlCol="0" anchor="ctr">
            <a:normAutofit/>
          </a:bodyPr>
          <a:lstStyle/>
          <a:p>
            <a:r>
              <a:rPr lang="en-US" sz="2400" dirty="0">
                <a:solidFill>
                  <a:schemeClr val="tx2"/>
                </a:solidFill>
                <a:latin typeface="Calibri"/>
                <a:cs typeface="Arial"/>
              </a:rPr>
              <a:t>Take care of your biology (caution with self-medication; SLEEP)</a:t>
            </a:r>
          </a:p>
          <a:p>
            <a:pPr lvl="1"/>
            <a:r>
              <a:rPr lang="en-US" sz="2000" dirty="0">
                <a:solidFill>
                  <a:schemeClr val="tx2"/>
                </a:solidFill>
                <a:latin typeface="Calibri"/>
                <a:cs typeface="Calibri"/>
              </a:rPr>
              <a:t>Beware of being hangry</a:t>
            </a:r>
          </a:p>
          <a:p>
            <a:r>
              <a:rPr lang="en-US" sz="2400" dirty="0">
                <a:solidFill>
                  <a:schemeClr val="tx2"/>
                </a:solidFill>
                <a:latin typeface="Calibri"/>
                <a:cs typeface="Arial"/>
              </a:rPr>
              <a:t>Take care of your need for connectedness</a:t>
            </a:r>
          </a:p>
          <a:p>
            <a:pPr lvl="1"/>
            <a:r>
              <a:rPr lang="en-US" sz="2200" dirty="0">
                <a:solidFill>
                  <a:schemeClr val="tx2"/>
                </a:solidFill>
                <a:latin typeface="Calibri"/>
                <a:cs typeface="Arial"/>
              </a:rPr>
              <a:t>In </a:t>
            </a:r>
            <a:r>
              <a:rPr lang="en-US" sz="2200" i="1" u="sng" dirty="0">
                <a:solidFill>
                  <a:schemeClr val="tx2"/>
                </a:solidFill>
                <a:latin typeface="Calibri"/>
                <a:cs typeface="Arial"/>
              </a:rPr>
              <a:t>relationships</a:t>
            </a:r>
            <a:r>
              <a:rPr lang="en-US" sz="2200" i="1" dirty="0">
                <a:solidFill>
                  <a:schemeClr val="tx2"/>
                </a:solidFill>
                <a:latin typeface="Calibri"/>
                <a:cs typeface="Arial"/>
              </a:rPr>
              <a:t> </a:t>
            </a:r>
            <a:r>
              <a:rPr lang="en-US" sz="2200" dirty="0">
                <a:solidFill>
                  <a:schemeClr val="tx2"/>
                </a:solidFill>
                <a:latin typeface="Calibri"/>
                <a:cs typeface="Arial"/>
              </a:rPr>
              <a:t>with others (overcome the isolation factor):</a:t>
            </a:r>
            <a:endParaRPr lang="en-US" sz="2200" dirty="0">
              <a:solidFill>
                <a:schemeClr val="tx2"/>
              </a:solidFill>
              <a:latin typeface="Calibri"/>
              <a:ea typeface="Calibri"/>
              <a:cs typeface="Calibri"/>
            </a:endParaRPr>
          </a:p>
          <a:p>
            <a:pPr lvl="2"/>
            <a:r>
              <a:rPr lang="en-US" sz="1600" dirty="0">
                <a:solidFill>
                  <a:schemeClr val="tx2"/>
                </a:solidFill>
                <a:latin typeface="Calibri"/>
                <a:cs typeface="Arial"/>
              </a:rPr>
              <a:t>Validate/normalize each other's experiences</a:t>
            </a:r>
          </a:p>
          <a:p>
            <a:pPr lvl="2"/>
            <a:r>
              <a:rPr lang="en-US" sz="1600" dirty="0">
                <a:solidFill>
                  <a:schemeClr val="tx2"/>
                </a:solidFill>
                <a:latin typeface="Calibri"/>
                <a:cs typeface="Arial"/>
              </a:rPr>
              <a:t>Challenge self and one another to grow....</a:t>
            </a:r>
            <a:endParaRPr lang="en-US" sz="2000" dirty="0">
              <a:solidFill>
                <a:schemeClr val="tx2"/>
              </a:solidFill>
              <a:latin typeface="Calibri"/>
              <a:cs typeface="Arial"/>
            </a:endParaRPr>
          </a:p>
          <a:p>
            <a:r>
              <a:rPr lang="en-US" sz="2400" dirty="0">
                <a:solidFill>
                  <a:schemeClr val="tx2"/>
                </a:solidFill>
                <a:latin typeface="Calibri"/>
                <a:cs typeface="Arial"/>
              </a:rPr>
              <a:t>Exercise your </a:t>
            </a:r>
            <a:r>
              <a:rPr lang="en-US" sz="2400" i="1" dirty="0">
                <a:solidFill>
                  <a:schemeClr val="tx2"/>
                </a:solidFill>
                <a:latin typeface="Calibri"/>
                <a:cs typeface="Arial"/>
              </a:rPr>
              <a:t>thinking </a:t>
            </a:r>
            <a:r>
              <a:rPr lang="en-US" sz="2400" dirty="0">
                <a:solidFill>
                  <a:schemeClr val="tx2"/>
                </a:solidFill>
                <a:latin typeface="Calibri"/>
                <a:cs typeface="Arial"/>
              </a:rPr>
              <a:t>brain </a:t>
            </a:r>
          </a:p>
          <a:p>
            <a:pPr lvl="1"/>
            <a:r>
              <a:rPr lang="en-US" sz="2000" dirty="0">
                <a:solidFill>
                  <a:schemeClr val="tx2"/>
                </a:solidFill>
                <a:latin typeface="Calibri"/>
                <a:cs typeface="Arial"/>
              </a:rPr>
              <a:t>Use body and mind to move from surviving to thriving</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30710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rawing of a duck.&#10;&#10;">
            <a:extLst>
              <a:ext uri="{FF2B5EF4-FFF2-40B4-BE49-F238E27FC236}">
                <a16:creationId xmlns:a16="http://schemas.microsoft.com/office/drawing/2014/main" id="{3F1337F6-5588-E983-CB0F-A212A819ED8C}"/>
              </a:ext>
            </a:extLst>
          </p:cNvPr>
          <p:cNvPicPr>
            <a:picLocks noGrp="1" noChangeAspect="1"/>
          </p:cNvPicPr>
          <p:nvPr>
            <p:ph idx="1"/>
          </p:nvPr>
        </p:nvPicPr>
        <p:blipFill rotWithShape="1">
          <a:blip r:embed="rId3"/>
          <a:srcRect b="6639"/>
          <a:stretch/>
        </p:blipFill>
        <p:spPr>
          <a:xfrm>
            <a:off x="20" y="0"/>
            <a:ext cx="12191980" cy="6857990"/>
          </a:xfrm>
          <a:prstGeom prst="rect">
            <a:avLst/>
          </a:prstGeom>
        </p:spPr>
      </p:pic>
      <p:sp>
        <p:nvSpPr>
          <p:cNvPr id="2" name="Title 1">
            <a:extLst>
              <a:ext uri="{FF2B5EF4-FFF2-40B4-BE49-F238E27FC236}">
                <a16:creationId xmlns:a16="http://schemas.microsoft.com/office/drawing/2014/main" id="{23876189-2CB2-790F-5D9A-4ABF75CBFF67}"/>
              </a:ext>
            </a:extLst>
          </p:cNvPr>
          <p:cNvSpPr>
            <a:spLocks noGrp="1"/>
          </p:cNvSpPr>
          <p:nvPr>
            <p:ph type="title"/>
          </p:nvPr>
        </p:nvSpPr>
        <p:spPr>
          <a:xfrm>
            <a:off x="502613" y="4257390"/>
            <a:ext cx="3414373"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r>
              <a:rPr lang="en-US" sz="2400">
                <a:solidFill>
                  <a:schemeClr val="tx1">
                    <a:lumMod val="75000"/>
                    <a:lumOff val="25000"/>
                  </a:schemeClr>
                </a:solidFill>
              </a:rPr>
              <a:t>Changing Perspectives</a:t>
            </a:r>
          </a:p>
        </p:txBody>
      </p:sp>
    </p:spTree>
    <p:extLst>
      <p:ext uri="{BB962C8B-B14F-4D97-AF65-F5344CB8AC3E}">
        <p14:creationId xmlns:p14="http://schemas.microsoft.com/office/powerpoint/2010/main" val="24397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colorTemperature colorTemp="6510"/>
                    </a14:imgEffect>
                    <a14:imgEffect>
                      <a14:saturation sat="99000"/>
                    </a14:imgEffect>
                    <a14:imgEffect>
                      <a14:brightnessContrast bright="-54000" contras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E48F4-06C5-AEE3-3A0A-31DF5C8E34CF}"/>
              </a:ext>
            </a:extLst>
          </p:cNvPr>
          <p:cNvSpPr>
            <a:spLocks noGrp="1"/>
          </p:cNvSpPr>
          <p:nvPr>
            <p:ph type="title"/>
          </p:nvPr>
        </p:nvSpPr>
        <p:spPr/>
        <p:txBody>
          <a:bodyPr/>
          <a:lstStyle/>
          <a:p>
            <a:r>
              <a:rPr lang="en-US" dirty="0">
                <a:solidFill>
                  <a:schemeClr val="bg1"/>
                </a:solidFill>
              </a:rPr>
              <a:t>Changing Perspectives – Balance </a:t>
            </a:r>
          </a:p>
        </p:txBody>
      </p:sp>
      <p:sp>
        <p:nvSpPr>
          <p:cNvPr id="5" name="Text Placeholder 4">
            <a:extLst>
              <a:ext uri="{FF2B5EF4-FFF2-40B4-BE49-F238E27FC236}">
                <a16:creationId xmlns:a16="http://schemas.microsoft.com/office/drawing/2014/main" id="{425C5AA0-023C-369D-D5EC-78CFEA9C5051}"/>
              </a:ext>
            </a:extLst>
          </p:cNvPr>
          <p:cNvSpPr>
            <a:spLocks noGrp="1"/>
          </p:cNvSpPr>
          <p:nvPr>
            <p:ph type="body" idx="1"/>
          </p:nvPr>
        </p:nvSpPr>
        <p:spPr/>
        <p:txBody>
          <a:bodyPr>
            <a:normAutofit/>
          </a:bodyPr>
          <a:lstStyle/>
          <a:p>
            <a:r>
              <a:rPr lang="en-US" sz="2800" dirty="0">
                <a:solidFill>
                  <a:schemeClr val="bg1"/>
                </a:solidFill>
              </a:rPr>
              <a:t>Challenge Your Thoughts</a:t>
            </a:r>
          </a:p>
        </p:txBody>
      </p:sp>
      <p:sp>
        <p:nvSpPr>
          <p:cNvPr id="6" name="Content Placeholder 5">
            <a:extLst>
              <a:ext uri="{FF2B5EF4-FFF2-40B4-BE49-F238E27FC236}">
                <a16:creationId xmlns:a16="http://schemas.microsoft.com/office/drawing/2014/main" id="{80D41C83-1A69-F83F-2F6F-8CCD9488EC08}"/>
              </a:ext>
            </a:extLst>
          </p:cNvPr>
          <p:cNvSpPr>
            <a:spLocks noGrp="1"/>
          </p:cNvSpPr>
          <p:nvPr>
            <p:ph sz="half" idx="2"/>
          </p:nvPr>
        </p:nvSpPr>
        <p:spPr/>
        <p:txBody>
          <a:bodyPr>
            <a:normAutofit fontScale="85000" lnSpcReduction="20000"/>
          </a:bodyPr>
          <a:lstStyle/>
          <a:p>
            <a:r>
              <a:rPr lang="en-US" dirty="0">
                <a:solidFill>
                  <a:schemeClr val="bg1"/>
                </a:solidFill>
              </a:rPr>
              <a:t>Catastrophic Thinking</a:t>
            </a:r>
          </a:p>
          <a:p>
            <a:pPr lvl="1"/>
            <a:r>
              <a:rPr lang="en-US" dirty="0">
                <a:solidFill>
                  <a:schemeClr val="bg1"/>
                </a:solidFill>
              </a:rPr>
              <a:t>I didn’t get a promotion, therefore everyone hates me and I’m about to get fired</a:t>
            </a:r>
          </a:p>
          <a:p>
            <a:r>
              <a:rPr lang="en-US" dirty="0">
                <a:solidFill>
                  <a:schemeClr val="bg1"/>
                </a:solidFill>
              </a:rPr>
              <a:t>All-or-Nothing</a:t>
            </a:r>
          </a:p>
          <a:p>
            <a:pPr lvl="1"/>
            <a:r>
              <a:rPr lang="en-US" dirty="0">
                <a:solidFill>
                  <a:schemeClr val="bg1"/>
                </a:solidFill>
              </a:rPr>
              <a:t>I either have to be a good provider or a good parent</a:t>
            </a:r>
          </a:p>
          <a:p>
            <a:r>
              <a:rPr lang="en-US" dirty="0" err="1">
                <a:solidFill>
                  <a:schemeClr val="bg1"/>
                </a:solidFill>
              </a:rPr>
              <a:t>Shoulds</a:t>
            </a:r>
            <a:endParaRPr lang="en-US" dirty="0">
              <a:solidFill>
                <a:schemeClr val="bg1"/>
              </a:solidFill>
            </a:endParaRPr>
          </a:p>
          <a:p>
            <a:pPr lvl="1"/>
            <a:r>
              <a:rPr lang="en-US" dirty="0">
                <a:solidFill>
                  <a:schemeClr val="bg1"/>
                </a:solidFill>
              </a:rPr>
              <a:t>How often is it a should when it could be a am willing or want to</a:t>
            </a:r>
          </a:p>
          <a:p>
            <a:r>
              <a:rPr lang="en-US" dirty="0">
                <a:solidFill>
                  <a:schemeClr val="bg1"/>
                </a:solidFill>
              </a:rPr>
              <a:t>Event Filter</a:t>
            </a:r>
          </a:p>
          <a:p>
            <a:pPr lvl="1"/>
            <a:r>
              <a:rPr lang="en-US" dirty="0">
                <a:solidFill>
                  <a:schemeClr val="bg1"/>
                </a:solidFill>
              </a:rPr>
              <a:t>Opposite of rose-colored glasses</a:t>
            </a:r>
          </a:p>
          <a:p>
            <a:endParaRPr lang="en-US" dirty="0">
              <a:solidFill>
                <a:schemeClr val="bg1"/>
              </a:solidFill>
            </a:endParaRPr>
          </a:p>
        </p:txBody>
      </p:sp>
      <p:sp>
        <p:nvSpPr>
          <p:cNvPr id="7" name="Text Placeholder 6">
            <a:extLst>
              <a:ext uri="{FF2B5EF4-FFF2-40B4-BE49-F238E27FC236}">
                <a16:creationId xmlns:a16="http://schemas.microsoft.com/office/drawing/2014/main" id="{05CA2D16-1790-B8AB-512F-EB9519C2E390}"/>
              </a:ext>
            </a:extLst>
          </p:cNvPr>
          <p:cNvSpPr>
            <a:spLocks noGrp="1"/>
          </p:cNvSpPr>
          <p:nvPr>
            <p:ph type="body" sz="quarter" idx="3"/>
          </p:nvPr>
        </p:nvSpPr>
        <p:spPr/>
        <p:txBody>
          <a:bodyPr>
            <a:normAutofit/>
          </a:bodyPr>
          <a:lstStyle/>
          <a:p>
            <a:r>
              <a:rPr lang="en-US" sz="3200" dirty="0">
                <a:solidFill>
                  <a:schemeClr val="bg1"/>
                </a:solidFill>
              </a:rPr>
              <a:t>Accept and Act</a:t>
            </a:r>
          </a:p>
        </p:txBody>
      </p:sp>
      <p:sp>
        <p:nvSpPr>
          <p:cNvPr id="8" name="Content Placeholder 7">
            <a:extLst>
              <a:ext uri="{FF2B5EF4-FFF2-40B4-BE49-F238E27FC236}">
                <a16:creationId xmlns:a16="http://schemas.microsoft.com/office/drawing/2014/main" id="{61AED020-12BF-D2FE-7B76-69356E66E291}"/>
              </a:ext>
            </a:extLst>
          </p:cNvPr>
          <p:cNvSpPr>
            <a:spLocks noGrp="1"/>
          </p:cNvSpPr>
          <p:nvPr>
            <p:ph sz="quarter" idx="4"/>
          </p:nvPr>
        </p:nvSpPr>
        <p:spPr/>
        <p:txBody>
          <a:bodyPr>
            <a:normAutofit fontScale="85000" lnSpcReduction="20000"/>
          </a:bodyPr>
          <a:lstStyle/>
          <a:p>
            <a:r>
              <a:rPr lang="en-US" dirty="0">
                <a:solidFill>
                  <a:schemeClr val="bg1"/>
                </a:solidFill>
              </a:rPr>
              <a:t>If your thoughts aren’t going to change, drop the struggle and find the wisdom you can with them</a:t>
            </a:r>
          </a:p>
          <a:p>
            <a:r>
              <a:rPr lang="en-US" dirty="0">
                <a:solidFill>
                  <a:schemeClr val="bg1"/>
                </a:solidFill>
              </a:rPr>
              <a:t>Hold your thoughts and feelings as yours, and hold them lightly</a:t>
            </a:r>
          </a:p>
          <a:p>
            <a:r>
              <a:rPr lang="en-US" dirty="0">
                <a:solidFill>
                  <a:schemeClr val="bg1"/>
                </a:solidFill>
              </a:rPr>
              <a:t>Use SMART goals to move forward</a:t>
            </a:r>
          </a:p>
          <a:p>
            <a:pPr lvl="1"/>
            <a:r>
              <a:rPr lang="en-US" dirty="0">
                <a:solidFill>
                  <a:schemeClr val="bg1"/>
                </a:solidFill>
              </a:rPr>
              <a:t>Specific</a:t>
            </a:r>
          </a:p>
          <a:p>
            <a:pPr lvl="1"/>
            <a:r>
              <a:rPr lang="en-US" dirty="0">
                <a:solidFill>
                  <a:schemeClr val="bg1"/>
                </a:solidFill>
              </a:rPr>
              <a:t>Motivated </a:t>
            </a:r>
            <a:r>
              <a:rPr lang="en-US" b="1" u="sng" dirty="0">
                <a:solidFill>
                  <a:schemeClr val="bg1"/>
                </a:solidFill>
              </a:rPr>
              <a:t>by Values!</a:t>
            </a:r>
          </a:p>
          <a:p>
            <a:pPr lvl="1"/>
            <a:r>
              <a:rPr lang="en-US" dirty="0">
                <a:solidFill>
                  <a:schemeClr val="bg1"/>
                </a:solidFill>
              </a:rPr>
              <a:t>Adaptive (makes life better in the long run)</a:t>
            </a:r>
          </a:p>
          <a:p>
            <a:pPr lvl="1"/>
            <a:r>
              <a:rPr lang="en-US" dirty="0">
                <a:solidFill>
                  <a:schemeClr val="bg1"/>
                </a:solidFill>
              </a:rPr>
              <a:t>Realistic</a:t>
            </a:r>
          </a:p>
          <a:p>
            <a:pPr lvl="1"/>
            <a:r>
              <a:rPr lang="en-US" dirty="0">
                <a:solidFill>
                  <a:schemeClr val="bg1"/>
                </a:solidFill>
              </a:rPr>
              <a:t>Time-bound</a:t>
            </a:r>
          </a:p>
        </p:txBody>
      </p:sp>
    </p:spTree>
    <p:extLst>
      <p:ext uri="{BB962C8B-B14F-4D97-AF65-F5344CB8AC3E}">
        <p14:creationId xmlns:p14="http://schemas.microsoft.com/office/powerpoint/2010/main" val="57081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colorTemperature colorTemp="6510"/>
                    </a14:imgEffect>
                    <a14:imgEffect>
                      <a14:saturation sat="99000"/>
                    </a14:imgEffect>
                    <a14:imgEffect>
                      <a14:brightnessContrast bright="-54000" contrast="-25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92F796A2-7362-C105-E68C-F5AC85F06550}"/>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483F1B98-9A7E-635F-6073-8623BBF3589B}"/>
              </a:ext>
            </a:extLst>
          </p:cNvPr>
          <p:cNvSpPr>
            <a:spLocks noGrp="1"/>
          </p:cNvSpPr>
          <p:nvPr>
            <p:ph type="title"/>
          </p:nvPr>
        </p:nvSpPr>
        <p:spPr>
          <a:xfrm>
            <a:off x="838200" y="2277022"/>
            <a:ext cx="10515600" cy="1325563"/>
          </a:xfrm>
        </p:spPr>
        <p:txBody>
          <a:bodyPr/>
          <a:lstStyle/>
          <a:p>
            <a:pPr algn="ctr"/>
            <a:r>
              <a:rPr lang="en-US" dirty="0">
                <a:solidFill>
                  <a:schemeClr val="bg1"/>
                </a:solidFill>
              </a:rPr>
              <a:t>Thank You!!!</a:t>
            </a:r>
          </a:p>
        </p:txBody>
      </p:sp>
    </p:spTree>
    <p:extLst>
      <p:ext uri="{BB962C8B-B14F-4D97-AF65-F5344CB8AC3E}">
        <p14:creationId xmlns:p14="http://schemas.microsoft.com/office/powerpoint/2010/main" val="2248538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4.8|6.6|15.9|19.3|7.1|22.3"/>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on Boardroom">
  <a:themeElements>
    <a:clrScheme name="Custom 7">
      <a:dk1>
        <a:srgbClr val="000000"/>
      </a:dk1>
      <a:lt1>
        <a:srgbClr val="FFFFFF"/>
      </a:lt1>
      <a:dk2>
        <a:srgbClr val="2B70B6"/>
      </a:dk2>
      <a:lt2>
        <a:srgbClr val="CCDDEA"/>
      </a:lt2>
      <a:accent1>
        <a:srgbClr val="F96400"/>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374</TotalTime>
  <Words>1341</Words>
  <Application>Microsoft Office PowerPoint</Application>
  <PresentationFormat>Widescreen</PresentationFormat>
  <Paragraphs>121</Paragraphs>
  <Slides>9</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Aptos</vt:lpstr>
      <vt:lpstr>Aptos Display</vt:lpstr>
      <vt:lpstr>Arial</vt:lpstr>
      <vt:lpstr>Azbuka</vt:lpstr>
      <vt:lpstr>Calibri</vt:lpstr>
      <vt:lpstr>Calibri Light</vt:lpstr>
      <vt:lpstr>Century Gothic</vt:lpstr>
      <vt:lpstr>Wingdings 3</vt:lpstr>
      <vt:lpstr>Office Theme</vt:lpstr>
      <vt:lpstr>1_Office Theme</vt:lpstr>
      <vt:lpstr>Ion Boardroom</vt:lpstr>
      <vt:lpstr>Stress and Mental Health on the Farm</vt:lpstr>
      <vt:lpstr>PowerPoint Presentation</vt:lpstr>
      <vt:lpstr>Stress, Farm Stress, and Mental Health</vt:lpstr>
      <vt:lpstr>Substance Abuse and Mood Disorders</vt:lpstr>
      <vt:lpstr>Family Systems </vt:lpstr>
      <vt:lpstr>Skills to Build a Healthy Individual (&amp; Family)</vt:lpstr>
      <vt:lpstr>Changing Perspectives</vt:lpstr>
      <vt:lpstr>Changing Perspectives – Balance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Connections and Changing Perspectives: Building Stress Resilience for Rural Families</dc:title>
  <dc:creator>Shuler, Jordan</dc:creator>
  <cp:lastModifiedBy>Kilschautzky, Torsten</cp:lastModifiedBy>
  <cp:revision>12</cp:revision>
  <dcterms:created xsi:type="dcterms:W3CDTF">2024-02-08T16:39:40Z</dcterms:created>
  <dcterms:modified xsi:type="dcterms:W3CDTF">2026-04-30T19:23:28Z</dcterms:modified>
</cp:coreProperties>
</file>