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310" r:id="rId3"/>
    <p:sldId id="308" r:id="rId4"/>
    <p:sldId id="307" r:id="rId5"/>
    <p:sldId id="294" r:id="rId6"/>
    <p:sldId id="293" r:id="rId7"/>
    <p:sldId id="297" r:id="rId8"/>
    <p:sldId id="296" r:id="rId9"/>
    <p:sldId id="298" r:id="rId10"/>
    <p:sldId id="299" r:id="rId11"/>
    <p:sldId id="282" r:id="rId12"/>
    <p:sldId id="283" r:id="rId13"/>
    <p:sldId id="285" r:id="rId14"/>
    <p:sldId id="287" r:id="rId15"/>
    <p:sldId id="288" r:id="rId16"/>
    <p:sldId id="289" r:id="rId17"/>
    <p:sldId id="290" r:id="rId18"/>
    <p:sldId id="291" r:id="rId19"/>
    <p:sldId id="295" r:id="rId20"/>
    <p:sldId id="30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61816" autoAdjust="0"/>
  </p:normalViewPr>
  <p:slideViewPr>
    <p:cSldViewPr snapToGrid="0">
      <p:cViewPr varScale="1">
        <p:scale>
          <a:sx n="66" d="100"/>
          <a:sy n="66" d="100"/>
        </p:scale>
        <p:origin x="804" y="72"/>
      </p:cViewPr>
      <p:guideLst/>
    </p:cSldViewPr>
  </p:slideViewPr>
  <p:outlineViewPr>
    <p:cViewPr>
      <p:scale>
        <a:sx n="33" d="100"/>
        <a:sy n="33" d="100"/>
      </p:scale>
      <p:origin x="0" y="-27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8DB23F-78CF-41DA-BC66-E8272B31408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5A4CB97-9650-459D-95F3-961032F78EBF}">
      <dgm:prSet/>
      <dgm:spPr/>
      <dgm:t>
        <a:bodyPr/>
        <a:lstStyle/>
        <a:p>
          <a:r>
            <a:rPr lang="en-US" dirty="0"/>
            <a:t>Online Web Stores</a:t>
          </a:r>
        </a:p>
      </dgm:t>
    </dgm:pt>
    <dgm:pt modelId="{E5AD5FDE-5A56-4DEE-8DD6-D786FC7ED067}" type="parTrans" cxnId="{F6F388E9-0D3A-4D26-95A1-C6ABA7280435}">
      <dgm:prSet/>
      <dgm:spPr/>
      <dgm:t>
        <a:bodyPr/>
        <a:lstStyle/>
        <a:p>
          <a:endParaRPr lang="en-US"/>
        </a:p>
      </dgm:t>
    </dgm:pt>
    <dgm:pt modelId="{2FDEB1EB-2C8D-41D0-83A9-590E28DEFA4E}" type="sibTrans" cxnId="{F6F388E9-0D3A-4D26-95A1-C6ABA7280435}">
      <dgm:prSet/>
      <dgm:spPr/>
      <dgm:t>
        <a:bodyPr/>
        <a:lstStyle/>
        <a:p>
          <a:endParaRPr lang="en-US"/>
        </a:p>
      </dgm:t>
    </dgm:pt>
    <dgm:pt modelId="{AFFF3424-1036-40C5-8CF0-9D09299B3144}">
      <dgm:prSet/>
      <dgm:spPr/>
      <dgm:t>
        <a:bodyPr/>
        <a:lstStyle/>
        <a:p>
          <a:r>
            <a:rPr lang="en-US"/>
            <a:t>Online Marketplaces</a:t>
          </a:r>
        </a:p>
      </dgm:t>
    </dgm:pt>
    <dgm:pt modelId="{E6FA52C4-F254-425A-8981-ED84FD2FA46C}" type="parTrans" cxnId="{68DD34A3-D683-479E-AFB7-EA0BF9DE25A2}">
      <dgm:prSet/>
      <dgm:spPr/>
      <dgm:t>
        <a:bodyPr/>
        <a:lstStyle/>
        <a:p>
          <a:endParaRPr lang="en-US"/>
        </a:p>
      </dgm:t>
    </dgm:pt>
    <dgm:pt modelId="{0DB7EB6B-F895-42F3-9E22-B86D6C761649}" type="sibTrans" cxnId="{68DD34A3-D683-479E-AFB7-EA0BF9DE25A2}">
      <dgm:prSet/>
      <dgm:spPr/>
      <dgm:t>
        <a:bodyPr/>
        <a:lstStyle/>
        <a:p>
          <a:endParaRPr lang="en-US"/>
        </a:p>
      </dgm:t>
    </dgm:pt>
    <dgm:pt modelId="{CF8F4A59-895D-4AAA-A2B0-CD0E740A46D0}">
      <dgm:prSet/>
      <dgm:spPr/>
      <dgm:t>
        <a:bodyPr/>
        <a:lstStyle/>
        <a:p>
          <a:r>
            <a:rPr lang="en-US" dirty="0"/>
            <a:t>Brick and Mortar</a:t>
          </a:r>
        </a:p>
      </dgm:t>
    </dgm:pt>
    <dgm:pt modelId="{1FD2CDA4-DE35-44FE-8DBB-26E54A996029}" type="parTrans" cxnId="{DD4531D8-0FBE-4261-AC59-4A91C2B0234C}">
      <dgm:prSet/>
      <dgm:spPr/>
      <dgm:t>
        <a:bodyPr/>
        <a:lstStyle/>
        <a:p>
          <a:endParaRPr lang="en-US"/>
        </a:p>
      </dgm:t>
    </dgm:pt>
    <dgm:pt modelId="{82AF60CA-FA50-47C5-BC68-9D5ED4259169}" type="sibTrans" cxnId="{DD4531D8-0FBE-4261-AC59-4A91C2B0234C}">
      <dgm:prSet/>
      <dgm:spPr/>
      <dgm:t>
        <a:bodyPr/>
        <a:lstStyle/>
        <a:p>
          <a:endParaRPr lang="en-US"/>
        </a:p>
      </dgm:t>
    </dgm:pt>
    <dgm:pt modelId="{121D3DDA-E42B-49C7-8FA4-BC9CFE579E92}">
      <dgm:prSet/>
      <dgm:spPr/>
      <dgm:t>
        <a:bodyPr/>
        <a:lstStyle/>
        <a:p>
          <a:r>
            <a:rPr lang="en-US"/>
            <a:t>Offline Marketplaces</a:t>
          </a:r>
        </a:p>
      </dgm:t>
    </dgm:pt>
    <dgm:pt modelId="{B7643AC4-177C-4D69-8B4B-DC09245C336D}" type="parTrans" cxnId="{1B89F648-4431-4868-831C-AD0CDC4C380B}">
      <dgm:prSet/>
      <dgm:spPr/>
      <dgm:t>
        <a:bodyPr/>
        <a:lstStyle/>
        <a:p>
          <a:endParaRPr lang="en-US"/>
        </a:p>
      </dgm:t>
    </dgm:pt>
    <dgm:pt modelId="{2CEAD1C6-9A10-48A8-80F9-D4CFBC3B2C97}" type="sibTrans" cxnId="{1B89F648-4431-4868-831C-AD0CDC4C380B}">
      <dgm:prSet/>
      <dgm:spPr/>
      <dgm:t>
        <a:bodyPr/>
        <a:lstStyle/>
        <a:p>
          <a:endParaRPr lang="en-US"/>
        </a:p>
      </dgm:t>
    </dgm:pt>
    <dgm:pt modelId="{1B7AE5D0-15BF-4422-8040-A60092E27B88}">
      <dgm:prSet/>
      <dgm:spPr/>
      <dgm:t>
        <a:bodyPr/>
        <a:lstStyle/>
        <a:p>
          <a:r>
            <a:rPr lang="en-US"/>
            <a:t>Wholesale</a:t>
          </a:r>
        </a:p>
      </dgm:t>
    </dgm:pt>
    <dgm:pt modelId="{0861A66E-810B-457A-8185-381E48F2FB1E}" type="parTrans" cxnId="{1EC1E50D-0F87-42CF-AFEF-DB4956FE64A5}">
      <dgm:prSet/>
      <dgm:spPr/>
      <dgm:t>
        <a:bodyPr/>
        <a:lstStyle/>
        <a:p>
          <a:endParaRPr lang="en-US"/>
        </a:p>
      </dgm:t>
    </dgm:pt>
    <dgm:pt modelId="{404B41C4-C318-496F-A8C5-80495E0D6A3C}" type="sibTrans" cxnId="{1EC1E50D-0F87-42CF-AFEF-DB4956FE64A5}">
      <dgm:prSet/>
      <dgm:spPr/>
      <dgm:t>
        <a:bodyPr/>
        <a:lstStyle/>
        <a:p>
          <a:endParaRPr lang="en-US"/>
        </a:p>
      </dgm:t>
    </dgm:pt>
    <dgm:pt modelId="{C22D530A-3E83-480F-9E9F-7D3C1FD474A7}" type="pres">
      <dgm:prSet presAssocID="{A98DB23F-78CF-41DA-BC66-E8272B314084}" presName="outerComposite" presStyleCnt="0">
        <dgm:presLayoutVars>
          <dgm:chMax val="5"/>
          <dgm:dir/>
          <dgm:resizeHandles val="exact"/>
        </dgm:presLayoutVars>
      </dgm:prSet>
      <dgm:spPr/>
    </dgm:pt>
    <dgm:pt modelId="{E9AB0FCD-0008-4290-BC51-8BCB3653AEB7}" type="pres">
      <dgm:prSet presAssocID="{A98DB23F-78CF-41DA-BC66-E8272B314084}" presName="dummyMaxCanvas" presStyleCnt="0">
        <dgm:presLayoutVars/>
      </dgm:prSet>
      <dgm:spPr/>
    </dgm:pt>
    <dgm:pt modelId="{026A17BE-0580-4BA2-B8EE-E26B897DF7D6}" type="pres">
      <dgm:prSet presAssocID="{A98DB23F-78CF-41DA-BC66-E8272B314084}" presName="FiveNodes_1" presStyleLbl="node1" presStyleIdx="0" presStyleCnt="5" custLinFactNeighborX="-14340" custLinFactNeighborY="-18378">
        <dgm:presLayoutVars>
          <dgm:bulletEnabled val="1"/>
        </dgm:presLayoutVars>
      </dgm:prSet>
      <dgm:spPr/>
    </dgm:pt>
    <dgm:pt modelId="{54E69F18-EFE9-49B9-8827-BE7502701733}" type="pres">
      <dgm:prSet presAssocID="{A98DB23F-78CF-41DA-BC66-E8272B314084}" presName="FiveNodes_2" presStyleLbl="node1" presStyleIdx="1" presStyleCnt="5">
        <dgm:presLayoutVars>
          <dgm:bulletEnabled val="1"/>
        </dgm:presLayoutVars>
      </dgm:prSet>
      <dgm:spPr/>
    </dgm:pt>
    <dgm:pt modelId="{2C4DC8A0-B88D-4AE9-A138-B820D4986C95}" type="pres">
      <dgm:prSet presAssocID="{A98DB23F-78CF-41DA-BC66-E8272B314084}" presName="FiveNodes_3" presStyleLbl="node1" presStyleIdx="2" presStyleCnt="5">
        <dgm:presLayoutVars>
          <dgm:bulletEnabled val="1"/>
        </dgm:presLayoutVars>
      </dgm:prSet>
      <dgm:spPr/>
    </dgm:pt>
    <dgm:pt modelId="{CCA33A4F-45CE-4EF8-B928-52A7FA7A24C2}" type="pres">
      <dgm:prSet presAssocID="{A98DB23F-78CF-41DA-BC66-E8272B314084}" presName="FiveNodes_4" presStyleLbl="node1" presStyleIdx="3" presStyleCnt="5">
        <dgm:presLayoutVars>
          <dgm:bulletEnabled val="1"/>
        </dgm:presLayoutVars>
      </dgm:prSet>
      <dgm:spPr/>
    </dgm:pt>
    <dgm:pt modelId="{BC93EB5B-8CF4-49EC-B835-6E0540D58792}" type="pres">
      <dgm:prSet presAssocID="{A98DB23F-78CF-41DA-BC66-E8272B314084}" presName="FiveNodes_5" presStyleLbl="node1" presStyleIdx="4" presStyleCnt="5">
        <dgm:presLayoutVars>
          <dgm:bulletEnabled val="1"/>
        </dgm:presLayoutVars>
      </dgm:prSet>
      <dgm:spPr/>
    </dgm:pt>
    <dgm:pt modelId="{D60CF906-28F4-44C8-955F-06AD6E2BD071}" type="pres">
      <dgm:prSet presAssocID="{A98DB23F-78CF-41DA-BC66-E8272B314084}" presName="FiveConn_1-2" presStyleLbl="fgAccFollowNode1" presStyleIdx="0" presStyleCnt="4">
        <dgm:presLayoutVars>
          <dgm:bulletEnabled val="1"/>
        </dgm:presLayoutVars>
      </dgm:prSet>
      <dgm:spPr/>
    </dgm:pt>
    <dgm:pt modelId="{DE267881-49F9-4F7E-9483-825B44FCA728}" type="pres">
      <dgm:prSet presAssocID="{A98DB23F-78CF-41DA-BC66-E8272B314084}" presName="FiveConn_2-3" presStyleLbl="fgAccFollowNode1" presStyleIdx="1" presStyleCnt="4">
        <dgm:presLayoutVars>
          <dgm:bulletEnabled val="1"/>
        </dgm:presLayoutVars>
      </dgm:prSet>
      <dgm:spPr/>
    </dgm:pt>
    <dgm:pt modelId="{397B4B2A-92D2-49D7-A9C3-4B46A36CE763}" type="pres">
      <dgm:prSet presAssocID="{A98DB23F-78CF-41DA-BC66-E8272B314084}" presName="FiveConn_3-4" presStyleLbl="fgAccFollowNode1" presStyleIdx="2" presStyleCnt="4">
        <dgm:presLayoutVars>
          <dgm:bulletEnabled val="1"/>
        </dgm:presLayoutVars>
      </dgm:prSet>
      <dgm:spPr/>
    </dgm:pt>
    <dgm:pt modelId="{ED9433FB-0131-4329-B160-D601F1F2BF7C}" type="pres">
      <dgm:prSet presAssocID="{A98DB23F-78CF-41DA-BC66-E8272B314084}" presName="FiveConn_4-5" presStyleLbl="fgAccFollowNode1" presStyleIdx="3" presStyleCnt="4">
        <dgm:presLayoutVars>
          <dgm:bulletEnabled val="1"/>
        </dgm:presLayoutVars>
      </dgm:prSet>
      <dgm:spPr/>
    </dgm:pt>
    <dgm:pt modelId="{2B747BC3-2D2C-41F2-AD92-11C9C5CD472B}" type="pres">
      <dgm:prSet presAssocID="{A98DB23F-78CF-41DA-BC66-E8272B314084}" presName="FiveNodes_1_text" presStyleLbl="node1" presStyleIdx="4" presStyleCnt="5">
        <dgm:presLayoutVars>
          <dgm:bulletEnabled val="1"/>
        </dgm:presLayoutVars>
      </dgm:prSet>
      <dgm:spPr/>
    </dgm:pt>
    <dgm:pt modelId="{1935E2CF-C200-483F-AD92-3160B84BD1CE}" type="pres">
      <dgm:prSet presAssocID="{A98DB23F-78CF-41DA-BC66-E8272B314084}" presName="FiveNodes_2_text" presStyleLbl="node1" presStyleIdx="4" presStyleCnt="5">
        <dgm:presLayoutVars>
          <dgm:bulletEnabled val="1"/>
        </dgm:presLayoutVars>
      </dgm:prSet>
      <dgm:spPr/>
    </dgm:pt>
    <dgm:pt modelId="{9BA71706-19D4-4C3D-8F6B-AAE804157316}" type="pres">
      <dgm:prSet presAssocID="{A98DB23F-78CF-41DA-BC66-E8272B314084}" presName="FiveNodes_3_text" presStyleLbl="node1" presStyleIdx="4" presStyleCnt="5">
        <dgm:presLayoutVars>
          <dgm:bulletEnabled val="1"/>
        </dgm:presLayoutVars>
      </dgm:prSet>
      <dgm:spPr/>
    </dgm:pt>
    <dgm:pt modelId="{AB9A21A4-0437-4BF4-B8B4-68CC3DF8C2F7}" type="pres">
      <dgm:prSet presAssocID="{A98DB23F-78CF-41DA-BC66-E8272B314084}" presName="FiveNodes_4_text" presStyleLbl="node1" presStyleIdx="4" presStyleCnt="5">
        <dgm:presLayoutVars>
          <dgm:bulletEnabled val="1"/>
        </dgm:presLayoutVars>
      </dgm:prSet>
      <dgm:spPr/>
    </dgm:pt>
    <dgm:pt modelId="{F8D5E75E-A177-461C-BFDD-40726F1DCB4C}" type="pres">
      <dgm:prSet presAssocID="{A98DB23F-78CF-41DA-BC66-E8272B31408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6825909-F7A1-480D-AB5F-318635E50558}" type="presOf" srcId="{82AF60CA-FA50-47C5-BC68-9D5ED4259169}" destId="{397B4B2A-92D2-49D7-A9C3-4B46A36CE763}" srcOrd="0" destOrd="0" presId="urn:microsoft.com/office/officeart/2005/8/layout/vProcess5"/>
    <dgm:cxn modelId="{6B703C0A-D5DB-4B89-AC44-0A2FBFD7F6EE}" type="presOf" srcId="{A98DB23F-78CF-41DA-BC66-E8272B314084}" destId="{C22D530A-3E83-480F-9E9F-7D3C1FD474A7}" srcOrd="0" destOrd="0" presId="urn:microsoft.com/office/officeart/2005/8/layout/vProcess5"/>
    <dgm:cxn modelId="{55CB5F0B-1E92-4C15-807B-5BE644BE39A9}" type="presOf" srcId="{CF8F4A59-895D-4AAA-A2B0-CD0E740A46D0}" destId="{2C4DC8A0-B88D-4AE9-A138-B820D4986C95}" srcOrd="0" destOrd="0" presId="urn:microsoft.com/office/officeart/2005/8/layout/vProcess5"/>
    <dgm:cxn modelId="{1EC1E50D-0F87-42CF-AFEF-DB4956FE64A5}" srcId="{A98DB23F-78CF-41DA-BC66-E8272B314084}" destId="{1B7AE5D0-15BF-4422-8040-A60092E27B88}" srcOrd="4" destOrd="0" parTransId="{0861A66E-810B-457A-8185-381E48F2FB1E}" sibTransId="{404B41C4-C318-496F-A8C5-80495E0D6A3C}"/>
    <dgm:cxn modelId="{A8C1C815-2E76-4407-A8B0-6409C7B0778D}" type="presOf" srcId="{121D3DDA-E42B-49C7-8FA4-BC9CFE579E92}" destId="{CCA33A4F-45CE-4EF8-B928-52A7FA7A24C2}" srcOrd="0" destOrd="0" presId="urn:microsoft.com/office/officeart/2005/8/layout/vProcess5"/>
    <dgm:cxn modelId="{F6144425-D280-43D2-9B8B-9109F7744F77}" type="presOf" srcId="{C5A4CB97-9650-459D-95F3-961032F78EBF}" destId="{026A17BE-0580-4BA2-B8EE-E26B897DF7D6}" srcOrd="0" destOrd="0" presId="urn:microsoft.com/office/officeart/2005/8/layout/vProcess5"/>
    <dgm:cxn modelId="{D17AE743-80CD-49D3-8CDF-F04519841FC1}" type="presOf" srcId="{C5A4CB97-9650-459D-95F3-961032F78EBF}" destId="{2B747BC3-2D2C-41F2-AD92-11C9C5CD472B}" srcOrd="1" destOrd="0" presId="urn:microsoft.com/office/officeart/2005/8/layout/vProcess5"/>
    <dgm:cxn modelId="{1B89F648-4431-4868-831C-AD0CDC4C380B}" srcId="{A98DB23F-78CF-41DA-BC66-E8272B314084}" destId="{121D3DDA-E42B-49C7-8FA4-BC9CFE579E92}" srcOrd="3" destOrd="0" parTransId="{B7643AC4-177C-4D69-8B4B-DC09245C336D}" sibTransId="{2CEAD1C6-9A10-48A8-80F9-D4CFBC3B2C97}"/>
    <dgm:cxn modelId="{7B02964F-D87E-4AF4-942D-58B14ED7173E}" type="presOf" srcId="{2FDEB1EB-2C8D-41D0-83A9-590E28DEFA4E}" destId="{D60CF906-28F4-44C8-955F-06AD6E2BD071}" srcOrd="0" destOrd="0" presId="urn:microsoft.com/office/officeart/2005/8/layout/vProcess5"/>
    <dgm:cxn modelId="{CC963A53-ACDE-4768-BE9F-D57A08B6C0D3}" type="presOf" srcId="{0DB7EB6B-F895-42F3-9E22-B86D6C761649}" destId="{DE267881-49F9-4F7E-9483-825B44FCA728}" srcOrd="0" destOrd="0" presId="urn:microsoft.com/office/officeart/2005/8/layout/vProcess5"/>
    <dgm:cxn modelId="{66EA5D82-1AC0-4923-A19C-86437D63CC53}" type="presOf" srcId="{1B7AE5D0-15BF-4422-8040-A60092E27B88}" destId="{BC93EB5B-8CF4-49EC-B835-6E0540D58792}" srcOrd="0" destOrd="0" presId="urn:microsoft.com/office/officeart/2005/8/layout/vProcess5"/>
    <dgm:cxn modelId="{7812158F-482C-4D5E-B08D-3221F20B2AAE}" type="presOf" srcId="{AFFF3424-1036-40C5-8CF0-9D09299B3144}" destId="{54E69F18-EFE9-49B9-8827-BE7502701733}" srcOrd="0" destOrd="0" presId="urn:microsoft.com/office/officeart/2005/8/layout/vProcess5"/>
    <dgm:cxn modelId="{950F6B90-0261-4687-B35C-C6841354A62C}" type="presOf" srcId="{2CEAD1C6-9A10-48A8-80F9-D4CFBC3B2C97}" destId="{ED9433FB-0131-4329-B160-D601F1F2BF7C}" srcOrd="0" destOrd="0" presId="urn:microsoft.com/office/officeart/2005/8/layout/vProcess5"/>
    <dgm:cxn modelId="{F5D61A9D-AC30-450F-AEE3-FD5C6B099F2D}" type="presOf" srcId="{1B7AE5D0-15BF-4422-8040-A60092E27B88}" destId="{F8D5E75E-A177-461C-BFDD-40726F1DCB4C}" srcOrd="1" destOrd="0" presId="urn:microsoft.com/office/officeart/2005/8/layout/vProcess5"/>
    <dgm:cxn modelId="{68DD34A3-D683-479E-AFB7-EA0BF9DE25A2}" srcId="{A98DB23F-78CF-41DA-BC66-E8272B314084}" destId="{AFFF3424-1036-40C5-8CF0-9D09299B3144}" srcOrd="1" destOrd="0" parTransId="{E6FA52C4-F254-425A-8981-ED84FD2FA46C}" sibTransId="{0DB7EB6B-F895-42F3-9E22-B86D6C761649}"/>
    <dgm:cxn modelId="{DD4531D8-0FBE-4261-AC59-4A91C2B0234C}" srcId="{A98DB23F-78CF-41DA-BC66-E8272B314084}" destId="{CF8F4A59-895D-4AAA-A2B0-CD0E740A46D0}" srcOrd="2" destOrd="0" parTransId="{1FD2CDA4-DE35-44FE-8DBB-26E54A996029}" sibTransId="{82AF60CA-FA50-47C5-BC68-9D5ED4259169}"/>
    <dgm:cxn modelId="{D2A3F3E4-13EF-4196-B7DD-8098803691D6}" type="presOf" srcId="{AFFF3424-1036-40C5-8CF0-9D09299B3144}" destId="{1935E2CF-C200-483F-AD92-3160B84BD1CE}" srcOrd="1" destOrd="0" presId="urn:microsoft.com/office/officeart/2005/8/layout/vProcess5"/>
    <dgm:cxn modelId="{F6F388E9-0D3A-4D26-95A1-C6ABA7280435}" srcId="{A98DB23F-78CF-41DA-BC66-E8272B314084}" destId="{C5A4CB97-9650-459D-95F3-961032F78EBF}" srcOrd="0" destOrd="0" parTransId="{E5AD5FDE-5A56-4DEE-8DD6-D786FC7ED067}" sibTransId="{2FDEB1EB-2C8D-41D0-83A9-590E28DEFA4E}"/>
    <dgm:cxn modelId="{935387F0-17DD-4DB6-A06A-20781F803A81}" type="presOf" srcId="{CF8F4A59-895D-4AAA-A2B0-CD0E740A46D0}" destId="{9BA71706-19D4-4C3D-8F6B-AAE804157316}" srcOrd="1" destOrd="0" presId="urn:microsoft.com/office/officeart/2005/8/layout/vProcess5"/>
    <dgm:cxn modelId="{7A005CFD-2ECB-43FB-ABD7-7EFB7E73EE18}" type="presOf" srcId="{121D3DDA-E42B-49C7-8FA4-BC9CFE579E92}" destId="{AB9A21A4-0437-4BF4-B8B4-68CC3DF8C2F7}" srcOrd="1" destOrd="0" presId="urn:microsoft.com/office/officeart/2005/8/layout/vProcess5"/>
    <dgm:cxn modelId="{F96E9882-5294-44F3-8CEF-C473024EE4C8}" type="presParOf" srcId="{C22D530A-3E83-480F-9E9F-7D3C1FD474A7}" destId="{E9AB0FCD-0008-4290-BC51-8BCB3653AEB7}" srcOrd="0" destOrd="0" presId="urn:microsoft.com/office/officeart/2005/8/layout/vProcess5"/>
    <dgm:cxn modelId="{9129A5B1-9C51-4E8E-9682-3D96ADE49864}" type="presParOf" srcId="{C22D530A-3E83-480F-9E9F-7D3C1FD474A7}" destId="{026A17BE-0580-4BA2-B8EE-E26B897DF7D6}" srcOrd="1" destOrd="0" presId="urn:microsoft.com/office/officeart/2005/8/layout/vProcess5"/>
    <dgm:cxn modelId="{EA2E2045-3C39-4692-82C0-271436704DCB}" type="presParOf" srcId="{C22D530A-3E83-480F-9E9F-7D3C1FD474A7}" destId="{54E69F18-EFE9-49B9-8827-BE7502701733}" srcOrd="2" destOrd="0" presId="urn:microsoft.com/office/officeart/2005/8/layout/vProcess5"/>
    <dgm:cxn modelId="{407B48BD-7CD2-43D8-A6F1-D07779ECFC45}" type="presParOf" srcId="{C22D530A-3E83-480F-9E9F-7D3C1FD474A7}" destId="{2C4DC8A0-B88D-4AE9-A138-B820D4986C95}" srcOrd="3" destOrd="0" presId="urn:microsoft.com/office/officeart/2005/8/layout/vProcess5"/>
    <dgm:cxn modelId="{25B6D20E-081A-472B-AFC1-67670677A8E2}" type="presParOf" srcId="{C22D530A-3E83-480F-9E9F-7D3C1FD474A7}" destId="{CCA33A4F-45CE-4EF8-B928-52A7FA7A24C2}" srcOrd="4" destOrd="0" presId="urn:microsoft.com/office/officeart/2005/8/layout/vProcess5"/>
    <dgm:cxn modelId="{AF9716EC-7B6E-4E3A-958C-053E086A0CF6}" type="presParOf" srcId="{C22D530A-3E83-480F-9E9F-7D3C1FD474A7}" destId="{BC93EB5B-8CF4-49EC-B835-6E0540D58792}" srcOrd="5" destOrd="0" presId="urn:microsoft.com/office/officeart/2005/8/layout/vProcess5"/>
    <dgm:cxn modelId="{88FAA27E-6CE0-4F33-A9C3-183A4C6B3B5B}" type="presParOf" srcId="{C22D530A-3E83-480F-9E9F-7D3C1FD474A7}" destId="{D60CF906-28F4-44C8-955F-06AD6E2BD071}" srcOrd="6" destOrd="0" presId="urn:microsoft.com/office/officeart/2005/8/layout/vProcess5"/>
    <dgm:cxn modelId="{B3BD2067-8532-42D6-948F-AF0C59AE6B55}" type="presParOf" srcId="{C22D530A-3E83-480F-9E9F-7D3C1FD474A7}" destId="{DE267881-49F9-4F7E-9483-825B44FCA728}" srcOrd="7" destOrd="0" presId="urn:microsoft.com/office/officeart/2005/8/layout/vProcess5"/>
    <dgm:cxn modelId="{A84CEFA1-B02D-4D3D-AB7A-D0013FED0567}" type="presParOf" srcId="{C22D530A-3E83-480F-9E9F-7D3C1FD474A7}" destId="{397B4B2A-92D2-49D7-A9C3-4B46A36CE763}" srcOrd="8" destOrd="0" presId="urn:microsoft.com/office/officeart/2005/8/layout/vProcess5"/>
    <dgm:cxn modelId="{334435A8-75F6-44E4-9664-43EF953871F1}" type="presParOf" srcId="{C22D530A-3E83-480F-9E9F-7D3C1FD474A7}" destId="{ED9433FB-0131-4329-B160-D601F1F2BF7C}" srcOrd="9" destOrd="0" presId="urn:microsoft.com/office/officeart/2005/8/layout/vProcess5"/>
    <dgm:cxn modelId="{B7329340-0EA5-4DB5-B36B-9D5F00743A20}" type="presParOf" srcId="{C22D530A-3E83-480F-9E9F-7D3C1FD474A7}" destId="{2B747BC3-2D2C-41F2-AD92-11C9C5CD472B}" srcOrd="10" destOrd="0" presId="urn:microsoft.com/office/officeart/2005/8/layout/vProcess5"/>
    <dgm:cxn modelId="{E3680F2E-7C1E-4345-B3DA-B40F141A352A}" type="presParOf" srcId="{C22D530A-3E83-480F-9E9F-7D3C1FD474A7}" destId="{1935E2CF-C200-483F-AD92-3160B84BD1CE}" srcOrd="11" destOrd="0" presId="urn:microsoft.com/office/officeart/2005/8/layout/vProcess5"/>
    <dgm:cxn modelId="{76910E59-377D-49E3-A12F-0F38684AE196}" type="presParOf" srcId="{C22D530A-3E83-480F-9E9F-7D3C1FD474A7}" destId="{9BA71706-19D4-4C3D-8F6B-AAE804157316}" srcOrd="12" destOrd="0" presId="urn:microsoft.com/office/officeart/2005/8/layout/vProcess5"/>
    <dgm:cxn modelId="{B76F439A-DD94-48DF-87B2-8EF5E2875A24}" type="presParOf" srcId="{C22D530A-3E83-480F-9E9F-7D3C1FD474A7}" destId="{AB9A21A4-0437-4BF4-B8B4-68CC3DF8C2F7}" srcOrd="13" destOrd="0" presId="urn:microsoft.com/office/officeart/2005/8/layout/vProcess5"/>
    <dgm:cxn modelId="{02EB425C-F394-498F-A930-78A536FAF77B}" type="presParOf" srcId="{C22D530A-3E83-480F-9E9F-7D3C1FD474A7}" destId="{F8D5E75E-A177-461C-BFDD-40726F1DCB4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247C5A-6C7E-4C83-BE1D-87F3AB1521E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517FD55-170F-4EF7-8572-FCA8B55A4FD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Uneven infrastructure</a:t>
          </a:r>
        </a:p>
      </dgm:t>
    </dgm:pt>
    <dgm:pt modelId="{B1EDC298-9774-46C9-81ED-86FF0D0C7B30}" type="parTrans" cxnId="{24C0AA5C-C117-450C-AD7E-6BA0627E9300}">
      <dgm:prSet/>
      <dgm:spPr/>
      <dgm:t>
        <a:bodyPr/>
        <a:lstStyle/>
        <a:p>
          <a:endParaRPr lang="en-US"/>
        </a:p>
      </dgm:t>
    </dgm:pt>
    <dgm:pt modelId="{BA918045-79F4-46C5-8288-4874B15A95E3}" type="sibTrans" cxnId="{24C0AA5C-C117-450C-AD7E-6BA0627E9300}">
      <dgm:prSet/>
      <dgm:spPr/>
      <dgm:t>
        <a:bodyPr/>
        <a:lstStyle/>
        <a:p>
          <a:endParaRPr lang="en-US"/>
        </a:p>
      </dgm:t>
    </dgm:pt>
    <dgm:pt modelId="{AF329CA0-2E9E-49DD-B629-A6BC5A6E05D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Disparities in technological capabilities</a:t>
          </a:r>
        </a:p>
      </dgm:t>
    </dgm:pt>
    <dgm:pt modelId="{8BC5A24A-9F48-4394-ADE4-1E0DF0A3CAFD}" type="parTrans" cxnId="{6FC6E835-ED1A-44C6-848F-595006669657}">
      <dgm:prSet/>
      <dgm:spPr/>
      <dgm:t>
        <a:bodyPr/>
        <a:lstStyle/>
        <a:p>
          <a:endParaRPr lang="en-US"/>
        </a:p>
      </dgm:t>
    </dgm:pt>
    <dgm:pt modelId="{57610235-9E36-4F3C-B701-878A72E70585}" type="sibTrans" cxnId="{6FC6E835-ED1A-44C6-848F-595006669657}">
      <dgm:prSet/>
      <dgm:spPr/>
      <dgm:t>
        <a:bodyPr/>
        <a:lstStyle/>
        <a:p>
          <a:endParaRPr lang="en-US"/>
        </a:p>
      </dgm:t>
    </dgm:pt>
    <dgm:pt modelId="{5E3137BD-4714-4D2F-8922-E2F464FE086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Trust issues regarding online payments</a:t>
          </a:r>
        </a:p>
      </dgm:t>
    </dgm:pt>
    <dgm:pt modelId="{CDAA5317-00DE-4B7C-8E77-A8ED13CB8C17}" type="parTrans" cxnId="{D2D0020B-3B41-4EFE-B4A9-CFFFCE8EBE45}">
      <dgm:prSet/>
      <dgm:spPr/>
      <dgm:t>
        <a:bodyPr/>
        <a:lstStyle/>
        <a:p>
          <a:endParaRPr lang="en-US"/>
        </a:p>
      </dgm:t>
    </dgm:pt>
    <dgm:pt modelId="{25577D3A-0D49-4D86-9854-E5AAEC2A7964}" type="sibTrans" cxnId="{D2D0020B-3B41-4EFE-B4A9-CFFFCE8EBE45}">
      <dgm:prSet/>
      <dgm:spPr/>
      <dgm:t>
        <a:bodyPr/>
        <a:lstStyle/>
        <a:p>
          <a:endParaRPr lang="en-US"/>
        </a:p>
      </dgm:t>
    </dgm:pt>
    <dgm:pt modelId="{59E31FB1-6C09-46CF-BAC8-7B2880605C92}" type="pres">
      <dgm:prSet presAssocID="{0F247C5A-6C7E-4C83-BE1D-87F3AB1521EE}" presName="root" presStyleCnt="0">
        <dgm:presLayoutVars>
          <dgm:dir/>
          <dgm:resizeHandles val="exact"/>
        </dgm:presLayoutVars>
      </dgm:prSet>
      <dgm:spPr/>
    </dgm:pt>
    <dgm:pt modelId="{0A2B2809-9307-491B-8FEE-0ECCB399A6BD}" type="pres">
      <dgm:prSet presAssocID="{7517FD55-170F-4EF7-8572-FCA8B55A4FD6}" presName="compNode" presStyleCnt="0"/>
      <dgm:spPr/>
    </dgm:pt>
    <dgm:pt modelId="{AD91318B-E6E1-44DC-AC02-6479901E2A2C}" type="pres">
      <dgm:prSet presAssocID="{7517FD55-170F-4EF7-8572-FCA8B55A4FD6}" presName="bgRect" presStyleLbl="bgShp" presStyleIdx="0" presStyleCnt="3"/>
      <dgm:spPr/>
    </dgm:pt>
    <dgm:pt modelId="{E5B21C73-4B01-44AA-88C8-EA8338D33E35}" type="pres">
      <dgm:prSet presAssocID="{7517FD55-170F-4EF7-8572-FCA8B55A4FD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DE6387E5-395D-46FB-8BBF-B2F5668ACB87}" type="pres">
      <dgm:prSet presAssocID="{7517FD55-170F-4EF7-8572-FCA8B55A4FD6}" presName="spaceRect" presStyleCnt="0"/>
      <dgm:spPr/>
    </dgm:pt>
    <dgm:pt modelId="{08568025-F8F4-4B16-9017-99E7CB27A693}" type="pres">
      <dgm:prSet presAssocID="{7517FD55-170F-4EF7-8572-FCA8B55A4FD6}" presName="parTx" presStyleLbl="revTx" presStyleIdx="0" presStyleCnt="3">
        <dgm:presLayoutVars>
          <dgm:chMax val="0"/>
          <dgm:chPref val="0"/>
        </dgm:presLayoutVars>
      </dgm:prSet>
      <dgm:spPr/>
    </dgm:pt>
    <dgm:pt modelId="{F07B8E80-96C8-4B2A-AB0E-FC78B46FC903}" type="pres">
      <dgm:prSet presAssocID="{BA918045-79F4-46C5-8288-4874B15A95E3}" presName="sibTrans" presStyleCnt="0"/>
      <dgm:spPr/>
    </dgm:pt>
    <dgm:pt modelId="{7683D587-AA8A-4EED-A611-8FB2A557B670}" type="pres">
      <dgm:prSet presAssocID="{AF329CA0-2E9E-49DD-B629-A6BC5A6E05DE}" presName="compNode" presStyleCnt="0"/>
      <dgm:spPr/>
    </dgm:pt>
    <dgm:pt modelId="{9FE0DC22-CDCF-458C-AA11-3579EAE863C2}" type="pres">
      <dgm:prSet presAssocID="{AF329CA0-2E9E-49DD-B629-A6BC5A6E05DE}" presName="bgRect" presStyleLbl="bgShp" presStyleIdx="1" presStyleCnt="3"/>
      <dgm:spPr/>
    </dgm:pt>
    <dgm:pt modelId="{B48B33AA-2ACA-405D-B882-F261D1BA13FB}" type="pres">
      <dgm:prSet presAssocID="{AF329CA0-2E9E-49DD-B629-A6BC5A6E05DE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B692DDC6-B816-4158-9A86-99218B8E1885}" type="pres">
      <dgm:prSet presAssocID="{AF329CA0-2E9E-49DD-B629-A6BC5A6E05DE}" presName="spaceRect" presStyleCnt="0"/>
      <dgm:spPr/>
    </dgm:pt>
    <dgm:pt modelId="{DFD50914-AA84-4679-A231-2B7787689F47}" type="pres">
      <dgm:prSet presAssocID="{AF329CA0-2E9E-49DD-B629-A6BC5A6E05DE}" presName="parTx" presStyleLbl="revTx" presStyleIdx="1" presStyleCnt="3">
        <dgm:presLayoutVars>
          <dgm:chMax val="0"/>
          <dgm:chPref val="0"/>
        </dgm:presLayoutVars>
      </dgm:prSet>
      <dgm:spPr/>
    </dgm:pt>
    <dgm:pt modelId="{2D4CB77A-9FFA-40ED-87DA-BE40EF41F525}" type="pres">
      <dgm:prSet presAssocID="{57610235-9E36-4F3C-B701-878A72E70585}" presName="sibTrans" presStyleCnt="0"/>
      <dgm:spPr/>
    </dgm:pt>
    <dgm:pt modelId="{3097FA85-A23B-464B-A5B2-14B811CE63D4}" type="pres">
      <dgm:prSet presAssocID="{5E3137BD-4714-4D2F-8922-E2F464FE0862}" presName="compNode" presStyleCnt="0"/>
      <dgm:spPr/>
    </dgm:pt>
    <dgm:pt modelId="{DAB1239C-A971-4E18-8AB2-19BD7D50822F}" type="pres">
      <dgm:prSet presAssocID="{5E3137BD-4714-4D2F-8922-E2F464FE0862}" presName="bgRect" presStyleLbl="bgShp" presStyleIdx="2" presStyleCnt="3"/>
      <dgm:spPr/>
    </dgm:pt>
    <dgm:pt modelId="{821EA14A-82D5-457D-B577-3B32FB8F5428}" type="pres">
      <dgm:prSet presAssocID="{5E3137BD-4714-4D2F-8922-E2F464FE0862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9CDAA29-3F81-4169-A607-8B35CFA45868}" type="pres">
      <dgm:prSet presAssocID="{5E3137BD-4714-4D2F-8922-E2F464FE0862}" presName="spaceRect" presStyleCnt="0"/>
      <dgm:spPr/>
    </dgm:pt>
    <dgm:pt modelId="{0BB7576D-F5B3-4698-862E-AE544B63698B}" type="pres">
      <dgm:prSet presAssocID="{5E3137BD-4714-4D2F-8922-E2F464FE086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2D0020B-3B41-4EFE-B4A9-CFFFCE8EBE45}" srcId="{0F247C5A-6C7E-4C83-BE1D-87F3AB1521EE}" destId="{5E3137BD-4714-4D2F-8922-E2F464FE0862}" srcOrd="2" destOrd="0" parTransId="{CDAA5317-00DE-4B7C-8E77-A8ED13CB8C17}" sibTransId="{25577D3A-0D49-4D86-9854-E5AAEC2A7964}"/>
    <dgm:cxn modelId="{5E88E227-108D-413A-AB11-D72D9FFA8572}" type="presOf" srcId="{0F247C5A-6C7E-4C83-BE1D-87F3AB1521EE}" destId="{59E31FB1-6C09-46CF-BAC8-7B2880605C92}" srcOrd="0" destOrd="0" presId="urn:microsoft.com/office/officeart/2018/2/layout/IconVerticalSolidList"/>
    <dgm:cxn modelId="{6FC6E835-ED1A-44C6-848F-595006669657}" srcId="{0F247C5A-6C7E-4C83-BE1D-87F3AB1521EE}" destId="{AF329CA0-2E9E-49DD-B629-A6BC5A6E05DE}" srcOrd="1" destOrd="0" parTransId="{8BC5A24A-9F48-4394-ADE4-1E0DF0A3CAFD}" sibTransId="{57610235-9E36-4F3C-B701-878A72E70585}"/>
    <dgm:cxn modelId="{24C0AA5C-C117-450C-AD7E-6BA0627E9300}" srcId="{0F247C5A-6C7E-4C83-BE1D-87F3AB1521EE}" destId="{7517FD55-170F-4EF7-8572-FCA8B55A4FD6}" srcOrd="0" destOrd="0" parTransId="{B1EDC298-9774-46C9-81ED-86FF0D0C7B30}" sibTransId="{BA918045-79F4-46C5-8288-4874B15A95E3}"/>
    <dgm:cxn modelId="{9FF86B63-5ECE-468D-87CD-7CB81243DCE0}" type="presOf" srcId="{7517FD55-170F-4EF7-8572-FCA8B55A4FD6}" destId="{08568025-F8F4-4B16-9017-99E7CB27A693}" srcOrd="0" destOrd="0" presId="urn:microsoft.com/office/officeart/2018/2/layout/IconVerticalSolidList"/>
    <dgm:cxn modelId="{FCA18574-D1E1-4E7B-B3A7-A8D9BFF066C8}" type="presOf" srcId="{AF329CA0-2E9E-49DD-B629-A6BC5A6E05DE}" destId="{DFD50914-AA84-4679-A231-2B7787689F47}" srcOrd="0" destOrd="0" presId="urn:microsoft.com/office/officeart/2018/2/layout/IconVerticalSolidList"/>
    <dgm:cxn modelId="{F49BEA7A-BD4F-4029-9861-3705FBA2D0B9}" type="presOf" srcId="{5E3137BD-4714-4D2F-8922-E2F464FE0862}" destId="{0BB7576D-F5B3-4698-862E-AE544B63698B}" srcOrd="0" destOrd="0" presId="urn:microsoft.com/office/officeart/2018/2/layout/IconVerticalSolidList"/>
    <dgm:cxn modelId="{62C12D84-73F3-46B7-AD36-54F6A684CBAF}" type="presParOf" srcId="{59E31FB1-6C09-46CF-BAC8-7B2880605C92}" destId="{0A2B2809-9307-491B-8FEE-0ECCB399A6BD}" srcOrd="0" destOrd="0" presId="urn:microsoft.com/office/officeart/2018/2/layout/IconVerticalSolidList"/>
    <dgm:cxn modelId="{56C9325D-6624-4CFA-A880-CB86E52AA4A4}" type="presParOf" srcId="{0A2B2809-9307-491B-8FEE-0ECCB399A6BD}" destId="{AD91318B-E6E1-44DC-AC02-6479901E2A2C}" srcOrd="0" destOrd="0" presId="urn:microsoft.com/office/officeart/2018/2/layout/IconVerticalSolidList"/>
    <dgm:cxn modelId="{957D35C2-7214-417F-BEF1-F320A490F893}" type="presParOf" srcId="{0A2B2809-9307-491B-8FEE-0ECCB399A6BD}" destId="{E5B21C73-4B01-44AA-88C8-EA8338D33E35}" srcOrd="1" destOrd="0" presId="urn:microsoft.com/office/officeart/2018/2/layout/IconVerticalSolidList"/>
    <dgm:cxn modelId="{F3BFCBC8-9527-4551-8385-3A32FB6A7EDA}" type="presParOf" srcId="{0A2B2809-9307-491B-8FEE-0ECCB399A6BD}" destId="{DE6387E5-395D-46FB-8BBF-B2F5668ACB87}" srcOrd="2" destOrd="0" presId="urn:microsoft.com/office/officeart/2018/2/layout/IconVerticalSolidList"/>
    <dgm:cxn modelId="{44B1B4BE-7F86-44CA-A0B6-673AC72F62AA}" type="presParOf" srcId="{0A2B2809-9307-491B-8FEE-0ECCB399A6BD}" destId="{08568025-F8F4-4B16-9017-99E7CB27A693}" srcOrd="3" destOrd="0" presId="urn:microsoft.com/office/officeart/2018/2/layout/IconVerticalSolidList"/>
    <dgm:cxn modelId="{6101DB67-65C0-4B8D-A6F1-3F0489F62F64}" type="presParOf" srcId="{59E31FB1-6C09-46CF-BAC8-7B2880605C92}" destId="{F07B8E80-96C8-4B2A-AB0E-FC78B46FC903}" srcOrd="1" destOrd="0" presId="urn:microsoft.com/office/officeart/2018/2/layout/IconVerticalSolidList"/>
    <dgm:cxn modelId="{EE3D6747-8B6E-4E30-80CB-FB721A381829}" type="presParOf" srcId="{59E31FB1-6C09-46CF-BAC8-7B2880605C92}" destId="{7683D587-AA8A-4EED-A611-8FB2A557B670}" srcOrd="2" destOrd="0" presId="urn:microsoft.com/office/officeart/2018/2/layout/IconVerticalSolidList"/>
    <dgm:cxn modelId="{1F9CA76E-2374-4791-8F26-B721A56789FF}" type="presParOf" srcId="{7683D587-AA8A-4EED-A611-8FB2A557B670}" destId="{9FE0DC22-CDCF-458C-AA11-3579EAE863C2}" srcOrd="0" destOrd="0" presId="urn:microsoft.com/office/officeart/2018/2/layout/IconVerticalSolidList"/>
    <dgm:cxn modelId="{D8510BAB-8BBF-437C-8A93-8196779FA745}" type="presParOf" srcId="{7683D587-AA8A-4EED-A611-8FB2A557B670}" destId="{B48B33AA-2ACA-405D-B882-F261D1BA13FB}" srcOrd="1" destOrd="0" presId="urn:microsoft.com/office/officeart/2018/2/layout/IconVerticalSolidList"/>
    <dgm:cxn modelId="{A188BB06-E863-48AE-9EDF-D6C7A69BE48C}" type="presParOf" srcId="{7683D587-AA8A-4EED-A611-8FB2A557B670}" destId="{B692DDC6-B816-4158-9A86-99218B8E1885}" srcOrd="2" destOrd="0" presId="urn:microsoft.com/office/officeart/2018/2/layout/IconVerticalSolidList"/>
    <dgm:cxn modelId="{6B35CA32-9C95-44D9-9275-A63C70969E40}" type="presParOf" srcId="{7683D587-AA8A-4EED-A611-8FB2A557B670}" destId="{DFD50914-AA84-4679-A231-2B7787689F47}" srcOrd="3" destOrd="0" presId="urn:microsoft.com/office/officeart/2018/2/layout/IconVerticalSolidList"/>
    <dgm:cxn modelId="{21B5FC72-467E-4305-BE87-F3977E1F5AFB}" type="presParOf" srcId="{59E31FB1-6C09-46CF-BAC8-7B2880605C92}" destId="{2D4CB77A-9FFA-40ED-87DA-BE40EF41F525}" srcOrd="3" destOrd="0" presId="urn:microsoft.com/office/officeart/2018/2/layout/IconVerticalSolidList"/>
    <dgm:cxn modelId="{5059198F-48A5-49EC-A6A1-187B978056BB}" type="presParOf" srcId="{59E31FB1-6C09-46CF-BAC8-7B2880605C92}" destId="{3097FA85-A23B-464B-A5B2-14B811CE63D4}" srcOrd="4" destOrd="0" presId="urn:microsoft.com/office/officeart/2018/2/layout/IconVerticalSolidList"/>
    <dgm:cxn modelId="{16693F46-C95D-45BD-8CB7-913486892987}" type="presParOf" srcId="{3097FA85-A23B-464B-A5B2-14B811CE63D4}" destId="{DAB1239C-A971-4E18-8AB2-19BD7D50822F}" srcOrd="0" destOrd="0" presId="urn:microsoft.com/office/officeart/2018/2/layout/IconVerticalSolidList"/>
    <dgm:cxn modelId="{A41E7A7A-4425-48D8-8974-2404222BF43F}" type="presParOf" srcId="{3097FA85-A23B-464B-A5B2-14B811CE63D4}" destId="{821EA14A-82D5-457D-B577-3B32FB8F5428}" srcOrd="1" destOrd="0" presId="urn:microsoft.com/office/officeart/2018/2/layout/IconVerticalSolidList"/>
    <dgm:cxn modelId="{7B25B6CA-9331-44F5-A25F-93A4AE50EDE9}" type="presParOf" srcId="{3097FA85-A23B-464B-A5B2-14B811CE63D4}" destId="{09CDAA29-3F81-4169-A607-8B35CFA45868}" srcOrd="2" destOrd="0" presId="urn:microsoft.com/office/officeart/2018/2/layout/IconVerticalSolidList"/>
    <dgm:cxn modelId="{31A8FA73-D40E-4007-BCA6-264F868EC025}" type="presParOf" srcId="{3097FA85-A23B-464B-A5B2-14B811CE63D4}" destId="{0BB7576D-F5B3-4698-862E-AE544B63698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A17BE-0580-4BA2-B8EE-E26B897DF7D6}">
      <dsp:nvSpPr>
        <dsp:cNvPr id="0" name=""/>
        <dsp:cNvSpPr/>
      </dsp:nvSpPr>
      <dsp:spPr>
        <a:xfrm>
          <a:off x="0" y="0"/>
          <a:ext cx="8097012" cy="71079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Online Web Stores</a:t>
          </a:r>
        </a:p>
      </dsp:txBody>
      <dsp:txXfrm>
        <a:off x="20819" y="20819"/>
        <a:ext cx="7246841" cy="669159"/>
      </dsp:txXfrm>
    </dsp:sp>
    <dsp:sp modelId="{54E69F18-EFE9-49B9-8827-BE7502701733}">
      <dsp:nvSpPr>
        <dsp:cNvPr id="0" name=""/>
        <dsp:cNvSpPr/>
      </dsp:nvSpPr>
      <dsp:spPr>
        <a:xfrm>
          <a:off x="604647" y="809519"/>
          <a:ext cx="8097012" cy="710797"/>
        </a:xfrm>
        <a:prstGeom prst="roundRect">
          <a:avLst>
            <a:gd name="adj" fmla="val 10000"/>
          </a:avLst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Online Marketplaces</a:t>
          </a:r>
        </a:p>
      </dsp:txBody>
      <dsp:txXfrm>
        <a:off x="625466" y="830338"/>
        <a:ext cx="6988708" cy="669159"/>
      </dsp:txXfrm>
    </dsp:sp>
    <dsp:sp modelId="{2C4DC8A0-B88D-4AE9-A138-B820D4986C95}">
      <dsp:nvSpPr>
        <dsp:cNvPr id="0" name=""/>
        <dsp:cNvSpPr/>
      </dsp:nvSpPr>
      <dsp:spPr>
        <a:xfrm>
          <a:off x="1209293" y="1619039"/>
          <a:ext cx="8097012" cy="710797"/>
        </a:xfrm>
        <a:prstGeom prst="roundRect">
          <a:avLst>
            <a:gd name="adj" fmla="val 10000"/>
          </a:avLst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Brick and Mortar</a:t>
          </a:r>
        </a:p>
      </dsp:txBody>
      <dsp:txXfrm>
        <a:off x="1230112" y="1639858"/>
        <a:ext cx="6988708" cy="669159"/>
      </dsp:txXfrm>
    </dsp:sp>
    <dsp:sp modelId="{CCA33A4F-45CE-4EF8-B928-52A7FA7A24C2}">
      <dsp:nvSpPr>
        <dsp:cNvPr id="0" name=""/>
        <dsp:cNvSpPr/>
      </dsp:nvSpPr>
      <dsp:spPr>
        <a:xfrm>
          <a:off x="1813940" y="2428558"/>
          <a:ext cx="8097012" cy="710797"/>
        </a:xfrm>
        <a:prstGeom prst="roundRect">
          <a:avLst>
            <a:gd name="adj" fmla="val 10000"/>
          </a:avLst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Offline Marketplaces</a:t>
          </a:r>
        </a:p>
      </dsp:txBody>
      <dsp:txXfrm>
        <a:off x="1834759" y="2449377"/>
        <a:ext cx="6988708" cy="669159"/>
      </dsp:txXfrm>
    </dsp:sp>
    <dsp:sp modelId="{BC93EB5B-8CF4-49EC-B835-6E0540D58792}">
      <dsp:nvSpPr>
        <dsp:cNvPr id="0" name=""/>
        <dsp:cNvSpPr/>
      </dsp:nvSpPr>
      <dsp:spPr>
        <a:xfrm>
          <a:off x="2418587" y="3238078"/>
          <a:ext cx="8097012" cy="710797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Wholesale</a:t>
          </a:r>
        </a:p>
      </dsp:txBody>
      <dsp:txXfrm>
        <a:off x="2439406" y="3258897"/>
        <a:ext cx="6988708" cy="669159"/>
      </dsp:txXfrm>
    </dsp:sp>
    <dsp:sp modelId="{D60CF906-28F4-44C8-955F-06AD6E2BD071}">
      <dsp:nvSpPr>
        <dsp:cNvPr id="0" name=""/>
        <dsp:cNvSpPr/>
      </dsp:nvSpPr>
      <dsp:spPr>
        <a:xfrm>
          <a:off x="7634993" y="519277"/>
          <a:ext cx="462018" cy="46201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7738947" y="519277"/>
        <a:ext cx="254110" cy="347669"/>
      </dsp:txXfrm>
    </dsp:sp>
    <dsp:sp modelId="{DE267881-49F9-4F7E-9483-825B44FCA728}">
      <dsp:nvSpPr>
        <dsp:cNvPr id="0" name=""/>
        <dsp:cNvSpPr/>
      </dsp:nvSpPr>
      <dsp:spPr>
        <a:xfrm>
          <a:off x="8239640" y="1328796"/>
          <a:ext cx="462018" cy="46201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3981555"/>
            <a:satOff val="889"/>
            <a:lumOff val="134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343594" y="1328796"/>
        <a:ext cx="254110" cy="347669"/>
      </dsp:txXfrm>
    </dsp:sp>
    <dsp:sp modelId="{397B4B2A-92D2-49D7-A9C3-4B46A36CE763}">
      <dsp:nvSpPr>
        <dsp:cNvPr id="0" name=""/>
        <dsp:cNvSpPr/>
      </dsp:nvSpPr>
      <dsp:spPr>
        <a:xfrm>
          <a:off x="8844287" y="2126469"/>
          <a:ext cx="462018" cy="46201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963110"/>
            <a:satOff val="1778"/>
            <a:lumOff val="26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8948241" y="2126469"/>
        <a:ext cx="254110" cy="347669"/>
      </dsp:txXfrm>
    </dsp:sp>
    <dsp:sp modelId="{ED9433FB-0131-4329-B160-D601F1F2BF7C}">
      <dsp:nvSpPr>
        <dsp:cNvPr id="0" name=""/>
        <dsp:cNvSpPr/>
      </dsp:nvSpPr>
      <dsp:spPr>
        <a:xfrm>
          <a:off x="9448934" y="2943887"/>
          <a:ext cx="462018" cy="46201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9552888" y="2943887"/>
        <a:ext cx="254110" cy="347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91318B-E6E1-44DC-AC02-6479901E2A2C}">
      <dsp:nvSpPr>
        <dsp:cNvPr id="0" name=""/>
        <dsp:cNvSpPr/>
      </dsp:nvSpPr>
      <dsp:spPr>
        <a:xfrm>
          <a:off x="0" y="673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B21C73-4B01-44AA-88C8-EA8338D33E35}">
      <dsp:nvSpPr>
        <dsp:cNvPr id="0" name=""/>
        <dsp:cNvSpPr/>
      </dsp:nvSpPr>
      <dsp:spPr>
        <a:xfrm>
          <a:off x="476436" y="355047"/>
          <a:ext cx="866247" cy="866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568025-F8F4-4B16-9017-99E7CB27A693}">
      <dsp:nvSpPr>
        <dsp:cNvPr id="0" name=""/>
        <dsp:cNvSpPr/>
      </dsp:nvSpPr>
      <dsp:spPr>
        <a:xfrm>
          <a:off x="1819120" y="673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Uneven infrastructure</a:t>
          </a:r>
        </a:p>
      </dsp:txBody>
      <dsp:txXfrm>
        <a:off x="1819120" y="673"/>
        <a:ext cx="4545103" cy="1574995"/>
      </dsp:txXfrm>
    </dsp:sp>
    <dsp:sp modelId="{9FE0DC22-CDCF-458C-AA11-3579EAE863C2}">
      <dsp:nvSpPr>
        <dsp:cNvPr id="0" name=""/>
        <dsp:cNvSpPr/>
      </dsp:nvSpPr>
      <dsp:spPr>
        <a:xfrm>
          <a:off x="0" y="1969418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B33AA-2ACA-405D-B882-F261D1BA13FB}">
      <dsp:nvSpPr>
        <dsp:cNvPr id="0" name=""/>
        <dsp:cNvSpPr/>
      </dsp:nvSpPr>
      <dsp:spPr>
        <a:xfrm>
          <a:off x="476436" y="2323792"/>
          <a:ext cx="866247" cy="866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D50914-AA84-4679-A231-2B7787689F47}">
      <dsp:nvSpPr>
        <dsp:cNvPr id="0" name=""/>
        <dsp:cNvSpPr/>
      </dsp:nvSpPr>
      <dsp:spPr>
        <a:xfrm>
          <a:off x="1819120" y="1969418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Disparities in technological capabilities</a:t>
          </a:r>
        </a:p>
      </dsp:txBody>
      <dsp:txXfrm>
        <a:off x="1819120" y="1969418"/>
        <a:ext cx="4545103" cy="1574995"/>
      </dsp:txXfrm>
    </dsp:sp>
    <dsp:sp modelId="{DAB1239C-A971-4E18-8AB2-19BD7D50822F}">
      <dsp:nvSpPr>
        <dsp:cNvPr id="0" name=""/>
        <dsp:cNvSpPr/>
      </dsp:nvSpPr>
      <dsp:spPr>
        <a:xfrm>
          <a:off x="0" y="3938162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1EA14A-82D5-457D-B577-3B32FB8F5428}">
      <dsp:nvSpPr>
        <dsp:cNvPr id="0" name=""/>
        <dsp:cNvSpPr/>
      </dsp:nvSpPr>
      <dsp:spPr>
        <a:xfrm>
          <a:off x="476436" y="4292537"/>
          <a:ext cx="866247" cy="86624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7576D-F5B3-4698-862E-AE544B63698B}">
      <dsp:nvSpPr>
        <dsp:cNvPr id="0" name=""/>
        <dsp:cNvSpPr/>
      </dsp:nvSpPr>
      <dsp:spPr>
        <a:xfrm>
          <a:off x="1819120" y="3938162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Trust issues regarding online payments</a:t>
          </a:r>
        </a:p>
      </dsp:txBody>
      <dsp:txXfrm>
        <a:off x="1819120" y="3938162"/>
        <a:ext cx="4545103" cy="1574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A71C7-9AAC-458A-81B4-9ED7F9FB610E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42222-8C89-4B87-A2D8-87363E8F3A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62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894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6B608-8184-43AF-9FEA-CF833AC55A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255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6B608-8184-43AF-9FEA-CF833AC55A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931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0532A-58CF-9099-DE1A-6B6047A18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D97821-C51B-551F-7AC5-C7EDCA698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A44EE7-FF7A-846D-6469-36A3170D4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DF988-62D8-64EF-4857-FC1287C401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6B608-8184-43AF-9FEA-CF833AC55A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398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6B608-8184-43AF-9FEA-CF833AC55A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9681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1B8D3-E9B6-693D-CC3E-52338D1D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EDEE71-B207-55B6-66F4-A2CFE279B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DF7577-045D-D273-637C-DCD6F96A31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C60AD-5AEF-D5A3-CE7F-3FED991CB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6B608-8184-43AF-9FEA-CF833AC55A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838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A2344E-93C3-4D83-BF1F-527A2783BF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641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A2344E-93C3-4D83-BF1F-527A2783BF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416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A2344E-93C3-4D83-BF1F-527A2783BF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2467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A2344E-93C3-4D83-BF1F-527A2783BF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3895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A2344E-93C3-4D83-BF1F-527A2783BF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8686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A2344E-93C3-4D83-BF1F-527A2783BF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450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42222-8C89-4B87-A2D8-87363E8F3A3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12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FB1A7-8BD1-0AEF-5A2E-051E310C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A00554-B90C-0360-AD10-FA153DCAC1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286596-B0DA-9866-D771-CCAA368EB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B8C58-0E3C-9312-14E3-F23AE5395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6B608-8184-43AF-9FEA-CF833AC55A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411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4BF0D-F4AB-32F5-1277-C1DA709CE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E4099-2BE9-F699-9527-84DD2271C4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C8CD66-B67F-BD05-EE8C-8D0C9975A3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1FC6C-B695-B519-039F-2D38812B6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6B608-8184-43AF-9FEA-CF833AC5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67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A2344E-93C3-4D83-BF1F-527A2783BFD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724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9801" indent="-17980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58940">
              <a:defRPr/>
            </a:pPr>
            <a:fld id="{6DA2344E-93C3-4D83-BF1F-527A2783BFD9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58940">
                <a:defRPr/>
              </a:pPr>
              <a:t>6</a:t>
            </a:fld>
            <a:endParaRPr lang="en-US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944381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6B608-8184-43AF-9FEA-CF833AC5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72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6B608-8184-43AF-9FEA-CF833AC5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18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6B608-8184-43AF-9FEA-CF833AC55A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435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C0F7F-4124-0239-9B46-2BC47FF021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7C25E8-671B-B9B9-F7DD-47890020F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1D3FD-1616-C103-7104-8FD67525C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3EF7A-292C-0B6A-C0EB-35424CFB7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58616-EE5B-57F4-AEA2-87E904C4C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7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8DA6-4E2E-F606-9C19-DF2F7A0C7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46F3DA-28C0-3421-1DB4-582D224C61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8EFD6-33ED-E34F-10AE-D19E78881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0EAC9-E002-1C4E-C272-F3969297C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97439-7D01-FBA4-5EC8-65EBB84E2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167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149CF5-DC40-087E-5194-859C9CA7D3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E671C-6B0C-65D1-226F-CD1D33991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2F328-9A5B-8737-A7A4-25F43DBA9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C7E9E-A242-DF86-B94F-B9C3EB0F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B803D-66E0-F857-3C7E-4B0104C63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56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E711B-DFA0-323F-D245-D3F1B787B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B7A2E-E339-A799-51F8-467BA2B6C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59A51-EC1E-038C-7BD5-67A5D1486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96169-3B13-0ACD-F1D8-5C94105CD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09909-C682-658F-4419-AB50D7CAE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85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246BC-83F6-3508-2015-D17D62C99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DA43B-1DAB-940A-EB1C-F8F934692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700D9-0FBF-0F88-B7F8-F26C8FF42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73CF9-537B-6790-7AC8-AB9CDEB21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DCCE0-36C3-528D-BEA3-BA13C4993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05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EF3C8-4363-5EDD-EDE4-409E1FB2E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A7773-284E-F36B-F4D0-DE29F32C1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65E50-FB01-A949-821C-F8857E728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4078D-67A0-1EB4-E1AB-B5F2370C4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CFEACB-4CB0-65C6-CA75-3FEF4E824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975C58-0111-C74A-F982-FE587B07A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9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6ED95-BAC1-8C92-D45E-0AA678706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16BCED-734E-5DFD-56A6-F38B3DF22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DABF52-7872-6330-2A1F-C3CF66112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D300B0-FCE8-6EAD-8C7A-5E661CD35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A89931-A976-DDBF-6124-A12CAF09F9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569C2E-76E4-0B24-7884-913950F5E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E27718-8A8D-9A3E-BAA1-C0C64B57D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8A3F4-6156-3AAF-21FD-7FCB07696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689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6AE20-AA26-185C-3401-3F689B192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CE421F-1A69-586A-3190-970E8FCEB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FD13E7-581A-883F-1DD1-6BCB0BE11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AF1D0-04E7-6038-6522-C2A893EA4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4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23324B-DACB-254C-8E42-01DD9F74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EB48B5-2F39-3333-4EFA-AC7355D78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8DF64-CD5F-1EA3-7BE6-39818B6BB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46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8ED0C-438B-2652-2115-6BDD8BA34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08688-1F2A-CE20-3803-5FA83B35F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E5E5C-FDBD-AFC3-8775-C8E3A75FD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F9939-A243-202F-45ED-24D1FD41E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BBBA55-CE60-E6A9-4791-370FDAB35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646EA-1927-58BC-33F1-83F3FFEA4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8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11789-718C-0DEB-9D22-C689E0AE4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B85BEE-EF58-9C6D-C10A-F0CD561618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34EF3B-6D88-529C-07F0-58D56B21F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851DA-146B-CC0A-FCE6-55C1F431B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799500-C178-A4E2-999A-6288488F9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9802C-8576-43DB-8D78-2803EFF28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0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B86541-8B58-51FF-8CFB-70685A50F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082CA9-4DBD-9406-FFF7-55B7F2A73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07960-A515-2B73-3BD3-543792F95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C96FFD-A824-458E-B8A5-FB68D7997DB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46DC2-23B6-EED7-DC8E-80B60387E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F2D1F1-2F1A-2D01-9821-8F3AA9CBA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66F27A-F9D4-474D-B3CA-A9DE378D5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6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0F05C-8E12-065E-5F6E-3899F6E7B4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5400" b="1" dirty="0"/>
              <a:t>ORECA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E0A6D-8891-661B-F5A2-2E3378271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8" y="4636008"/>
            <a:ext cx="4682123" cy="1572768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Oklahoma Rural </a:t>
            </a:r>
          </a:p>
          <a:p>
            <a:pPr algn="l"/>
            <a:r>
              <a:rPr lang="en-US" sz="3200" dirty="0"/>
              <a:t>E-Commerce Academy</a:t>
            </a:r>
          </a:p>
        </p:txBody>
      </p:sp>
      <p:pic>
        <p:nvPicPr>
          <p:cNvPr id="5" name="Picture 4" descr="A person holding a clipboard in one hand and resting the other hand on a cardboard box on a table.&#10;&#10;">
            <a:extLst>
              <a:ext uri="{FF2B5EF4-FFF2-40B4-BE49-F238E27FC236}">
                <a16:creationId xmlns:a16="http://schemas.microsoft.com/office/drawing/2014/main" id="{5563E814-F0F4-5E2D-BDFE-725DB36BD6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539" r="1804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9273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E087-CE17-4508-3111-4EB2475D2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 b="1" dirty="0"/>
              <a:t>Rural E-Commerce Challenges </a:t>
            </a:r>
          </a:p>
        </p:txBody>
      </p:sp>
      <p:graphicFrame>
        <p:nvGraphicFramePr>
          <p:cNvPr id="7" name="Content Placeholder 2" descr="Three lines with a icon symbol, a graph pointing up and text &quot;Uneven infrastructure&quot;. A symbol of a computer and text &quot;Disparities in technological capabilities&quot; and a symbol for money and text &quot;Trust issues regarding online payments&quot;.&#10;">
            <a:extLst>
              <a:ext uri="{FF2B5EF4-FFF2-40B4-BE49-F238E27FC236}">
                <a16:creationId xmlns:a16="http://schemas.microsoft.com/office/drawing/2014/main" id="{5F1B3FD9-6E68-6E00-B5E4-45D25E9573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6486891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6897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147BA-F88D-923B-C4CE-8808ED1AC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32015-735C-FA3C-2EE0-5EED1E6607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91312" y="1768666"/>
            <a:ext cx="4243589" cy="33206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Point of Sale (POS) Systems Made Simple!</a:t>
            </a:r>
          </a:p>
        </p:txBody>
      </p:sp>
      <p:pic>
        <p:nvPicPr>
          <p:cNvPr id="5" name="Picture 4" descr="A credit card and a credit card reader.">
            <a:extLst>
              <a:ext uri="{FF2B5EF4-FFF2-40B4-BE49-F238E27FC236}">
                <a16:creationId xmlns:a16="http://schemas.microsoft.com/office/drawing/2014/main" id="{D51B296C-690A-0DA6-334A-6EA953C233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078" r="1423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10966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01F13-89F5-29E9-2DC9-BD69A31BD48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0080" y="325369"/>
            <a:ext cx="4368602" cy="19568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Popular Point of Sale systems compared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33181D-36C9-0B23-FFC9-682ACE3838CF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Square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Shopify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Lightspeed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Clover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PayPal Zettle</a:t>
            </a:r>
          </a:p>
        </p:txBody>
      </p:sp>
      <p:pic>
        <p:nvPicPr>
          <p:cNvPr id="6" name="Picture 5" descr="A group of people standing next to a device and pointing at a sign.">
            <a:extLst>
              <a:ext uri="{FF2B5EF4-FFF2-40B4-BE49-F238E27FC236}">
                <a16:creationId xmlns:a16="http://schemas.microsoft.com/office/drawing/2014/main" id="{7487B6E0-AEEC-22E6-904F-82F19F3756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26" r="847"/>
          <a:stretch/>
        </p:blipFill>
        <p:spPr>
          <a:xfrm>
            <a:off x="5313225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35125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66DEF-4FF9-DE75-2FAD-232DB9831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250F5-2BF5-48BB-96BB-244F4BA50E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0080" y="325369"/>
            <a:ext cx="4368602" cy="19568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Important factors to consider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5931A7-72EF-4055-4331-0E624C0F9A43}"/>
              </a:ext>
            </a:extLst>
          </p:cNvPr>
          <p:cNvSpPr txBox="1"/>
          <p:nvPr/>
        </p:nvSpPr>
        <p:spPr>
          <a:xfrm>
            <a:off x="640080" y="2872899"/>
            <a:ext cx="4670097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Base Price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Fees per transaction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Features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Hardware costs/needs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Payments accepted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Internet connection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User-friendliness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Tech support</a:t>
            </a:r>
          </a:p>
        </p:txBody>
      </p:sp>
      <p:pic>
        <p:nvPicPr>
          <p:cNvPr id="6" name="Picture 5" descr="A group of people standing next to a device and pointing at a sign.">
            <a:extLst>
              <a:ext uri="{FF2B5EF4-FFF2-40B4-BE49-F238E27FC236}">
                <a16:creationId xmlns:a16="http://schemas.microsoft.com/office/drawing/2014/main" id="{D48A1B36-21D0-EE82-474F-D47AE979C6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26" r="847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8543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D7AAAE-8531-D13D-7A2B-6E96E46B4A0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016" y="658368"/>
            <a:ext cx="5205984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Square</a:t>
            </a:r>
          </a:p>
        </p:txBody>
      </p:sp>
      <p:pic>
        <p:nvPicPr>
          <p:cNvPr id="3" name="Picture 2" descr="A white rectangular device with a square button.">
            <a:extLst>
              <a:ext uri="{FF2B5EF4-FFF2-40B4-BE49-F238E27FC236}">
                <a16:creationId xmlns:a16="http://schemas.microsoft.com/office/drawing/2014/main" id="{9E241B74-E8BA-76B7-BF31-7FCA10D7F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7" t="29840" r="26845" b="26777"/>
          <a:stretch>
            <a:fillRect/>
          </a:stretch>
        </p:blipFill>
        <p:spPr>
          <a:xfrm>
            <a:off x="6449569" y="3560064"/>
            <a:ext cx="5266944" cy="27553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32AC1E0-A615-D019-570C-7A3C745C1C1A}"/>
              </a:ext>
            </a:extLst>
          </p:cNvPr>
          <p:cNvSpPr txBox="1"/>
          <p:nvPr/>
        </p:nvSpPr>
        <p:spPr>
          <a:xfrm>
            <a:off x="365760" y="2118579"/>
            <a:ext cx="10265664" cy="3931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Base Price-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Free version, $29/mo., a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custom pricing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Fees per transaction-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Differs for online, in-person, and manual payments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Features-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Free version, custom website themes, real time shipping rates with Premium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Hardware costs/needs-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Free magnetic strip for card readers, $59 contactless reader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Payments accepted-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In-person, online, buy now/pay later, cash (in addition to credit/debit cards)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Internet connection-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Required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User-friendliness-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Easy to set up and navigate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Tech support-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Primarily online chat and tutorials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Pros/Cons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Easy to set up, transaction fees </a:t>
            </a: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       can become expensive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568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2865E0-F66C-D8A3-DF41-2800E069A0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016" y="658368"/>
            <a:ext cx="5205984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Shopify</a:t>
            </a:r>
          </a:p>
        </p:txBody>
      </p:sp>
      <p:pic>
        <p:nvPicPr>
          <p:cNvPr id="5" name="Picture 4" descr="A credit card and a credit card reader.">
            <a:extLst>
              <a:ext uri="{FF2B5EF4-FFF2-40B4-BE49-F238E27FC236}">
                <a16:creationId xmlns:a16="http://schemas.microsoft.com/office/drawing/2014/main" id="{698439E6-5D3E-8E6A-DFF9-25FA87344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2624328"/>
            <a:ext cx="4233672" cy="42336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70D180-8597-5FAF-B063-CB391B0E2593}"/>
              </a:ext>
            </a:extLst>
          </p:cNvPr>
          <p:cNvSpPr txBox="1"/>
          <p:nvPr/>
        </p:nvSpPr>
        <p:spPr>
          <a:xfrm>
            <a:off x="4291584" y="1430190"/>
            <a:ext cx="7778496" cy="4602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Base Price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Only paid versions, Basic starts at $29/mo.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Fees per transaction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Differs for online, in-person, and manual payments; differs depending on plan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Features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Shipping discount and insurance, inventory tracking, custom reports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Hardware costs/needs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Mobile device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Payments accepted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PayPal and ACH debits (in addition to credit/debit cards)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Internet connection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Yes to process payments, other features can be used offline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User-friendliness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Easy to set up, users can create an online store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Tech support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Community forums, help center, 24/7 chat support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Pros/Cons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- 24/7 customer service, limited customization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354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60444-4DCD-6C51-B627-547561B33A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016" y="658368"/>
            <a:ext cx="5205984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Lightspeed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A4224-D0CE-1C97-3EBA-8B451B6F6F7C}"/>
              </a:ext>
            </a:extLst>
          </p:cNvPr>
          <p:cNvSpPr txBox="1"/>
          <p:nvPr/>
        </p:nvSpPr>
        <p:spPr>
          <a:xfrm>
            <a:off x="890016" y="1674031"/>
            <a:ext cx="7607808" cy="59078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Base Price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Basic starts at $89/mo. - $289/mo. for Plus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Fees per transaction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Consistent across all packages: 2.6% + $0.10/ transaction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Features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Inventory management, multi-store management, business reporting and analytics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Hardware costs/needs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Register: included in all plans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Payments accepted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PayPal, Apple and Google Pay, and invoicing </a:t>
            </a: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(in addition to credit/debit and cash)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Internet connection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Required for credit card or online payments, cash payments do not require internet connection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User-friendliness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Easy to set up, intuitive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Tech support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Most common complaint is lack of customer support 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Pros/Cons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easy to set up and use, customer support is lacking, little to no customization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Credit card payment terminal with digital display and receipt printing capability.">
            <a:extLst>
              <a:ext uri="{FF2B5EF4-FFF2-40B4-BE49-F238E27FC236}">
                <a16:creationId xmlns:a16="http://schemas.microsoft.com/office/drawing/2014/main" id="{20261EFD-C6FD-029F-474F-FA2558A50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376" y="3869164"/>
            <a:ext cx="3605593" cy="263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85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C1D9E5-9619-C360-BF9C-3C2C71C44D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016" y="658368"/>
            <a:ext cx="5205984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Clover</a:t>
            </a:r>
          </a:p>
        </p:txBody>
      </p:sp>
      <p:pic>
        <p:nvPicPr>
          <p:cNvPr id="3" name="Picture 2" descr="A group of electronic devices.">
            <a:extLst>
              <a:ext uri="{FF2B5EF4-FFF2-40B4-BE49-F238E27FC236}">
                <a16:creationId xmlns:a16="http://schemas.microsoft.com/office/drawing/2014/main" id="{9451265B-89A4-3839-A226-403270A1E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104" y="3351444"/>
            <a:ext cx="4409921" cy="35065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2E53C4-6393-DD1A-768F-E7ABFAEDBC0A}"/>
              </a:ext>
            </a:extLst>
          </p:cNvPr>
          <p:cNvSpPr txBox="1"/>
          <p:nvPr/>
        </p:nvSpPr>
        <p:spPr>
          <a:xfrm>
            <a:off x="3721608" y="1674031"/>
            <a:ext cx="8214360" cy="4353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Base Price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$14.95/mo. for basic - $49.95/mo. for standard plan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Fees per transaction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Differs between card present and online payments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Features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Manages reoccurring payments, inventory mgmt., client database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Hardware costs/needs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$69 - $1000+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Payments accepted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online, reoccurring (in addition to credit/debit cards)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Internet connection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Required to process payments, other features can be accessed offline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User-friendliness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Easy to set up and use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Tech support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Help center, community forums, email support</a:t>
            </a: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Pros/Cons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Easy to set up and use, allows reoccurring payments, maintenance timing has been during peak and rush times for businesses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115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603F4-0A38-F9EF-DCFE-9CC21BC7A4E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016" y="658368"/>
            <a:ext cx="5205984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PayPal Zettle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EF668C-888A-1539-E925-78C9CDD36413}"/>
              </a:ext>
            </a:extLst>
          </p:cNvPr>
          <p:cNvSpPr txBox="1"/>
          <p:nvPr/>
        </p:nvSpPr>
        <p:spPr>
          <a:xfrm>
            <a:off x="804673" y="1911315"/>
            <a:ext cx="7434271" cy="4602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Base Price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No monthly cost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Fees per transaction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Differs between in-person, manual, QR code, and invoicing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Key Features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Syncs to accounting software, can send low stock notifications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Hardware costs/needs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$29 card reader, $199 terminal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Payments accepted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QR Codes, invoices (in addition to credit/debit cards)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Internet connection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Required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User-friendliness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Easy to set up and use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Tech support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Hardware troubleshooting, help center, phone and chat support </a:t>
            </a:r>
          </a:p>
          <a:p>
            <a:pPr marL="5715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Pros/Cons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 easy to use, no monthly fees, requires wifi, fewer add-ons</a:t>
            </a:r>
          </a:p>
        </p:txBody>
      </p:sp>
      <p:pic>
        <p:nvPicPr>
          <p:cNvPr id="4" name="Picture 3" descr="A black device with a screen on it.">
            <a:extLst>
              <a:ext uri="{FF2B5EF4-FFF2-40B4-BE49-F238E27FC236}">
                <a16:creationId xmlns:a16="http://schemas.microsoft.com/office/drawing/2014/main" id="{BDE46AA6-441B-03DE-F400-1390B4B3C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944" y="4145280"/>
            <a:ext cx="3714359" cy="247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72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B8619-9FA5-BE2C-4253-DAFF0293A5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507920"/>
            <a:ext cx="10515600" cy="1325563"/>
          </a:xfrm>
        </p:spPr>
        <p:txBody>
          <a:bodyPr/>
          <a:lstStyle/>
          <a:p>
            <a:r>
              <a:rPr lang="en-US" dirty="0"/>
              <a:t>Selecting the Right Point of Sales System for Your Business</a:t>
            </a:r>
          </a:p>
        </p:txBody>
      </p:sp>
      <p:pic>
        <p:nvPicPr>
          <p:cNvPr id="4" name="Picture 3" descr="The top of a fact sheet &quot;Selecting the Right Point of Sale System for Your Business, Published May, 2025 | id: AGEC-282, By Sara Siems and Court Bir. Print-friendly PDF, Share Fact Sheet, Jump to: Introduction/ In Conclusion/Refences.&quot;">
            <a:extLst>
              <a:ext uri="{FF2B5EF4-FFF2-40B4-BE49-F238E27FC236}">
                <a16:creationId xmlns:a16="http://schemas.microsoft.com/office/drawing/2014/main" id="{A97EC4AB-7400-0723-1B81-DC34680B5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85" y="687975"/>
            <a:ext cx="10736173" cy="4182059"/>
          </a:xfrm>
          <a:prstGeom prst="rect">
            <a:avLst/>
          </a:prstGeom>
        </p:spPr>
      </p:pic>
      <p:pic>
        <p:nvPicPr>
          <p:cNvPr id="7" name="Picture 6" descr="A QR code for a webinar survey that is not currently active.">
            <a:extLst>
              <a:ext uri="{FF2B5EF4-FFF2-40B4-BE49-F238E27FC236}">
                <a16:creationId xmlns:a16="http://schemas.microsoft.com/office/drawing/2014/main" id="{267FFE58-D5A1-8B0B-29B4-2E6987ECD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009" y="2735515"/>
            <a:ext cx="4005549" cy="4005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0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sources webpage featuring a collection of eight business-related resource articles arranged in a clean four-column by two-row grid.">
            <a:extLst>
              <a:ext uri="{FF2B5EF4-FFF2-40B4-BE49-F238E27FC236}">
                <a16:creationId xmlns:a16="http://schemas.microsoft.com/office/drawing/2014/main" id="{4D4FE5AC-A518-DCEB-0596-BCC5BF329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425" y="0"/>
            <a:ext cx="920714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DB112C-16B4-70A0-A27F-B281D323D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420" y="-1153959"/>
            <a:ext cx="10515600" cy="1325563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2829030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6D4834-CBF5-718B-7E2A-45325BC617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03117" y="686078"/>
            <a:ext cx="7385766" cy="1015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Webinar Survey: </a:t>
            </a:r>
          </a:p>
        </p:txBody>
      </p:sp>
      <p:pic>
        <p:nvPicPr>
          <p:cNvPr id="6" name="Picture 5" descr="A QR code for a webinar survey that is not currently active.">
            <a:extLst>
              <a:ext uri="{FF2B5EF4-FFF2-40B4-BE49-F238E27FC236}">
                <a16:creationId xmlns:a16="http://schemas.microsoft.com/office/drawing/2014/main" id="{D9DE3325-224F-1938-32E8-990A68DA3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254" y="2034309"/>
            <a:ext cx="3223491" cy="322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15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989E-3EA8-6ED8-A1BA-AF51EFB37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EFE9B-261C-9266-F0FC-8214085F5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Outline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24509E-1559-1E80-83F7-0340D569D0D8}"/>
              </a:ext>
            </a:extLst>
          </p:cNvPr>
          <p:cNvSpPr txBox="1"/>
          <p:nvPr/>
        </p:nvSpPr>
        <p:spPr>
          <a:xfrm>
            <a:off x="838200" y="2387760"/>
            <a:ext cx="10424160" cy="2773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/>
              <a:t>What is E-Commerce?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/>
              <a:t>Why offer digital sales?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4000" dirty="0"/>
              <a:t>Selecting the right Point-of-Sale system</a:t>
            </a:r>
          </a:p>
        </p:txBody>
      </p:sp>
    </p:spTree>
    <p:extLst>
      <p:ext uri="{BB962C8B-B14F-4D97-AF65-F5344CB8AC3E}">
        <p14:creationId xmlns:p14="http://schemas.microsoft.com/office/powerpoint/2010/main" val="2829497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4AEF-EC86-A264-0062-B411B5279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CE4E9-0369-9D0F-7BCB-ED184AB14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E-Commerce?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8D9973-1CEC-BEC7-583B-03CA2AA7ADC7}"/>
              </a:ext>
            </a:extLst>
          </p:cNvPr>
          <p:cNvSpPr txBox="1"/>
          <p:nvPr/>
        </p:nvSpPr>
        <p:spPr>
          <a:xfrm>
            <a:off x="838200" y="2387760"/>
            <a:ext cx="10424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The buying and selling of goods and services online. </a:t>
            </a:r>
          </a:p>
          <a:p>
            <a:endParaRPr lang="en-US" sz="3600" dirty="0"/>
          </a:p>
          <a:p>
            <a:r>
              <a:rPr lang="en-US" sz="3600" dirty="0"/>
              <a:t>Fundamentally changes how businesses operate and how people shop. </a:t>
            </a:r>
          </a:p>
        </p:txBody>
      </p:sp>
    </p:spTree>
    <p:extLst>
      <p:ext uri="{BB962C8B-B14F-4D97-AF65-F5344CB8AC3E}">
        <p14:creationId xmlns:p14="http://schemas.microsoft.com/office/powerpoint/2010/main" val="2945783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FB51C-2248-FF09-060E-125929941A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0080" y="829025"/>
            <a:ext cx="4368602" cy="16779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Advantage of Digital Sales 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2EC94-41B0-A884-9ACF-263C79E62AAC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Convenience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More access to sales data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Increased efficiency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Enhanced security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New sales channels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Reach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5" name="Picture 4" descr="A computer screen with shopping bags and a store on it.">
            <a:extLst>
              <a:ext uri="{FF2B5EF4-FFF2-40B4-BE49-F238E27FC236}">
                <a16:creationId xmlns:a16="http://schemas.microsoft.com/office/drawing/2014/main" id="{4EE82BEB-7641-79F8-6E29-74605C4B7B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095" r="26738" b="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1127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holding a phone and a credit card">
            <a:extLst>
              <a:ext uri="{FF2B5EF4-FFF2-40B4-BE49-F238E27FC236}">
                <a16:creationId xmlns:a16="http://schemas.microsoft.com/office/drawing/2014/main" id="{E7A15387-76B0-0EB8-851C-ADE1271B74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481"/>
          <a:stretch>
            <a:fillRect/>
          </a:stretch>
        </p:blipFill>
        <p:spPr>
          <a:xfrm>
            <a:off x="1" y="0"/>
            <a:ext cx="9669656" cy="6858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9AF74766-06B5-3F88-A674-963F8CDD29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73174" y="1166808"/>
            <a:ext cx="3822189" cy="18999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Why Offer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Digital Sales? </a:t>
            </a:r>
          </a:p>
          <a:p>
            <a:pPr marL="571500" marR="0" lvl="0" indent="-5715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0638E-EA68-7593-6100-853CFBE735B3}"/>
              </a:ext>
            </a:extLst>
          </p:cNvPr>
          <p:cNvSpPr txBox="1"/>
          <p:nvPr/>
        </p:nvSpPr>
        <p:spPr>
          <a:xfrm>
            <a:off x="8973174" y="2774497"/>
            <a:ext cx="2673095" cy="3742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72% of customers use a debit card or other digital means when purchasing goods or services*</a:t>
            </a: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41% of Americans in 2022 reported that NONE of their purchases were paid for in cash**</a:t>
            </a: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Up from 24% in 2015</a:t>
            </a: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*American Bankers Assoc.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** Pew Research Center </a:t>
            </a:r>
          </a:p>
          <a:p>
            <a:pPr marL="514350" marR="0" lvl="1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742950" marR="0" lvl="1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45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8C6F5-34F1-B5A8-1180-B445E1DB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variety of sales methods by rural sellers </a:t>
            </a:r>
            <a:b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(in order of popularity): </a:t>
            </a:r>
          </a:p>
        </p:txBody>
      </p:sp>
      <p:graphicFrame>
        <p:nvGraphicFramePr>
          <p:cNvPr id="14" name="TextBox 2" descr="5 lines with orange, yellow and light green, green and dark green background with text &quot;Online Web Stores, Online Marketplaces, Brick and Mortar, Offline Marketplaces and Wholesale&quot;.">
            <a:extLst>
              <a:ext uri="{FF2B5EF4-FFF2-40B4-BE49-F238E27FC236}">
                <a16:creationId xmlns:a16="http://schemas.microsoft.com/office/drawing/2014/main" id="{DA278797-7921-FCD6-D6B2-B5736157F6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2495894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2804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3D88D-3963-36FF-0107-25628B4FD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000" b="1" dirty="0"/>
              <a:t>The Importance of Online Sales Methods to Rural Small Businesses*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A051F-EB72-9B40-640F-82554DA73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 lnSpcReduction="10000"/>
          </a:bodyPr>
          <a:lstStyle/>
          <a:p>
            <a:endParaRPr lang="en-US" sz="1200" dirty="0"/>
          </a:p>
          <a:p>
            <a:r>
              <a:rPr lang="en-US" sz="2300" dirty="0"/>
              <a:t>49% of rural small businesses with &lt;10 employees use at least 3 sales methods</a:t>
            </a:r>
          </a:p>
          <a:p>
            <a:r>
              <a:rPr lang="en-US" sz="2300" dirty="0"/>
              <a:t>54% of rural small business sales are made locally, 16% are made online within the state and 24% are made online outside of the state (but within the U.S.), 6% are made internationally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*Connected Commerce Council survey of 2,000 American rural businesses (2021)</a:t>
            </a:r>
          </a:p>
        </p:txBody>
      </p:sp>
      <p:pic>
        <p:nvPicPr>
          <p:cNvPr id="5" name="Picture 4" descr="Fruits and vegetables in bags.">
            <a:extLst>
              <a:ext uri="{FF2B5EF4-FFF2-40B4-BE49-F238E27FC236}">
                <a16:creationId xmlns:a16="http://schemas.microsoft.com/office/drawing/2014/main" id="{0C276352-25BE-47A0-E5B8-376DB3A852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461" r="2586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63978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DECC0-2AB8-FB93-3B14-3251E229D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8" y="-1566913"/>
            <a:ext cx="10515600" cy="1325563"/>
          </a:xfrm>
        </p:spPr>
        <p:txBody>
          <a:bodyPr/>
          <a:lstStyle/>
          <a:p>
            <a:r>
              <a:rPr lang="en-US" dirty="0"/>
              <a:t>Finance Research Letters</a:t>
            </a:r>
          </a:p>
        </p:txBody>
      </p:sp>
      <p:pic>
        <p:nvPicPr>
          <p:cNvPr id="5" name="Content Placeholder 4" descr="A screenshot of the first page of a scholarly journal article published in Finance Research Letters by Elsevier.&#10;&#10;At the top of the page are:&#10;&#10;The Elsevier logo on the left.&#10;The journal title Finance Research Letters centered at the top.&#10;Publication details: Volume 85, Part D, November 2025, Article 108216.&#10;A small image of the journal cover in the upper-right corner.&#10;&#10;The main title of the article, displayed prominently in large serif font, reads:&#10;&#10;Can the development of rural E-commerce narrow the urban-rural income gap? Evidence from a quasi-natural experiment in national comprehensive demonstration counties for E-commerce">
            <a:extLst>
              <a:ext uri="{FF2B5EF4-FFF2-40B4-BE49-F238E27FC236}">
                <a16:creationId xmlns:a16="http://schemas.microsoft.com/office/drawing/2014/main" id="{C567CA1B-C01A-2EB2-1E17-89F860CBF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5616" y="1594602"/>
            <a:ext cx="6181688" cy="3662649"/>
          </a:xfrm>
          <a:prstGeom prst="rect">
            <a:avLst/>
          </a:prstGeom>
        </p:spPr>
      </p:pic>
      <p:pic>
        <p:nvPicPr>
          <p:cNvPr id="7" name="Picture 6" descr="A person cleaning a window displaying an &quot;OPEN&quot; sign.">
            <a:extLst>
              <a:ext uri="{FF2B5EF4-FFF2-40B4-BE49-F238E27FC236}">
                <a16:creationId xmlns:a16="http://schemas.microsoft.com/office/drawing/2014/main" id="{762A446A-10A2-0C3D-FF35-9DD924C5A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008" y="1123527"/>
            <a:ext cx="3073704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10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3247</TotalTime>
  <Words>887</Words>
  <Application>Microsoft Office PowerPoint</Application>
  <PresentationFormat>Widescreen</PresentationFormat>
  <Paragraphs>147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ORECA</vt:lpstr>
      <vt:lpstr>Resources</vt:lpstr>
      <vt:lpstr>Outline</vt:lpstr>
      <vt:lpstr>What is E-Commerce?</vt:lpstr>
      <vt:lpstr>Advantage of Digital Sales  </vt:lpstr>
      <vt:lpstr>Why Offer  Digital Sales?  </vt:lpstr>
      <vt:lpstr>The variety of sales methods by rural sellers  (in order of popularity): </vt:lpstr>
      <vt:lpstr>The Importance of Online Sales Methods to Rural Small Businesses* </vt:lpstr>
      <vt:lpstr>Finance Research Letters</vt:lpstr>
      <vt:lpstr>Rural E-Commerce Challenges </vt:lpstr>
      <vt:lpstr>Point of Sale (POS) Systems Made Simple!</vt:lpstr>
      <vt:lpstr>Popular Point of Sale systems compared</vt:lpstr>
      <vt:lpstr>Important factors to consider </vt:lpstr>
      <vt:lpstr>Square</vt:lpstr>
      <vt:lpstr>Shopify</vt:lpstr>
      <vt:lpstr>Lightspeed</vt:lpstr>
      <vt:lpstr>Clover</vt:lpstr>
      <vt:lpstr>PayPal Zettle</vt:lpstr>
      <vt:lpstr>Selecting the Right Point of Sales System for Your Business</vt:lpstr>
      <vt:lpstr>Webinar Survey: </vt:lpstr>
    </vt:vector>
  </TitlesOfParts>
  <Company>Oklahoma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Siems, Sara</dc:creator>
  <cp:lastModifiedBy>Kilschautzky, Torsten</cp:lastModifiedBy>
  <cp:revision>24</cp:revision>
  <dcterms:created xsi:type="dcterms:W3CDTF">2026-06-30T18:23:13Z</dcterms:created>
  <dcterms:modified xsi:type="dcterms:W3CDTF">2026-07-17T20:22:05Z</dcterms:modified>
</cp:coreProperties>
</file>