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42"/>
  </p:notesMasterIdLst>
  <p:sldIdLst>
    <p:sldId id="266" r:id="rId5"/>
    <p:sldId id="391" r:id="rId6"/>
    <p:sldId id="390" r:id="rId7"/>
    <p:sldId id="415" r:id="rId8"/>
    <p:sldId id="392" r:id="rId9"/>
    <p:sldId id="833" r:id="rId10"/>
    <p:sldId id="835" r:id="rId11"/>
    <p:sldId id="836" r:id="rId12"/>
    <p:sldId id="837" r:id="rId13"/>
    <p:sldId id="850" r:id="rId14"/>
    <p:sldId id="840" r:id="rId15"/>
    <p:sldId id="909" r:id="rId16"/>
    <p:sldId id="839" r:id="rId17"/>
    <p:sldId id="910" r:id="rId18"/>
    <p:sldId id="838" r:id="rId19"/>
    <p:sldId id="905" r:id="rId20"/>
    <p:sldId id="853" r:id="rId21"/>
    <p:sldId id="851" r:id="rId22"/>
    <p:sldId id="841" r:id="rId23"/>
    <p:sldId id="842" r:id="rId24"/>
    <p:sldId id="846" r:id="rId25"/>
    <p:sldId id="771" r:id="rId26"/>
    <p:sldId id="807" r:id="rId27"/>
    <p:sldId id="307" r:id="rId28"/>
    <p:sldId id="903" r:id="rId29"/>
    <p:sldId id="847" r:id="rId30"/>
    <p:sldId id="586" r:id="rId31"/>
    <p:sldId id="848" r:id="rId32"/>
    <p:sldId id="579" r:id="rId33"/>
    <p:sldId id="580" r:id="rId34"/>
    <p:sldId id="582" r:id="rId35"/>
    <p:sldId id="581" r:id="rId36"/>
    <p:sldId id="583" r:id="rId37"/>
    <p:sldId id="584" r:id="rId38"/>
    <p:sldId id="585" r:id="rId39"/>
    <p:sldId id="849" r:id="rId40"/>
    <p:sldId id="908" r:id="rId41"/>
  </p:sldIdLst>
  <p:sldSz cx="12192000" cy="6858000"/>
  <p:notesSz cx="6858000" cy="9144000"/>
  <p:embeddedFontLst>
    <p:embeddedFont>
      <p:font typeface="Arial Black" panose="020B0A04020102020204" pitchFamily="34" charset="0"/>
      <p:bold r:id="rId43"/>
    </p:embeddedFont>
    <p:embeddedFont>
      <p:font typeface="Fjalla One" panose="02000506040000020004" pitchFamily="2" charset="0"/>
      <p:regular r:id="rId44"/>
    </p:embeddedFont>
    <p:embeddedFont>
      <p:font typeface="Roboto" panose="02000000000000000000" pitchFamily="2" charset="0"/>
      <p:regular r:id="rId45"/>
      <p:bold r:id="rId46"/>
      <p:italic r:id="rId47"/>
      <p:boldItalic r:id="rId48"/>
    </p:embeddedFont>
    <p:embeddedFont>
      <p:font typeface="Rubik" panose="020B0604020202020204" charset="-79"/>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400"/>
    <a:srgbClr val="FB6400"/>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60" autoAdjust="0"/>
    <p:restoredTop sz="87620" autoAdjust="0"/>
  </p:normalViewPr>
  <p:slideViewPr>
    <p:cSldViewPr snapToGrid="0" snapToObjects="1">
      <p:cViewPr varScale="1">
        <p:scale>
          <a:sx n="68" d="100"/>
          <a:sy n="68" d="100"/>
        </p:scale>
        <p:origin x="907" y="72"/>
      </p:cViewPr>
      <p:guideLst>
        <p:guide orient="horz" pos="3360"/>
        <p:guide pos="480"/>
      </p:guideLst>
    </p:cSldViewPr>
  </p:slideViewPr>
  <p:outlineViewPr>
    <p:cViewPr>
      <p:scale>
        <a:sx n="33" d="100"/>
        <a:sy n="33" d="100"/>
      </p:scale>
      <p:origin x="0" y="-3394"/>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i="0" dirty="0">
                <a:solidFill>
                  <a:schemeClr val="tx1"/>
                </a:solidFill>
                <a:latin typeface="Arial Black" panose="020B0604020202020204" pitchFamily="34" charset="0"/>
                <a:cs typeface="Arial Black" panose="020B0604020202020204" pitchFamily="34" charset="0"/>
              </a:rPr>
              <a:t>Twenty Year Ownership Buyout - Linear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percentStacked"/>
        <c:varyColors val="0"/>
        <c:ser>
          <c:idx val="0"/>
          <c:order val="0"/>
          <c:tx>
            <c:strRef>
              <c:f>Sheet1!$B$16</c:f>
              <c:strCache>
                <c:ptCount val="1"/>
                <c:pt idx="0">
                  <c:v>Senior</c:v>
                </c:pt>
              </c:strCache>
            </c:strRef>
          </c:tx>
          <c:spPr>
            <a:solidFill>
              <a:schemeClr val="tx1"/>
            </a:solidFill>
            <a:ln>
              <a:solidFill>
                <a:schemeClr val="accent1"/>
              </a:solidFill>
            </a:ln>
            <a:effectLst/>
          </c:spPr>
          <c:cat>
            <c:numRef>
              <c:f>Sheet1!$A$17:$A$37</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Sheet1!$B$17:$B$37</c:f>
              <c:numCache>
                <c:formatCode>0%</c:formatCode>
                <c:ptCount val="21"/>
                <c:pt idx="0">
                  <c:v>1</c:v>
                </c:pt>
                <c:pt idx="1">
                  <c:v>0.95</c:v>
                </c:pt>
                <c:pt idx="2">
                  <c:v>0.9</c:v>
                </c:pt>
                <c:pt idx="3">
                  <c:v>0.85</c:v>
                </c:pt>
                <c:pt idx="4">
                  <c:v>0.8</c:v>
                </c:pt>
                <c:pt idx="5">
                  <c:v>0.75</c:v>
                </c:pt>
                <c:pt idx="6">
                  <c:v>0.7</c:v>
                </c:pt>
                <c:pt idx="7">
                  <c:v>0.65</c:v>
                </c:pt>
                <c:pt idx="8">
                  <c:v>0.6</c:v>
                </c:pt>
                <c:pt idx="9">
                  <c:v>0.55000000000000104</c:v>
                </c:pt>
                <c:pt idx="10">
                  <c:v>0.500000000000001</c:v>
                </c:pt>
                <c:pt idx="11">
                  <c:v>0.45000000000000101</c:v>
                </c:pt>
                <c:pt idx="12">
                  <c:v>0.40000000000000102</c:v>
                </c:pt>
                <c:pt idx="13">
                  <c:v>0.35000000000000098</c:v>
                </c:pt>
                <c:pt idx="14">
                  <c:v>0.30000000000000099</c:v>
                </c:pt>
                <c:pt idx="15">
                  <c:v>0.250000000000001</c:v>
                </c:pt>
                <c:pt idx="16">
                  <c:v>0.20000000000000101</c:v>
                </c:pt>
                <c:pt idx="17">
                  <c:v>0.15000000000000099</c:v>
                </c:pt>
                <c:pt idx="18">
                  <c:v>0.100000000000001</c:v>
                </c:pt>
                <c:pt idx="19">
                  <c:v>5.0000000000000898E-2</c:v>
                </c:pt>
                <c:pt idx="20">
                  <c:v>9.9920072216264108E-16</c:v>
                </c:pt>
              </c:numCache>
            </c:numRef>
          </c:val>
          <c:extLst>
            <c:ext xmlns:c16="http://schemas.microsoft.com/office/drawing/2014/chart" uri="{C3380CC4-5D6E-409C-BE32-E72D297353CC}">
              <c16:uniqueId val="{00000000-E732-5F48-A7BF-8FFB8C57FB74}"/>
            </c:ext>
          </c:extLst>
        </c:ser>
        <c:ser>
          <c:idx val="1"/>
          <c:order val="1"/>
          <c:tx>
            <c:strRef>
              <c:f>Sheet1!$C$16</c:f>
              <c:strCache>
                <c:ptCount val="1"/>
                <c:pt idx="0">
                  <c:v>Junior</c:v>
                </c:pt>
              </c:strCache>
            </c:strRef>
          </c:tx>
          <c:spPr>
            <a:solidFill>
              <a:srgbClr val="FF6600"/>
            </a:solidFill>
            <a:ln>
              <a:noFill/>
            </a:ln>
            <a:effectLst/>
          </c:spPr>
          <c:cat>
            <c:numRef>
              <c:f>Sheet1!$A$17:$A$37</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Sheet1!$C$17:$C$37</c:f>
              <c:numCache>
                <c:formatCode>0%</c:formatCode>
                <c:ptCount val="2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numCache>
            </c:numRef>
          </c:val>
          <c:extLst>
            <c:ext xmlns:c16="http://schemas.microsoft.com/office/drawing/2014/chart" uri="{C3380CC4-5D6E-409C-BE32-E72D297353CC}">
              <c16:uniqueId val="{00000001-E732-5F48-A7BF-8FFB8C57FB74}"/>
            </c:ext>
          </c:extLst>
        </c:ser>
        <c:dLbls>
          <c:showLegendKey val="0"/>
          <c:showVal val="0"/>
          <c:showCatName val="0"/>
          <c:showSerName val="0"/>
          <c:showPercent val="0"/>
          <c:showBubbleSize val="0"/>
        </c:dLbls>
        <c:axId val="809596720"/>
        <c:axId val="809344192"/>
      </c:areaChart>
      <c:catAx>
        <c:axId val="8095967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i="0">
                    <a:solidFill>
                      <a:schemeClr val="tx1"/>
                    </a:solidFill>
                    <a:latin typeface="Arial Black" panose="020B0604020202020204" pitchFamily="34" charset="0"/>
                    <a:cs typeface="Arial Black" panose="020B0604020202020204" pitchFamily="34" charset="0"/>
                  </a:rPr>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Black" panose="020B0604020202020204" pitchFamily="34" charset="0"/>
                <a:ea typeface="+mn-ea"/>
                <a:cs typeface="Arial Black" panose="020B0604020202020204" pitchFamily="34" charset="0"/>
              </a:defRPr>
            </a:pPr>
            <a:endParaRPr lang="en-US"/>
          </a:p>
        </c:txPr>
        <c:crossAx val="809344192"/>
        <c:crosses val="autoZero"/>
        <c:auto val="1"/>
        <c:lblAlgn val="ctr"/>
        <c:lblOffset val="100"/>
        <c:noMultiLvlLbl val="0"/>
      </c:catAx>
      <c:valAx>
        <c:axId val="8093441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i="0">
                    <a:solidFill>
                      <a:schemeClr val="tx1"/>
                    </a:solidFill>
                    <a:latin typeface="Arial Black" panose="020B0604020202020204" pitchFamily="34" charset="0"/>
                    <a:cs typeface="Arial Black" panose="020B0604020202020204" pitchFamily="34" charset="0"/>
                  </a:rPr>
                  <a:t>Ownership 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Black" panose="020B0604020202020204" pitchFamily="34" charset="0"/>
                <a:ea typeface="+mn-ea"/>
                <a:cs typeface="Arial Black" panose="020B0604020202020204" pitchFamily="34" charset="0"/>
              </a:defRPr>
            </a:pPr>
            <a:endParaRPr lang="en-US"/>
          </a:p>
        </c:txPr>
        <c:crossAx val="809596720"/>
        <c:crosses val="autoZero"/>
        <c:crossBetween val="midCat"/>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solidFill>
                <a:latin typeface="Arial Black" panose="020B0604020202020204" pitchFamily="34" charset="0"/>
                <a:ea typeface="+mn-ea"/>
                <a:cs typeface="Arial Black" panose="020B0604020202020204" pitchFamily="34" charset="0"/>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i="0">
                <a:solidFill>
                  <a:schemeClr val="tx1"/>
                </a:solidFill>
                <a:latin typeface="Arial Black" panose="020B0604020202020204" pitchFamily="34" charset="0"/>
                <a:cs typeface="Arial Black" panose="020B0604020202020204" pitchFamily="34" charset="0"/>
              </a:rPr>
              <a:t>Twenty</a:t>
            </a:r>
            <a:r>
              <a:rPr lang="en-US" b="1" i="0" baseline="0">
                <a:solidFill>
                  <a:schemeClr val="tx1"/>
                </a:solidFill>
                <a:latin typeface="Arial Black" panose="020B0604020202020204" pitchFamily="34" charset="0"/>
                <a:cs typeface="Arial Black" panose="020B0604020202020204" pitchFamily="34" charset="0"/>
              </a:rPr>
              <a:t> Year Ownership Buyout - Exponential</a:t>
            </a:r>
            <a:endParaRPr lang="en-US" b="1" i="0">
              <a:solidFill>
                <a:schemeClr val="tx1"/>
              </a:solidFill>
              <a:latin typeface="Arial Black" panose="020B0604020202020204" pitchFamily="34" charset="0"/>
              <a:cs typeface="Arial Black"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percentStacked"/>
        <c:varyColors val="0"/>
        <c:ser>
          <c:idx val="0"/>
          <c:order val="0"/>
          <c:tx>
            <c:strRef>
              <c:f>Sheet1!$C$4</c:f>
              <c:strCache>
                <c:ptCount val="1"/>
                <c:pt idx="0">
                  <c:v>Senior</c:v>
                </c:pt>
              </c:strCache>
            </c:strRef>
          </c:tx>
          <c:spPr>
            <a:solidFill>
              <a:schemeClr val="tx1"/>
            </a:solidFill>
            <a:ln>
              <a:noFill/>
            </a:ln>
            <a:effectLst/>
          </c:spPr>
          <c:cat>
            <c:numRef>
              <c:f>Sheet1!$A$5:$A$25</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Sheet1!$C$5:$C$25</c:f>
              <c:numCache>
                <c:formatCode>0%</c:formatCode>
                <c:ptCount val="21"/>
                <c:pt idx="0">
                  <c:v>1</c:v>
                </c:pt>
                <c:pt idx="1">
                  <c:v>0.99524999999999997</c:v>
                </c:pt>
                <c:pt idx="2">
                  <c:v>0.98575000000065849</c:v>
                </c:pt>
                <c:pt idx="3">
                  <c:v>0.97150000000222403</c:v>
                </c:pt>
                <c:pt idx="4">
                  <c:v>0.95250000000485802</c:v>
                </c:pt>
                <c:pt idx="5">
                  <c:v>0.92875000000868047</c:v>
                </c:pt>
                <c:pt idx="6">
                  <c:v>0.90025000001378697</c:v>
                </c:pt>
                <c:pt idx="7">
                  <c:v>0.86700000002025712</c:v>
                </c:pt>
                <c:pt idx="8">
                  <c:v>0.82900000002815899</c:v>
                </c:pt>
                <c:pt idx="9">
                  <c:v>0.78625000003755208</c:v>
                </c:pt>
                <c:pt idx="10">
                  <c:v>0.73875000004848934</c:v>
                </c:pt>
                <c:pt idx="11">
                  <c:v>0.6865000000610183</c:v>
                </c:pt>
                <c:pt idx="12">
                  <c:v>0.62950000007518225</c:v>
                </c:pt>
                <c:pt idx="13">
                  <c:v>0.56775000009102083</c:v>
                </c:pt>
                <c:pt idx="14">
                  <c:v>0.50125000010857057</c:v>
                </c:pt>
                <c:pt idx="15">
                  <c:v>0.43000000012786543</c:v>
                </c:pt>
                <c:pt idx="16">
                  <c:v>0.35400000014893712</c:v>
                </c:pt>
                <c:pt idx="17">
                  <c:v>0.27325000017181533</c:v>
                </c:pt>
                <c:pt idx="18">
                  <c:v>0.18775000019652804</c:v>
                </c:pt>
                <c:pt idx="19">
                  <c:v>9.7500000223101638E-2</c:v>
                </c:pt>
                <c:pt idx="20">
                  <c:v>2.5000002515611075E-3</c:v>
                </c:pt>
              </c:numCache>
            </c:numRef>
          </c:val>
          <c:extLst>
            <c:ext xmlns:c16="http://schemas.microsoft.com/office/drawing/2014/chart" uri="{C3380CC4-5D6E-409C-BE32-E72D297353CC}">
              <c16:uniqueId val="{00000000-5D8D-B84D-8409-060858E459E9}"/>
            </c:ext>
          </c:extLst>
        </c:ser>
        <c:ser>
          <c:idx val="1"/>
          <c:order val="1"/>
          <c:tx>
            <c:strRef>
              <c:f>Sheet1!$D$4</c:f>
              <c:strCache>
                <c:ptCount val="1"/>
                <c:pt idx="0">
                  <c:v>Junior</c:v>
                </c:pt>
              </c:strCache>
            </c:strRef>
          </c:tx>
          <c:spPr>
            <a:solidFill>
              <a:srgbClr val="FF6600"/>
            </a:solidFill>
            <a:ln>
              <a:noFill/>
            </a:ln>
            <a:effectLst/>
          </c:spPr>
          <c:cat>
            <c:numRef>
              <c:f>Sheet1!$A$5:$A$25</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Sheet1!$D$5:$D$25</c:f>
              <c:numCache>
                <c:formatCode>0%</c:formatCode>
                <c:ptCount val="21"/>
                <c:pt idx="0">
                  <c:v>0</c:v>
                </c:pt>
                <c:pt idx="1">
                  <c:v>4.7499999999999999E-3</c:v>
                </c:pt>
                <c:pt idx="2">
                  <c:v>1.4249999999341508E-2</c:v>
                </c:pt>
                <c:pt idx="3">
                  <c:v>2.8499999997775985E-2</c:v>
                </c:pt>
                <c:pt idx="4">
                  <c:v>4.7499999995142025E-2</c:v>
                </c:pt>
                <c:pt idx="5">
                  <c:v>7.1249999991319618E-2</c:v>
                </c:pt>
                <c:pt idx="6">
                  <c:v>9.9749999986213103E-2</c:v>
                </c:pt>
                <c:pt idx="7">
                  <c:v>0.13299999997974293</c:v>
                </c:pt>
                <c:pt idx="8">
                  <c:v>0.17099999997184104</c:v>
                </c:pt>
                <c:pt idx="9">
                  <c:v>0.21374999996244792</c:v>
                </c:pt>
                <c:pt idx="10">
                  <c:v>0.26124999995151066</c:v>
                </c:pt>
                <c:pt idx="11">
                  <c:v>0.31349999993898164</c:v>
                </c:pt>
                <c:pt idx="12">
                  <c:v>0.37049999992481769</c:v>
                </c:pt>
                <c:pt idx="13">
                  <c:v>0.43224999990897911</c:v>
                </c:pt>
                <c:pt idx="14">
                  <c:v>0.49874999989142937</c:v>
                </c:pt>
                <c:pt idx="15">
                  <c:v>0.56999999987213457</c:v>
                </c:pt>
                <c:pt idx="16">
                  <c:v>0.64599999985106282</c:v>
                </c:pt>
                <c:pt idx="17">
                  <c:v>0.72674999982818467</c:v>
                </c:pt>
                <c:pt idx="18">
                  <c:v>0.81224999980347201</c:v>
                </c:pt>
                <c:pt idx="19">
                  <c:v>0.90249999977689843</c:v>
                </c:pt>
                <c:pt idx="20">
                  <c:v>0.99749999974843895</c:v>
                </c:pt>
              </c:numCache>
            </c:numRef>
          </c:val>
          <c:extLst>
            <c:ext xmlns:c16="http://schemas.microsoft.com/office/drawing/2014/chart" uri="{C3380CC4-5D6E-409C-BE32-E72D297353CC}">
              <c16:uniqueId val="{00000001-5D8D-B84D-8409-060858E459E9}"/>
            </c:ext>
          </c:extLst>
        </c:ser>
        <c:dLbls>
          <c:showLegendKey val="0"/>
          <c:showVal val="0"/>
          <c:showCatName val="0"/>
          <c:showSerName val="0"/>
          <c:showPercent val="0"/>
          <c:showBubbleSize val="0"/>
        </c:dLbls>
        <c:axId val="952157552"/>
        <c:axId val="952306640"/>
      </c:areaChart>
      <c:catAx>
        <c:axId val="952157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2306640"/>
        <c:crosses val="autoZero"/>
        <c:auto val="1"/>
        <c:lblAlgn val="ctr"/>
        <c:lblOffset val="100"/>
        <c:noMultiLvlLbl val="0"/>
      </c:catAx>
      <c:valAx>
        <c:axId val="95230664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1" i="0" dirty="0">
                    <a:solidFill>
                      <a:schemeClr val="tx1"/>
                    </a:solidFill>
                    <a:latin typeface="Arial Black" panose="020B0604020202020204" pitchFamily="34" charset="0"/>
                    <a:cs typeface="Arial Black" panose="020B0604020202020204" pitchFamily="34" charset="0"/>
                  </a:rPr>
                  <a:t>Ownership 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Black" panose="020B0604020202020204" pitchFamily="34" charset="0"/>
                <a:ea typeface="+mn-ea"/>
                <a:cs typeface="Arial Black" panose="020B0604020202020204" pitchFamily="34" charset="0"/>
              </a:defRPr>
            </a:pPr>
            <a:endParaRPr lang="en-US"/>
          </a:p>
        </c:txPr>
        <c:crossAx val="952157552"/>
        <c:crosses val="autoZero"/>
        <c:crossBetween val="midCat"/>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solidFill>
                <a:latin typeface="Arial Black" panose="020B0604020202020204" pitchFamily="34" charset="0"/>
                <a:ea typeface="+mn-ea"/>
                <a:cs typeface="Arial Black" panose="020B0604020202020204" pitchFamily="34" charset="0"/>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C5B8AA-EB20-43D3-B9BB-B4DFFCD31717}"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159C4-785A-4087-84EE-37D360C01A24}" type="slidenum">
              <a:rPr lang="en-US" smtClean="0"/>
              <a:t>‹#›</a:t>
            </a:fld>
            <a:endParaRPr lang="en-US"/>
          </a:p>
        </p:txBody>
      </p:sp>
    </p:spTree>
    <p:extLst>
      <p:ext uri="{BB962C8B-B14F-4D97-AF65-F5344CB8AC3E}">
        <p14:creationId xmlns:p14="http://schemas.microsoft.com/office/powerpoint/2010/main" val="3507124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159C4-785A-4087-84EE-37D360C01A24}" type="slidenum">
              <a:rPr lang="en-US" smtClean="0"/>
              <a:t>1</a:t>
            </a:fld>
            <a:endParaRPr lang="en-US"/>
          </a:p>
        </p:txBody>
      </p:sp>
    </p:spTree>
    <p:extLst>
      <p:ext uri="{BB962C8B-B14F-4D97-AF65-F5344CB8AC3E}">
        <p14:creationId xmlns:p14="http://schemas.microsoft.com/office/powerpoint/2010/main" val="1046023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https://sbiff.org/the-magnificent-seven/</a:t>
            </a:r>
          </a:p>
          <a:p>
            <a:endParaRPr lang="en-US" dirty="0"/>
          </a:p>
          <a:p>
            <a:r>
              <a:rPr lang="en-US" dirty="0"/>
              <a:t>Step 5 is</a:t>
            </a:r>
            <a:r>
              <a:rPr lang="en-US" baseline="0" dirty="0"/>
              <a:t> get rolling with your team of professionals and keep rolling. Get a good attorney and a good tax professional that really understands agriculture. Get a human resources specialist that helps you plug your people into the right opportunities. Get a mediator to help you with the tough conversations. Then don’t stop. This is not a one and done – you’ll have to implement, evaluate, revise, and repeat as long as you are around. But if you do, you have an excellent chance of success.</a:t>
            </a:r>
            <a:endParaRPr lang="en-US" dirty="0"/>
          </a:p>
        </p:txBody>
      </p:sp>
      <p:sp>
        <p:nvSpPr>
          <p:cNvPr id="4" name="Slide Number Placeholder 3"/>
          <p:cNvSpPr>
            <a:spLocks noGrp="1"/>
          </p:cNvSpPr>
          <p:nvPr>
            <p:ph type="sldNum" sz="quarter" idx="10"/>
          </p:nvPr>
        </p:nvSpPr>
        <p:spPr/>
        <p:txBody>
          <a:bodyPr/>
          <a:lstStyle/>
          <a:p>
            <a:fld id="{D11A04F8-9532-434A-A083-F8506D12AFEB}" type="slidenum">
              <a:rPr lang="en-US" smtClean="0"/>
              <a:t>28</a:t>
            </a:fld>
            <a:endParaRPr lang="en-US"/>
          </a:p>
        </p:txBody>
      </p:sp>
    </p:spTree>
    <p:extLst>
      <p:ext uri="{BB962C8B-B14F-4D97-AF65-F5344CB8AC3E}">
        <p14:creationId xmlns:p14="http://schemas.microsoft.com/office/powerpoint/2010/main" val="913743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10"/>
          </p:nvPr>
        </p:nvSpPr>
        <p:spPr/>
        <p:txBody>
          <a:bodyPr/>
          <a:lstStyle/>
          <a:p>
            <a:fld id="{9E485481-B4A6-4899-959A-8B6C5B4B56C0}" type="slidenum">
              <a:rPr lang="en-US" smtClean="0"/>
              <a:pPr/>
              <a:t>35</a:t>
            </a:fld>
            <a:endParaRPr lang="en-US"/>
          </a:p>
        </p:txBody>
      </p:sp>
    </p:spTree>
    <p:extLst>
      <p:ext uri="{BB962C8B-B14F-4D97-AF65-F5344CB8AC3E}">
        <p14:creationId xmlns:p14="http://schemas.microsoft.com/office/powerpoint/2010/main" val="762962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A04F8-9532-434A-A083-F8506D12AFEB}" type="slidenum">
              <a:rPr lang="en-US" smtClean="0"/>
              <a:t>36</a:t>
            </a:fld>
            <a:endParaRPr lang="en-US"/>
          </a:p>
        </p:txBody>
      </p:sp>
    </p:spTree>
    <p:extLst>
      <p:ext uri="{BB962C8B-B14F-4D97-AF65-F5344CB8AC3E}">
        <p14:creationId xmlns:p14="http://schemas.microsoft.com/office/powerpoint/2010/main" val="280024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159C4-785A-4087-84EE-37D360C01A24}" type="slidenum">
              <a:rPr lang="en-US" smtClean="0"/>
              <a:t>37</a:t>
            </a:fld>
            <a:endParaRPr lang="en-US"/>
          </a:p>
        </p:txBody>
      </p:sp>
    </p:spTree>
    <p:extLst>
      <p:ext uri="{BB962C8B-B14F-4D97-AF65-F5344CB8AC3E}">
        <p14:creationId xmlns:p14="http://schemas.microsoft.com/office/powerpoint/2010/main" val="352844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critical</a:t>
            </a:r>
            <a:r>
              <a:rPr lang="en-US" baseline="0" dirty="0"/>
              <a:t> piece of the transition puzzle is handling a situation where we have some kids that want to come back to the ranch and some who don’t. This is where things get tricky for us in a family business, because the lion’s share of our personal wealth may be tied up in the business, with few or maybe even no other personal assets outside of what is needed to keep the business running. We may face the situation where all of our wealth essentially needs to stay with the business, but if we do that, we have little or nothing left to give to the off-farm heirs.</a:t>
            </a:r>
          </a:p>
          <a:p>
            <a:endParaRPr lang="en-US" baseline="0" dirty="0"/>
          </a:p>
          <a:p>
            <a:r>
              <a:rPr lang="en-US" baseline="0" dirty="0"/>
              <a:t>There are ways to tackle this. Ideally if we have some time left on the clock, we may be able to diversify our investments to build some off-farm assets to transfer to off-farm heirs, leaving the farm business to the on-farm heirs. The sooner we get started on this, the more flexibility we have. It’s also vital that we have some conversations with all the heirs to explain what we’re doing and the equities involved. </a:t>
            </a:r>
          </a:p>
          <a:p>
            <a:endParaRPr lang="en-US" baseline="0" dirty="0"/>
          </a:p>
          <a:p>
            <a:r>
              <a:rPr lang="en-US" baseline="0" dirty="0"/>
              <a:t>Sometimes we just can’t bring ourselves to do that, though, so we think the best way to handle the conflict is just to, well, not handle it – we’ll just split it down the middle.</a:t>
            </a:r>
            <a:endParaRPr lang="en-US" dirty="0"/>
          </a:p>
        </p:txBody>
      </p:sp>
      <p:sp>
        <p:nvSpPr>
          <p:cNvPr id="4" name="Slide Number Placeholder 3"/>
          <p:cNvSpPr>
            <a:spLocks noGrp="1"/>
          </p:cNvSpPr>
          <p:nvPr>
            <p:ph type="sldNum" sz="quarter" idx="10"/>
          </p:nvPr>
        </p:nvSpPr>
        <p:spPr/>
        <p:txBody>
          <a:bodyPr/>
          <a:lstStyle/>
          <a:p>
            <a:fld id="{D11A04F8-9532-434A-A083-F8506D12AFEB}" type="slidenum">
              <a:rPr lang="en-US" smtClean="0"/>
              <a:t>11</a:t>
            </a:fld>
            <a:endParaRPr lang="en-US"/>
          </a:p>
        </p:txBody>
      </p:sp>
    </p:spTree>
    <p:extLst>
      <p:ext uri="{BB962C8B-B14F-4D97-AF65-F5344CB8AC3E}">
        <p14:creationId xmlns:p14="http://schemas.microsoft.com/office/powerpoint/2010/main" val="116896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 data: </a:t>
            </a:r>
            <a:r>
              <a:rPr lang="en-US" dirty="0" err="1"/>
              <a:t>Kastens</a:t>
            </a:r>
            <a:r>
              <a:rPr lang="en-US" dirty="0"/>
              <a:t>, T., ”Risk and Reward: How do Farm Returns Stack up? Should Farm Managers Invest in the Stock Market?” White Paper, Kansas State University</a:t>
            </a:r>
          </a:p>
          <a:p>
            <a:endParaRPr lang="en-US" dirty="0"/>
          </a:p>
          <a:p>
            <a:r>
              <a:rPr lang="en-US" dirty="0"/>
              <a:t>So let’s think about that for a bit. Let’s say</a:t>
            </a:r>
            <a:r>
              <a:rPr lang="en-US" baseline="0" dirty="0"/>
              <a:t> we have two kids: Farm Kid and City Kid. We don’t have a lot of off-farm wealth, so we’re going to just give the farm to the two kids in undivided interests. We’re telling City Kid “hey, we know you’re not interested in running a ranch, but hey, you’re getting a business asset!” And sure enough, returns to agricultural equity aren’t all that different from the returns to an equity investment like the S&amp;P 500. But you’re also going to tell City Kid “now don’t you dare sell any of this stuff or I’ll come back from the grade and torment you for the rest of your days!” Here’s the trick to that, though – if you take out appreciation in land from those returns to ag equity, the returns fall to about 5% - not that far from what you could get in an extremely low-risk fixed return asset like a CD.</a:t>
            </a:r>
            <a:endParaRPr lang="en-US" dirty="0"/>
          </a:p>
        </p:txBody>
      </p:sp>
      <p:sp>
        <p:nvSpPr>
          <p:cNvPr id="4" name="Slide Number Placeholder 3"/>
          <p:cNvSpPr>
            <a:spLocks noGrp="1"/>
          </p:cNvSpPr>
          <p:nvPr>
            <p:ph type="sldNum" sz="quarter" idx="5"/>
          </p:nvPr>
        </p:nvSpPr>
        <p:spPr/>
        <p:txBody>
          <a:bodyPr/>
          <a:lstStyle/>
          <a:p>
            <a:fld id="{D11A04F8-9532-434A-A083-F8506D12AFEB}" type="slidenum">
              <a:rPr lang="en-US" smtClean="0"/>
              <a:t>13</a:t>
            </a:fld>
            <a:endParaRPr lang="en-US"/>
          </a:p>
        </p:txBody>
      </p:sp>
    </p:spTree>
    <p:extLst>
      <p:ext uri="{BB962C8B-B14F-4D97-AF65-F5344CB8AC3E}">
        <p14:creationId xmlns:p14="http://schemas.microsoft.com/office/powerpoint/2010/main" val="190669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360360</a:t>
            </a:r>
          </a:p>
        </p:txBody>
      </p:sp>
      <p:sp>
        <p:nvSpPr>
          <p:cNvPr id="4" name="Slide Number Placeholder 3"/>
          <p:cNvSpPr>
            <a:spLocks noGrp="1"/>
          </p:cNvSpPr>
          <p:nvPr>
            <p:ph type="sldNum" sz="quarter" idx="5"/>
          </p:nvPr>
        </p:nvSpPr>
        <p:spPr/>
        <p:txBody>
          <a:bodyPr/>
          <a:lstStyle/>
          <a:p>
            <a:fld id="{D11A04F8-9532-434A-A083-F8506D12AFEB}" type="slidenum">
              <a:rPr lang="en-US" smtClean="0"/>
              <a:t>14</a:t>
            </a:fld>
            <a:endParaRPr lang="en-US"/>
          </a:p>
        </p:txBody>
      </p:sp>
    </p:spTree>
    <p:extLst>
      <p:ext uri="{BB962C8B-B14F-4D97-AF65-F5344CB8AC3E}">
        <p14:creationId xmlns:p14="http://schemas.microsoft.com/office/powerpoint/2010/main" val="143908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one: inventory.</a:t>
            </a:r>
            <a:r>
              <a:rPr lang="en-US" baseline="0" dirty="0"/>
              <a:t> Literally just get the ball rolling with a deep-dive inventory of everything on your operation. Everything that moos. Every piece of land, every piece of equipment, every financial account, every person, everything! And while you’re at it, inventory your goals and your values. What exactly is it that you’re trying to accomplish with your business? What values are you trying to pass along? Are the values of the people you’re passing it to compatible with yours and with each other’s? </a:t>
            </a:r>
            <a:endParaRPr lang="en-US" dirty="0"/>
          </a:p>
        </p:txBody>
      </p:sp>
      <p:sp>
        <p:nvSpPr>
          <p:cNvPr id="4" name="Slide Number Placeholder 3"/>
          <p:cNvSpPr>
            <a:spLocks noGrp="1"/>
          </p:cNvSpPr>
          <p:nvPr>
            <p:ph type="sldNum" sz="quarter" idx="10"/>
          </p:nvPr>
        </p:nvSpPr>
        <p:spPr/>
        <p:txBody>
          <a:bodyPr/>
          <a:lstStyle/>
          <a:p>
            <a:fld id="{D11A04F8-9532-434A-A083-F8506D12AFEB}" type="slidenum">
              <a:rPr lang="en-US" smtClean="0"/>
              <a:t>19</a:t>
            </a:fld>
            <a:endParaRPr lang="en-US"/>
          </a:p>
        </p:txBody>
      </p:sp>
    </p:spTree>
    <p:extLst>
      <p:ext uri="{BB962C8B-B14F-4D97-AF65-F5344CB8AC3E}">
        <p14:creationId xmlns:p14="http://schemas.microsoft.com/office/powerpoint/2010/main" val="225275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a:t>
            </a:r>
            <a:r>
              <a:rPr lang="en-US" baseline="0" dirty="0"/>
              <a:t> two: talk. I have a pretty decent track record with farm families in getting them to do step 1. Step 2 is where a lot of them go into the ditch because like we discussed earlier, we are NOT GREAT at talking about emotional stuff in agriculture. For that matter, I believe that is whey so many people are paralyzed from even starting their transition process – they are afraid of the feelings they might run into, so they figure it’s better to just let everyone fight it out after they’re dead, not realizing that’s a death warrant for their business. </a:t>
            </a:r>
          </a:p>
          <a:p>
            <a:endParaRPr lang="en-US" baseline="0" dirty="0"/>
          </a:p>
          <a:p>
            <a:r>
              <a:rPr lang="en-US" baseline="0" dirty="0"/>
              <a:t>So let’s have a family meeting (please, not at Christmas) and let’s just start slow. Ask your family two questions, and then be genuine about wanting to hear the answers. 1: What do you see as the future of this business? 2: What do you see as your role in that future. Just start with that, and then chase those answers.</a:t>
            </a:r>
            <a:endParaRPr lang="en-US" dirty="0"/>
          </a:p>
          <a:p>
            <a:endParaRPr lang="en-US" dirty="0"/>
          </a:p>
        </p:txBody>
      </p:sp>
      <p:sp>
        <p:nvSpPr>
          <p:cNvPr id="4" name="Slide Number Placeholder 3"/>
          <p:cNvSpPr>
            <a:spLocks noGrp="1"/>
          </p:cNvSpPr>
          <p:nvPr>
            <p:ph type="sldNum" sz="quarter" idx="10"/>
          </p:nvPr>
        </p:nvSpPr>
        <p:spPr/>
        <p:txBody>
          <a:bodyPr/>
          <a:lstStyle/>
          <a:p>
            <a:fld id="{D11A04F8-9532-434A-A083-F8506D12AFEB}" type="slidenum">
              <a:rPr lang="en-US" smtClean="0"/>
              <a:t>20</a:t>
            </a:fld>
            <a:endParaRPr lang="en-US"/>
          </a:p>
        </p:txBody>
      </p:sp>
    </p:spTree>
    <p:extLst>
      <p:ext uri="{BB962C8B-B14F-4D97-AF65-F5344CB8AC3E}">
        <p14:creationId xmlns:p14="http://schemas.microsoft.com/office/powerpoint/2010/main" val="267312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we have to transition the business. We’re trying to keep this business</a:t>
            </a:r>
            <a:r>
              <a:rPr lang="en-US" baseline="0" dirty="0"/>
              <a:t> moving forward while it’s ownership and management are changing all at the same time. It’s like changing the tires on a car that’s still driving down the highway. It’s possible, but it’s tricky. If you want to learn more about this, let me give you a shameless plug to attend our transition sessions today during Cattlemen’s college. I’ll tell you now, though, that we need to be thoughtful about transferring ownership and control to the people who will be actively engaged in the business as we move forward. There may be a lot of reasons to transfer some (or maybe a lot) of assets while we are alive versus after we die. These lifetime transfers give us a lot of flexibility to adapt to changing circumstances and can avoid some of the uncertainty that after-death transfers can cause. </a:t>
            </a:r>
            <a:endParaRPr lang="en-US" dirty="0"/>
          </a:p>
        </p:txBody>
      </p:sp>
      <p:sp>
        <p:nvSpPr>
          <p:cNvPr id="4" name="Slide Number Placeholder 3"/>
          <p:cNvSpPr>
            <a:spLocks noGrp="1"/>
          </p:cNvSpPr>
          <p:nvPr>
            <p:ph type="sldNum" sz="quarter" idx="10"/>
          </p:nvPr>
        </p:nvSpPr>
        <p:spPr/>
        <p:txBody>
          <a:bodyPr/>
          <a:lstStyle/>
          <a:p>
            <a:fld id="{D11A04F8-9532-434A-A083-F8506D12AFEB}" type="slidenum">
              <a:rPr lang="en-US" smtClean="0"/>
              <a:t>21</a:t>
            </a:fld>
            <a:endParaRPr lang="en-US"/>
          </a:p>
        </p:txBody>
      </p:sp>
    </p:spTree>
    <p:extLst>
      <p:ext uri="{BB962C8B-B14F-4D97-AF65-F5344CB8AC3E}">
        <p14:creationId xmlns:p14="http://schemas.microsoft.com/office/powerpoint/2010/main" val="247796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us to Step 4: Thy Will be done, along with all the other stuff on that slide I showed</a:t>
            </a:r>
            <a:r>
              <a:rPr lang="en-US" baseline="0" dirty="0"/>
              <a:t> you a few minutes ago. Our estate plan has to align with our transition plan. And I know it goes against your gut, but you have to talk about this with your family. You think you can avoid conflicts by just springing this on people after you die, but we all know how people handle adverse surprises, and you have a hard time mediating family conflict when you’</a:t>
            </a:r>
            <a:endParaRPr lang="en-US" dirty="0"/>
          </a:p>
        </p:txBody>
      </p:sp>
      <p:sp>
        <p:nvSpPr>
          <p:cNvPr id="4" name="Slide Number Placeholder 3"/>
          <p:cNvSpPr>
            <a:spLocks noGrp="1"/>
          </p:cNvSpPr>
          <p:nvPr>
            <p:ph type="sldNum" sz="quarter" idx="10"/>
          </p:nvPr>
        </p:nvSpPr>
        <p:spPr/>
        <p:txBody>
          <a:bodyPr/>
          <a:lstStyle/>
          <a:p>
            <a:fld id="{D11A04F8-9532-434A-A083-F8506D12AFEB}" type="slidenum">
              <a:rPr lang="en-US" smtClean="0"/>
              <a:t>26</a:t>
            </a:fld>
            <a:endParaRPr lang="en-US"/>
          </a:p>
        </p:txBody>
      </p:sp>
    </p:spTree>
    <p:extLst>
      <p:ext uri="{BB962C8B-B14F-4D97-AF65-F5344CB8AC3E}">
        <p14:creationId xmlns:p14="http://schemas.microsoft.com/office/powerpoint/2010/main" val="290660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10"/>
          </p:nvPr>
        </p:nvSpPr>
        <p:spPr/>
        <p:txBody>
          <a:bodyPr/>
          <a:lstStyle/>
          <a:p>
            <a:fld id="{9E485481-B4A6-4899-959A-8B6C5B4B56C0}" type="slidenum">
              <a:rPr lang="en-US" smtClean="0"/>
              <a:pPr/>
              <a:t>27</a:t>
            </a:fld>
            <a:endParaRPr lang="en-US"/>
          </a:p>
        </p:txBody>
      </p:sp>
    </p:spTree>
    <p:extLst>
      <p:ext uri="{BB962C8B-B14F-4D97-AF65-F5344CB8AC3E}">
        <p14:creationId xmlns:p14="http://schemas.microsoft.com/office/powerpoint/2010/main" val="478472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C73EC4-0299-014F-AB63-5613D710FC09}"/>
              </a:ext>
            </a:extLst>
          </p:cNvPr>
          <p:cNvSpPr>
            <a:spLocks noGrp="1"/>
          </p:cNvSpPr>
          <p:nvPr>
            <p:ph type="subTitle" idx="1" hasCustomPrompt="1"/>
          </p:nvPr>
        </p:nvSpPr>
        <p:spPr>
          <a:xfrm>
            <a:off x="567848" y="4259562"/>
            <a:ext cx="11056306" cy="590931"/>
          </a:xfrm>
          <a:prstGeom prst="rect">
            <a:avLst/>
          </a:prstGeom>
        </p:spPr>
        <p:txBody>
          <a:bodyPr>
            <a:spAutoFit/>
          </a:bodyPr>
          <a:lstStyle>
            <a:lvl1pPr marL="0" indent="0" algn="ctr">
              <a:buNone/>
              <a:defRPr sz="3600" b="1">
                <a:solidFill>
                  <a:srgbClr val="63666A"/>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NAME OF PRESENTER)</a:t>
            </a:r>
          </a:p>
        </p:txBody>
      </p:sp>
      <p:sp>
        <p:nvSpPr>
          <p:cNvPr id="2" name="Title 1">
            <a:extLst>
              <a:ext uri="{FF2B5EF4-FFF2-40B4-BE49-F238E27FC236}">
                <a16:creationId xmlns:a16="http://schemas.microsoft.com/office/drawing/2014/main" id="{B308BFFB-A540-6648-9625-4836B62317FE}"/>
              </a:ext>
            </a:extLst>
          </p:cNvPr>
          <p:cNvSpPr>
            <a:spLocks noGrp="1"/>
          </p:cNvSpPr>
          <p:nvPr>
            <p:ph type="ctrTitle" hasCustomPrompt="1"/>
          </p:nvPr>
        </p:nvSpPr>
        <p:spPr>
          <a:xfrm>
            <a:off x="567847" y="3043783"/>
            <a:ext cx="11072483" cy="1311128"/>
          </a:xfrm>
          <a:prstGeom prst="rect">
            <a:avLst/>
          </a:prstGeom>
        </p:spPr>
        <p:txBody>
          <a:bodyPr wrap="square" anchor="b">
            <a:spAutoFit/>
          </a:bodyPr>
          <a:lstStyle>
            <a:lvl1pPr algn="ctr">
              <a:defRPr sz="8800">
                <a:solidFill>
                  <a:srgbClr val="FA6400"/>
                </a:solidFill>
                <a:latin typeface="Fjalla One" panose="02000506040000020004" pitchFamily="2" charset="0"/>
              </a:defRPr>
            </a:lvl1pPr>
          </a:lstStyle>
          <a:p>
            <a:r>
              <a:rPr lang="en-US" dirty="0"/>
              <a:t>PRESENTATION TITLE</a:t>
            </a:r>
          </a:p>
        </p:txBody>
      </p:sp>
    </p:spTree>
    <p:extLst>
      <p:ext uri="{BB962C8B-B14F-4D97-AF65-F5344CB8AC3E}">
        <p14:creationId xmlns:p14="http://schemas.microsoft.com/office/powerpoint/2010/main" val="407982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Rectangle 8"/>
          <p:cNvSpPr/>
          <p:nvPr userDrawn="1"/>
        </p:nvSpPr>
        <p:spPr bwMode="auto">
          <a:xfrm>
            <a:off x="0" y="1066800"/>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143000" marR="0" indent="-228600" algn="l" defTabSz="914400" rtl="0" eaLnBrk="1" fontAlgn="base" latinLnBrk="0" hangingPunct="1">
              <a:lnSpc>
                <a:spcPct val="100000"/>
              </a:lnSpc>
              <a:spcBef>
                <a:spcPct val="50000"/>
              </a:spcBef>
              <a:spcAft>
                <a:spcPct val="0"/>
              </a:spcAft>
              <a:buClrTx/>
              <a:buSzTx/>
              <a:buFontTx/>
              <a:buChar char="•"/>
              <a:tabLst/>
            </a:pPr>
            <a:endParaRPr kumimoji="0" lang="en-US" sz="2000" b="1" i="1" u="sng" strike="noStrike" cap="none" normalizeH="0" baseline="0">
              <a:ln>
                <a:noFill/>
              </a:ln>
              <a:solidFill>
                <a:schemeClr val="tx1"/>
              </a:solidFill>
              <a:effectLst/>
              <a:latin typeface="Kozuka Gothic Pro B" pitchFamily="34" charset="-128"/>
            </a:endParaRPr>
          </a:p>
        </p:txBody>
      </p:sp>
      <p:sp>
        <p:nvSpPr>
          <p:cNvPr id="2" name="Title 1"/>
          <p:cNvSpPr>
            <a:spLocks noGrp="1"/>
          </p:cNvSpPr>
          <p:nvPr>
            <p:ph type="title"/>
          </p:nvPr>
        </p:nvSpPr>
        <p:spPr/>
        <p:txBody>
          <a:bodyPr/>
          <a:lstStyle>
            <a:lvl1pPr>
              <a:defRPr sz="3600">
                <a:latin typeface="Arial Black"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8545D3-52DB-48D5-94CE-F0A446689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7762690"/>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F1DC74-F0EA-46A8-8092-C8E36770BE6C}" type="slidenum">
              <a:rPr lang="en-US"/>
              <a:pPr/>
              <a:t>‹#›</a:t>
            </a:fld>
            <a:endParaRPr lang="en-US"/>
          </a:p>
        </p:txBody>
      </p:sp>
    </p:spTree>
    <p:extLst>
      <p:ext uri="{BB962C8B-B14F-4D97-AF65-F5344CB8AC3E}">
        <p14:creationId xmlns:p14="http://schemas.microsoft.com/office/powerpoint/2010/main" val="96986772"/>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5652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ED3AAD-09E2-A747-BEB2-217BD214D44B}"/>
              </a:ext>
            </a:extLst>
          </p:cNvPr>
          <p:cNvSpPr>
            <a:spLocks noGrp="1"/>
          </p:cNvSpPr>
          <p:nvPr>
            <p:ph type="title" hasCustomPrompt="1"/>
          </p:nvPr>
        </p:nvSpPr>
        <p:spPr>
          <a:xfrm>
            <a:off x="838200" y="3053009"/>
            <a:ext cx="10515600" cy="964880"/>
          </a:xfrm>
          <a:prstGeom prst="rect">
            <a:avLst/>
          </a:prstGeom>
        </p:spPr>
        <p:txBody>
          <a:bodyPr anchor="ctr" anchorCtr="0">
            <a:spAutoFit/>
          </a:bodyPr>
          <a:lstStyle>
            <a:lvl1pPr algn="ctr">
              <a:defRPr sz="6300">
                <a:solidFill>
                  <a:srgbClr val="FA6400"/>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47052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80357591-DF94-F04C-8778-C524500B3CAB}"/>
              </a:ext>
            </a:extLst>
          </p:cNvPr>
          <p:cNvSpPr>
            <a:spLocks noGrp="1"/>
          </p:cNvSpPr>
          <p:nvPr>
            <p:ph type="body" idx="1" hasCustomPrompt="1"/>
          </p:nvPr>
        </p:nvSpPr>
        <p:spPr>
          <a:xfrm>
            <a:off x="570263" y="1324869"/>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10" name="Content Placeholder 2">
            <a:extLst>
              <a:ext uri="{FF2B5EF4-FFF2-40B4-BE49-F238E27FC236}">
                <a16:creationId xmlns:a16="http://schemas.microsoft.com/office/drawing/2014/main" id="{033CE190-C0EA-DB4A-9A72-8482C8BC5C3B}"/>
              </a:ext>
            </a:extLst>
          </p:cNvPr>
          <p:cNvSpPr>
            <a:spLocks noGrp="1"/>
          </p:cNvSpPr>
          <p:nvPr>
            <p:ph sz="half" idx="10" hasCustomPrompt="1"/>
          </p:nvPr>
        </p:nvSpPr>
        <p:spPr>
          <a:xfrm>
            <a:off x="876822" y="1861889"/>
            <a:ext cx="10734803" cy="3518912"/>
          </a:xfrm>
          <a:prstGeom prst="rect">
            <a:avLst/>
          </a:prstGeom>
        </p:spPr>
        <p:txBody>
          <a:bodyPr>
            <a:spAutoFit/>
          </a:bodyPr>
          <a:lstStyle>
            <a:lvl1pPr marL="0" indent="0">
              <a:lnSpc>
                <a:spcPct val="125000"/>
              </a:lnSpc>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r>
              <a:rPr lang="en-US" dirty="0"/>
              <a:t>	</a:t>
            </a:r>
          </a:p>
          <a:p>
            <a:pPr marL="971550" lvl="1" indent="-285750"/>
            <a:r>
              <a:rPr lang="en-US" dirty="0"/>
              <a:t>Opening slide</a:t>
            </a:r>
          </a:p>
          <a:p>
            <a:pPr marL="971550" lvl="1" indent="-285750"/>
            <a:r>
              <a:rPr lang="en-US" dirty="0"/>
              <a:t>Opening slide</a:t>
            </a:r>
          </a:p>
          <a:p>
            <a:pPr marL="971550" lvl="1" indent="-285750"/>
            <a:r>
              <a:rPr lang="en-US" dirty="0"/>
              <a:t>Opening slide</a:t>
            </a:r>
          </a:p>
          <a:p>
            <a:pPr marL="971550" lvl="1" indent="-285750"/>
            <a:r>
              <a:rPr lang="en-US" dirty="0"/>
              <a:t>Opening slide</a:t>
            </a:r>
          </a:p>
          <a:p>
            <a:pPr marL="971550" lvl="1" indent="-285750"/>
            <a:r>
              <a:rPr lang="en-US" dirty="0"/>
              <a:t>Opening slide</a:t>
            </a:r>
          </a:p>
        </p:txBody>
      </p:sp>
      <p:sp>
        <p:nvSpPr>
          <p:cNvPr id="2" name="Title 1">
            <a:extLst>
              <a:ext uri="{FF2B5EF4-FFF2-40B4-BE49-F238E27FC236}">
                <a16:creationId xmlns:a16="http://schemas.microsoft.com/office/drawing/2014/main" id="{FE5169D8-0C4B-4C49-954B-B50510DC9193}"/>
              </a:ext>
            </a:extLst>
          </p:cNvPr>
          <p:cNvSpPr>
            <a:spLocks noGrp="1"/>
          </p:cNvSpPr>
          <p:nvPr>
            <p:ph type="title" hasCustomPrompt="1"/>
          </p:nvPr>
        </p:nvSpPr>
        <p:spPr>
          <a:xfrm>
            <a:off x="587429" y="601759"/>
            <a:ext cx="10515600" cy="757130"/>
          </a:xfrm>
          <a:prstGeom prst="rect">
            <a:avLst/>
          </a:prstGeom>
        </p:spPr>
        <p:txBody>
          <a:bodyPr anchor="b">
            <a:spAutoFit/>
          </a:bodyPr>
          <a:lstStyle>
            <a:lvl1pPr>
              <a:defRPr sz="4800">
                <a:solidFill>
                  <a:srgbClr val="FA6400"/>
                </a:solidFill>
                <a:latin typeface="Fjalla One" panose="02000506040000020004" pitchFamily="2" charset="0"/>
              </a:defRPr>
            </a:lvl1pPr>
          </a:lstStyle>
          <a:p>
            <a:r>
              <a:rPr lang="en-US" dirty="0"/>
              <a:t>SECTION TITLE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44874" y="6183333"/>
            <a:ext cx="3666751" cy="597409"/>
          </a:xfrm>
          <a:prstGeom prst="rect">
            <a:avLst/>
          </a:prstGeom>
        </p:spPr>
      </p:pic>
    </p:spTree>
    <p:extLst>
      <p:ext uri="{BB962C8B-B14F-4D97-AF65-F5344CB8AC3E}">
        <p14:creationId xmlns:p14="http://schemas.microsoft.com/office/powerpoint/2010/main" val="203292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096A88D-F1ED-8F4E-A2DC-09215CE12197}"/>
              </a:ext>
            </a:extLst>
          </p:cNvPr>
          <p:cNvSpPr>
            <a:spLocks noGrp="1"/>
          </p:cNvSpPr>
          <p:nvPr>
            <p:ph sz="half" idx="11" hasCustomPrompt="1"/>
          </p:nvPr>
        </p:nvSpPr>
        <p:spPr>
          <a:xfrm>
            <a:off x="876822" y="1116819"/>
            <a:ext cx="10734803" cy="4145750"/>
          </a:xfrm>
          <a:prstGeom prst="rect">
            <a:avLst/>
          </a:prstGeom>
        </p:spPr>
        <p:txBody>
          <a:bodyPr>
            <a:spAutoFit/>
          </a:bodyPr>
          <a:lstStyle>
            <a:lvl1pPr marL="0" indent="0">
              <a:lnSpc>
                <a:spcPct val="125000"/>
              </a:lnSpc>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r>
              <a:rPr lang="en-US" dirty="0"/>
              <a:t>	</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p:txBody>
      </p:sp>
      <p:sp>
        <p:nvSpPr>
          <p:cNvPr id="10" name="Text Placeholder 2">
            <a:extLst>
              <a:ext uri="{FF2B5EF4-FFF2-40B4-BE49-F238E27FC236}">
                <a16:creationId xmlns:a16="http://schemas.microsoft.com/office/drawing/2014/main" id="{13416120-01A4-D449-8CDA-5B2C6366CAD4}"/>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Tree>
    <p:extLst>
      <p:ext uri="{BB962C8B-B14F-4D97-AF65-F5344CB8AC3E}">
        <p14:creationId xmlns:p14="http://schemas.microsoft.com/office/powerpoint/2010/main" val="272391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ADEF8EF-A673-E042-9D45-AC94C7D34AA6}"/>
              </a:ext>
            </a:extLst>
          </p:cNvPr>
          <p:cNvSpPr>
            <a:spLocks noGrp="1"/>
          </p:cNvSpPr>
          <p:nvPr>
            <p:ph type="pic" idx="1"/>
          </p:nvPr>
        </p:nvSpPr>
        <p:spPr>
          <a:xfrm>
            <a:off x="988291" y="1115395"/>
            <a:ext cx="3888509" cy="4256705"/>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Content Placeholder 2">
            <a:extLst>
              <a:ext uri="{FF2B5EF4-FFF2-40B4-BE49-F238E27FC236}">
                <a16:creationId xmlns:a16="http://schemas.microsoft.com/office/drawing/2014/main" id="{4C54B7F4-3267-B244-81F5-588AE0BC22CB}"/>
              </a:ext>
            </a:extLst>
          </p:cNvPr>
          <p:cNvSpPr>
            <a:spLocks noGrp="1"/>
          </p:cNvSpPr>
          <p:nvPr>
            <p:ph sz="half" idx="11" hasCustomPrompt="1"/>
          </p:nvPr>
        </p:nvSpPr>
        <p:spPr>
          <a:xfrm>
            <a:off x="5107708" y="1116819"/>
            <a:ext cx="6503917" cy="3584571"/>
          </a:xfrm>
          <a:prstGeom prst="rect">
            <a:avLst/>
          </a:prstGeom>
        </p:spPr>
        <p:txBody>
          <a:bodyPr wrap="square">
            <a:spAutoFit/>
          </a:bodyPr>
          <a:lstStyle>
            <a:lvl1pPr marL="0" indent="0">
              <a:lnSpc>
                <a:spcPct val="125000"/>
              </a:lnSpc>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r>
              <a:rPr lang="en-US" dirty="0"/>
              <a:t>	</a:t>
            </a:r>
          </a:p>
          <a:p>
            <a:pPr marL="971550" lvl="1" indent="-285750"/>
            <a:r>
              <a:rPr lang="en-US" dirty="0"/>
              <a:t>When single image is necessary</a:t>
            </a:r>
          </a:p>
          <a:p>
            <a:pPr marL="971550" lvl="1" indent="-285750"/>
            <a:r>
              <a:rPr lang="en-US" dirty="0"/>
              <a:t>When single image is necessary</a:t>
            </a:r>
          </a:p>
          <a:p>
            <a:pPr marL="971550" lvl="1" indent="-285750"/>
            <a:r>
              <a:rPr lang="en-US" dirty="0"/>
              <a:t>When single image is necessary</a:t>
            </a:r>
          </a:p>
        </p:txBody>
      </p:sp>
      <p:sp>
        <p:nvSpPr>
          <p:cNvPr id="13" name="Text Placeholder 2">
            <a:extLst>
              <a:ext uri="{FF2B5EF4-FFF2-40B4-BE49-F238E27FC236}">
                <a16:creationId xmlns:a16="http://schemas.microsoft.com/office/drawing/2014/main" id="{DFBBEBF7-13C4-E14A-970D-7C88A22C4807}"/>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Tree>
    <p:extLst>
      <p:ext uri="{BB962C8B-B14F-4D97-AF65-F5344CB8AC3E}">
        <p14:creationId xmlns:p14="http://schemas.microsoft.com/office/powerpoint/2010/main" val="97533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l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BFA8EDB-B628-0940-81BE-3EEC8332BE5D}"/>
              </a:ext>
            </a:extLst>
          </p:cNvPr>
          <p:cNvSpPr>
            <a:spLocks noGrp="1"/>
          </p:cNvSpPr>
          <p:nvPr>
            <p:ph type="pic" idx="1"/>
          </p:nvPr>
        </p:nvSpPr>
        <p:spPr>
          <a:xfrm>
            <a:off x="988291" y="1115395"/>
            <a:ext cx="3592947" cy="4256705"/>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59B5960E-AF4F-BD49-8F26-C21E277C10D4}"/>
              </a:ext>
            </a:extLst>
          </p:cNvPr>
          <p:cNvSpPr>
            <a:spLocks noGrp="1"/>
          </p:cNvSpPr>
          <p:nvPr>
            <p:ph type="pic" idx="12"/>
          </p:nvPr>
        </p:nvSpPr>
        <p:spPr>
          <a:xfrm>
            <a:off x="4815224" y="1115395"/>
            <a:ext cx="3592947" cy="4256705"/>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2">
            <a:extLst>
              <a:ext uri="{FF2B5EF4-FFF2-40B4-BE49-F238E27FC236}">
                <a16:creationId xmlns:a16="http://schemas.microsoft.com/office/drawing/2014/main" id="{1E39AF8A-3470-8D4B-AAB4-564D43BE08B7}"/>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8" name="Content Placeholder 2">
            <a:extLst>
              <a:ext uri="{FF2B5EF4-FFF2-40B4-BE49-F238E27FC236}">
                <a16:creationId xmlns:a16="http://schemas.microsoft.com/office/drawing/2014/main" id="{1097F2F5-0F5B-E946-8C62-5302B95F9BA6}"/>
              </a:ext>
            </a:extLst>
          </p:cNvPr>
          <p:cNvSpPr>
            <a:spLocks noGrp="1"/>
          </p:cNvSpPr>
          <p:nvPr>
            <p:ph sz="half" idx="11" hasCustomPrompt="1"/>
          </p:nvPr>
        </p:nvSpPr>
        <p:spPr>
          <a:xfrm>
            <a:off x="8635997" y="1116819"/>
            <a:ext cx="2975628" cy="3910686"/>
          </a:xfrm>
          <a:prstGeom prst="rect">
            <a:avLst/>
          </a:prstGeom>
        </p:spPr>
        <p:txBody>
          <a:bodyPr wrap="square">
            <a:spAutoFit/>
          </a:bodyPr>
          <a:lstStyle>
            <a:lvl1pPr marL="0" indent="0">
              <a:lnSpc>
                <a:spcPct val="125000"/>
              </a:lnSpc>
              <a:buFont typeface="Arial" panose="020B0604020202020204" pitchFamily="34" charset="0"/>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a:t>
            </a:r>
            <a:r>
              <a:rPr lang="en-US" dirty="0"/>
              <a:t>.</a:t>
            </a:r>
          </a:p>
          <a:p>
            <a:pPr marL="285750" indent="-285750">
              <a:buFont typeface="Arial" panose="020B0604020202020204" pitchFamily="34" charset="0"/>
              <a:buChar char="•"/>
            </a:pPr>
            <a:r>
              <a:rPr lang="en-US" dirty="0"/>
              <a:t>Use this slide for multiple images</a:t>
            </a:r>
          </a:p>
          <a:p>
            <a:pPr marL="285750" indent="-285750">
              <a:buFont typeface="Arial" panose="020B0604020202020204" pitchFamily="34" charset="0"/>
              <a:buChar char="•"/>
            </a:pPr>
            <a:r>
              <a:rPr lang="en-US" dirty="0"/>
              <a:t>If they absolutely require text</a:t>
            </a:r>
          </a:p>
          <a:p>
            <a:pPr marL="285750" indent="-285750">
              <a:buFont typeface="Arial" panose="020B0604020202020204" pitchFamily="34" charset="0"/>
              <a:buChar char="•"/>
            </a:pPr>
            <a:r>
              <a:rPr lang="en-US" dirty="0"/>
              <a:t>Otherwise, use next slide for multiples</a:t>
            </a:r>
          </a:p>
        </p:txBody>
      </p:sp>
    </p:spTree>
    <p:extLst>
      <p:ext uri="{BB962C8B-B14F-4D97-AF65-F5344CB8AC3E}">
        <p14:creationId xmlns:p14="http://schemas.microsoft.com/office/powerpoint/2010/main" val="250409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AF8388C-4C99-8F4B-9C8F-5932EF40E444}"/>
              </a:ext>
            </a:extLst>
          </p:cNvPr>
          <p:cNvSpPr>
            <a:spLocks noGrp="1"/>
          </p:cNvSpPr>
          <p:nvPr>
            <p:ph type="pic" idx="1"/>
          </p:nvPr>
        </p:nvSpPr>
        <p:spPr>
          <a:xfrm>
            <a:off x="988291" y="1120912"/>
            <a:ext cx="6503917" cy="4256705"/>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Picture Placeholder 2">
            <a:extLst>
              <a:ext uri="{FF2B5EF4-FFF2-40B4-BE49-F238E27FC236}">
                <a16:creationId xmlns:a16="http://schemas.microsoft.com/office/drawing/2014/main" id="{838006A3-E206-2544-B4CA-F8862A7A7489}"/>
              </a:ext>
            </a:extLst>
          </p:cNvPr>
          <p:cNvSpPr>
            <a:spLocks noGrp="1"/>
          </p:cNvSpPr>
          <p:nvPr>
            <p:ph type="pic" idx="12"/>
          </p:nvPr>
        </p:nvSpPr>
        <p:spPr>
          <a:xfrm>
            <a:off x="7723116" y="1115396"/>
            <a:ext cx="3888509" cy="2015732"/>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Picture Placeholder 2">
            <a:extLst>
              <a:ext uri="{FF2B5EF4-FFF2-40B4-BE49-F238E27FC236}">
                <a16:creationId xmlns:a16="http://schemas.microsoft.com/office/drawing/2014/main" id="{A62EAF65-446A-2749-8F51-ED831F64DFB2}"/>
              </a:ext>
            </a:extLst>
          </p:cNvPr>
          <p:cNvSpPr>
            <a:spLocks noGrp="1"/>
          </p:cNvSpPr>
          <p:nvPr>
            <p:ph type="pic" idx="13"/>
          </p:nvPr>
        </p:nvSpPr>
        <p:spPr>
          <a:xfrm>
            <a:off x="7723116" y="3361885"/>
            <a:ext cx="3888509" cy="2015732"/>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7E81A402-4CBE-E94B-A49F-BE6FFE564CCF}"/>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Tree>
    <p:extLst>
      <p:ext uri="{BB962C8B-B14F-4D97-AF65-F5344CB8AC3E}">
        <p14:creationId xmlns:p14="http://schemas.microsoft.com/office/powerpoint/2010/main" val="24825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221112B-7426-CE4F-AF58-2A01859BE703}"/>
              </a:ext>
            </a:extLst>
          </p:cNvPr>
          <p:cNvSpPr>
            <a:spLocks noGrp="1"/>
          </p:cNvSpPr>
          <p:nvPr>
            <p:ph sz="half" idx="11" hasCustomPrompt="1"/>
          </p:nvPr>
        </p:nvSpPr>
        <p:spPr>
          <a:xfrm>
            <a:off x="876822" y="1116819"/>
            <a:ext cx="10734803" cy="3745641"/>
          </a:xfrm>
          <a:prstGeom prst="rect">
            <a:avLst/>
          </a:prstGeom>
        </p:spPr>
        <p:txBody>
          <a:bodyPr>
            <a:spAutoFit/>
          </a:bodyPr>
          <a:lstStyle>
            <a:lvl1pPr marL="0" indent="0">
              <a:lnSpc>
                <a:spcPct val="125000"/>
              </a:lnSpc>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r>
              <a:rPr lang="en-US" dirty="0"/>
              <a:t>Body copy goes here. Last slide in a section. Last slide in a section. Last slide in a section. Last slide in a section. Last slide in a section. Last slide in a section. Last slide in a section. Last slide in a section. </a:t>
            </a:r>
          </a:p>
          <a:p>
            <a:endParaRPr lang="en-US" dirty="0"/>
          </a:p>
          <a:p>
            <a:pPr marL="971550" lvl="1" indent="-285750"/>
            <a:r>
              <a:rPr lang="en-US" dirty="0"/>
              <a:t>Last slide in each section</a:t>
            </a:r>
          </a:p>
          <a:p>
            <a:pPr marL="971550" lvl="1" indent="-285750"/>
            <a:r>
              <a:rPr lang="en-US" dirty="0"/>
              <a:t>Last slide in each section</a:t>
            </a:r>
          </a:p>
        </p:txBody>
      </p:sp>
      <p:sp>
        <p:nvSpPr>
          <p:cNvPr id="6" name="Text Placeholder 2">
            <a:extLst>
              <a:ext uri="{FF2B5EF4-FFF2-40B4-BE49-F238E27FC236}">
                <a16:creationId xmlns:a16="http://schemas.microsoft.com/office/drawing/2014/main" id="{0B3917FD-D1E5-0243-BD11-DC4F02A04488}"/>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Tree>
    <p:extLst>
      <p:ext uri="{BB962C8B-B14F-4D97-AF65-F5344CB8AC3E}">
        <p14:creationId xmlns:p14="http://schemas.microsoft.com/office/powerpoint/2010/main" val="83029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32FE2AE5-AC88-3646-9127-D47F3E12431B}"/>
              </a:ext>
            </a:extLst>
          </p:cNvPr>
          <p:cNvSpPr>
            <a:spLocks noGrp="1"/>
          </p:cNvSpPr>
          <p:nvPr>
            <p:ph type="title" hasCustomPrompt="1"/>
          </p:nvPr>
        </p:nvSpPr>
        <p:spPr>
          <a:xfrm>
            <a:off x="589846" y="624279"/>
            <a:ext cx="10515600" cy="964880"/>
          </a:xfrm>
          <a:prstGeom prst="rect">
            <a:avLst/>
          </a:prstGeom>
        </p:spPr>
        <p:txBody>
          <a:bodyPr anchor="ctr" anchorCtr="0">
            <a:spAutoFit/>
          </a:bodyPr>
          <a:lstStyle>
            <a:lvl1pPr algn="l">
              <a:defRPr sz="6300">
                <a:solidFill>
                  <a:schemeClr val="bg1"/>
                </a:solidFill>
                <a:latin typeface="Fjalla One" panose="02000506040000020004" pitchFamily="2" charset="0"/>
              </a:defRPr>
            </a:lvl1pPr>
          </a:lstStyle>
          <a:p>
            <a:r>
              <a:rPr lang="en-US" dirty="0"/>
              <a:t>NAME OF PRESENTER</a:t>
            </a:r>
          </a:p>
        </p:txBody>
      </p:sp>
      <p:sp>
        <p:nvSpPr>
          <p:cNvPr id="9" name="Subtitle 2">
            <a:extLst>
              <a:ext uri="{FF2B5EF4-FFF2-40B4-BE49-F238E27FC236}">
                <a16:creationId xmlns:a16="http://schemas.microsoft.com/office/drawing/2014/main" id="{8D313BB4-F4FB-5847-B4F2-95F6DE0BDD3B}"/>
              </a:ext>
            </a:extLst>
          </p:cNvPr>
          <p:cNvSpPr>
            <a:spLocks noGrp="1"/>
          </p:cNvSpPr>
          <p:nvPr>
            <p:ph type="subTitle" idx="1" hasCustomPrompt="1"/>
          </p:nvPr>
        </p:nvSpPr>
        <p:spPr>
          <a:xfrm>
            <a:off x="589846" y="1499083"/>
            <a:ext cx="10447866" cy="507831"/>
          </a:xfrm>
          <a:prstGeom prst="rect">
            <a:avLst/>
          </a:prstGeom>
        </p:spPr>
        <p:txBody>
          <a:bodyPr wrap="square">
            <a:spAutoFit/>
          </a:bodyPr>
          <a:lstStyle>
            <a:lvl1pPr marL="0" indent="0" algn="l">
              <a:buNone/>
              <a:defRPr sz="3000" b="1">
                <a:solidFill>
                  <a:srgbClr val="FA6400"/>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 of This Slide goes Last</a:t>
            </a:r>
          </a:p>
        </p:txBody>
      </p:sp>
      <p:sp>
        <p:nvSpPr>
          <p:cNvPr id="10" name="Content Placeholder 2">
            <a:extLst>
              <a:ext uri="{FF2B5EF4-FFF2-40B4-BE49-F238E27FC236}">
                <a16:creationId xmlns:a16="http://schemas.microsoft.com/office/drawing/2014/main" id="{4C61AD14-C76D-6B42-9108-C882763F3FD9}"/>
              </a:ext>
            </a:extLst>
          </p:cNvPr>
          <p:cNvSpPr>
            <a:spLocks noGrp="1"/>
          </p:cNvSpPr>
          <p:nvPr>
            <p:ph sz="half" idx="11" hasCustomPrompt="1"/>
          </p:nvPr>
        </p:nvSpPr>
        <p:spPr>
          <a:xfrm>
            <a:off x="578557" y="2298447"/>
            <a:ext cx="10447866" cy="2677656"/>
          </a:xfrm>
          <a:prstGeom prst="rect">
            <a:avLst/>
          </a:prstGeom>
        </p:spPr>
        <p:txBody>
          <a:bodyPr wrap="square">
            <a:spAutoFit/>
          </a:bodyPr>
          <a:lstStyle>
            <a:lvl1pPr marL="0" indent="0">
              <a:lnSpc>
                <a:spcPct val="100000"/>
              </a:lnSpc>
              <a:spcBef>
                <a:spcPts val="0"/>
              </a:spcBef>
              <a:buNone/>
              <a:defRPr sz="2400">
                <a:solidFill>
                  <a:schemeClr val="bg1"/>
                </a:solidFill>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00000"/>
              </a:lnSpc>
              <a:spcBef>
                <a:spcPts val="0"/>
              </a:spcBef>
              <a:defRPr sz="2400">
                <a:solidFill>
                  <a:schemeClr val="bg1"/>
                </a:solidFill>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b="1" dirty="0"/>
              <a:t>O | </a:t>
            </a:r>
            <a:r>
              <a:rPr lang="en-US" dirty="0"/>
              <a:t>000.000.0000</a:t>
            </a:r>
          </a:p>
          <a:p>
            <a:r>
              <a:rPr lang="en-US" b="1" dirty="0"/>
              <a:t>C | </a:t>
            </a:r>
            <a:r>
              <a:rPr lang="en-US" dirty="0"/>
              <a:t>000.000.0000</a:t>
            </a:r>
          </a:p>
          <a:p>
            <a:r>
              <a:rPr lang="en-US" b="1" dirty="0"/>
              <a:t>E | </a:t>
            </a:r>
            <a:r>
              <a:rPr lang="en-US" dirty="0" err="1"/>
              <a:t>name.presenter@okstate.edu</a:t>
            </a:r>
            <a:endParaRPr lang="en-US" dirty="0"/>
          </a:p>
          <a:p>
            <a:r>
              <a:rPr lang="en-US" dirty="0"/>
              <a:t>Address Goes Here</a:t>
            </a:r>
          </a:p>
          <a:p>
            <a:r>
              <a:rPr lang="en-US" dirty="0"/>
              <a:t>City, State </a:t>
            </a:r>
          </a:p>
          <a:p>
            <a:endParaRPr lang="en-US" dirty="0">
              <a:solidFill>
                <a:schemeClr val="accent6"/>
              </a:solidFill>
            </a:endParaRPr>
          </a:p>
          <a:p>
            <a:r>
              <a:rPr lang="en-US" b="1" dirty="0" err="1">
                <a:solidFill>
                  <a:srgbClr val="FB6400"/>
                </a:solidFill>
              </a:rPr>
              <a:t>acs.okstate.edu</a:t>
            </a:r>
            <a:r>
              <a:rPr lang="en-US" b="1" dirty="0">
                <a:solidFill>
                  <a:srgbClr val="FB6400"/>
                </a:solidFill>
              </a:rPr>
              <a:t> (or other dept. specific URL)</a:t>
            </a:r>
            <a:endParaRPr lang="en-US" dirty="0"/>
          </a:p>
        </p:txBody>
      </p:sp>
    </p:spTree>
    <p:extLst>
      <p:ext uri="{BB962C8B-B14F-4D97-AF65-F5344CB8AC3E}">
        <p14:creationId xmlns:p14="http://schemas.microsoft.com/office/powerpoint/2010/main" val="312413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0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men staring into the distance of a green field with a blue sky as cows graze around.">
            <a:extLst>
              <a:ext uri="{FF2B5EF4-FFF2-40B4-BE49-F238E27FC236}">
                <a16:creationId xmlns:a16="http://schemas.microsoft.com/office/drawing/2014/main" id="{0EC2B76E-1C6A-52B1-E7E5-24C9C4FA8AF3}"/>
              </a:ext>
            </a:extLst>
          </p:cNvPr>
          <p:cNvPicPr>
            <a:picLocks noChangeAspect="1"/>
          </p:cNvPicPr>
          <p:nvPr/>
        </p:nvPicPr>
        <p:blipFill>
          <a:blip r:embed="rId3"/>
          <a:srcRect l="16083" r="8876"/>
          <a:stretch>
            <a:fillRect/>
          </a:stretch>
        </p:blipFill>
        <p:spPr>
          <a:xfrm>
            <a:off x="-1" y="0"/>
            <a:ext cx="12191981" cy="6942125"/>
          </a:xfrm>
          <a:prstGeom prst="rect">
            <a:avLst/>
          </a:prstGeom>
        </p:spPr>
      </p:pic>
      <p:sp>
        <p:nvSpPr>
          <p:cNvPr id="4" name="Title 3">
            <a:extLst>
              <a:ext uri="{FF2B5EF4-FFF2-40B4-BE49-F238E27FC236}">
                <a16:creationId xmlns:a16="http://schemas.microsoft.com/office/drawing/2014/main" id="{E1DCE7F5-46E6-914B-9D81-BD8B561C2F43}"/>
              </a:ext>
            </a:extLst>
          </p:cNvPr>
          <p:cNvSpPr>
            <a:spLocks noGrp="1"/>
          </p:cNvSpPr>
          <p:nvPr>
            <p:ph type="ctrTitle"/>
          </p:nvPr>
        </p:nvSpPr>
        <p:spPr>
          <a:xfrm>
            <a:off x="-1" y="5504054"/>
            <a:ext cx="12091859" cy="1144929"/>
          </a:xfrm>
        </p:spPr>
        <p:txBody>
          <a:bodyPr/>
          <a:lstStyle/>
          <a:p>
            <a:pPr algn="l"/>
            <a:r>
              <a:rPr lang="en-US" sz="3600" dirty="0">
                <a:solidFill>
                  <a:schemeClr val="bg1"/>
                </a:solidFill>
              </a:rPr>
              <a:t>Transition Strategies for Long-Term Success</a:t>
            </a:r>
            <a:br>
              <a:rPr lang="en-US" sz="3600" dirty="0">
                <a:solidFill>
                  <a:schemeClr val="bg1"/>
                </a:solidFill>
              </a:rPr>
            </a:br>
            <a:r>
              <a:rPr lang="en-US" sz="2000" dirty="0">
                <a:solidFill>
                  <a:schemeClr val="bg1"/>
                </a:solidFill>
              </a:rPr>
              <a:t>Department of Agricultural Economics Webinar| February 25, 2026</a:t>
            </a:r>
            <a:br>
              <a:rPr lang="en-US" sz="2000" dirty="0">
                <a:solidFill>
                  <a:schemeClr val="bg1"/>
                </a:solidFill>
              </a:rPr>
            </a:br>
            <a:r>
              <a:rPr lang="en-US" sz="2000" dirty="0">
                <a:solidFill>
                  <a:schemeClr val="bg1"/>
                </a:solidFill>
              </a:rPr>
              <a:t>Dr. Shannon L. Ferrell, Professor of Agricultural Law, OSU Department of Agricultural Economics</a:t>
            </a:r>
            <a:endParaRPr lang="en-US" sz="3600" dirty="0">
              <a:solidFill>
                <a:schemeClr val="bg1"/>
              </a:solidFill>
            </a:endParaRPr>
          </a:p>
        </p:txBody>
      </p:sp>
    </p:spTree>
    <p:extLst>
      <p:ext uri="{BB962C8B-B14F-4D97-AF65-F5344CB8AC3E}">
        <p14:creationId xmlns:p14="http://schemas.microsoft.com/office/powerpoint/2010/main" val="165218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00723"/>
            <a:ext cx="10515600" cy="646331"/>
          </a:xfrm>
        </p:spPr>
        <p:txBody>
          <a:bodyPr/>
          <a:lstStyle/>
          <a:p>
            <a:r>
              <a:rPr lang="en-US" sz="4000" dirty="0"/>
              <a:t>The value of transition planning</a:t>
            </a:r>
          </a:p>
        </p:txBody>
      </p:sp>
      <p:pic>
        <p:nvPicPr>
          <p:cNvPr id="3" name="Picture 2" descr="A line graph from 1930-2010 with a red horizontal line and a black arrow that says $4,750,000."/>
          <p:cNvPicPr>
            <a:picLocks noChangeAspect="1"/>
          </p:cNvPicPr>
          <p:nvPr/>
        </p:nvPicPr>
        <p:blipFill>
          <a:blip r:embed="rId2"/>
          <a:stretch>
            <a:fillRect/>
          </a:stretch>
        </p:blipFill>
        <p:spPr>
          <a:xfrm>
            <a:off x="2335284" y="893237"/>
            <a:ext cx="7602910" cy="4619705"/>
          </a:xfrm>
          <a:prstGeom prst="rect">
            <a:avLst/>
          </a:prstGeom>
        </p:spPr>
      </p:pic>
      <p:sp>
        <p:nvSpPr>
          <p:cNvPr id="32" name="TextBox 31"/>
          <p:cNvSpPr txBox="1"/>
          <p:nvPr/>
        </p:nvSpPr>
        <p:spPr>
          <a:xfrm>
            <a:off x="762000" y="5512942"/>
            <a:ext cx="3252814" cy="246221"/>
          </a:xfrm>
          <a:prstGeom prst="rect">
            <a:avLst/>
          </a:prstGeom>
          <a:noFill/>
        </p:spPr>
        <p:txBody>
          <a:bodyPr wrap="none" rtlCol="0">
            <a:spAutoFit/>
          </a:bodyPr>
          <a:lstStyle/>
          <a:p>
            <a:pPr>
              <a:buNone/>
            </a:pPr>
            <a:r>
              <a:rPr lang="en-US" sz="1000" dirty="0">
                <a:latin typeface="Arial" panose="020B0604020202020204" pitchFamily="34" charset="0"/>
                <a:cs typeface="Arial" panose="020B0604020202020204" pitchFamily="34" charset="0"/>
              </a:rPr>
              <a:t>Illustration courtesy Dick Wittman, Wittman Consulting</a:t>
            </a:r>
          </a:p>
        </p:txBody>
      </p:sp>
      <p:cxnSp>
        <p:nvCxnSpPr>
          <p:cNvPr id="25" name="Straight Connector 24">
            <a:extLst>
              <a:ext uri="{C183D7F6-B498-43B3-948B-1728B52AA6E4}">
                <adec:decorative xmlns:adec="http://schemas.microsoft.com/office/drawing/2017/decorative" val="1"/>
              </a:ext>
            </a:extLst>
          </p:cNvPr>
          <p:cNvCxnSpPr/>
          <p:nvPr/>
        </p:nvCxnSpPr>
        <p:spPr bwMode="auto">
          <a:xfrm flipH="1">
            <a:off x="2773369" y="4041290"/>
            <a:ext cx="6998526" cy="0"/>
          </a:xfrm>
          <a:prstGeom prst="line">
            <a:avLst/>
          </a:prstGeom>
          <a:noFill/>
          <a:ln w="44450" cap="flat" cmpd="sng" algn="ctr">
            <a:solidFill>
              <a:srgbClr val="FF0000"/>
            </a:solidFill>
            <a:prstDash val="dash"/>
            <a:round/>
            <a:headEnd type="none" w="med" len="med"/>
            <a:tailEnd type="none" w="med" len="med"/>
          </a:ln>
          <a:effectLst/>
        </p:spPr>
      </p:cxnSp>
      <p:cxnSp>
        <p:nvCxnSpPr>
          <p:cNvPr id="21" name="Straight Connector 20">
            <a:extLst>
              <a:ext uri="{C183D7F6-B498-43B3-948B-1728B52AA6E4}">
                <adec:decorative xmlns:adec="http://schemas.microsoft.com/office/drawing/2017/decorative" val="1"/>
              </a:ext>
            </a:extLst>
          </p:cNvPr>
          <p:cNvCxnSpPr/>
          <p:nvPr/>
        </p:nvCxnSpPr>
        <p:spPr bwMode="auto">
          <a:xfrm flipH="1">
            <a:off x="2697169" y="4041290"/>
            <a:ext cx="7227126" cy="0"/>
          </a:xfrm>
          <a:prstGeom prst="line">
            <a:avLst/>
          </a:prstGeom>
          <a:noFill/>
          <a:ln w="44450" cap="flat" cmpd="sng" algn="ctr">
            <a:solidFill>
              <a:srgbClr val="FF0000"/>
            </a:solidFill>
            <a:prstDash val="dash"/>
            <a:round/>
            <a:headEnd type="none" w="med" len="med"/>
            <a:tailEnd type="none" w="med" len="med"/>
          </a:ln>
          <a:effectLst/>
        </p:spPr>
      </p:cxnSp>
      <p:sp>
        <p:nvSpPr>
          <p:cNvPr id="10" name="Up-Down Arrow 9">
            <a:extLst>
              <a:ext uri="{C183D7F6-B498-43B3-948B-1728B52AA6E4}">
                <adec:decorative xmlns:adec="http://schemas.microsoft.com/office/drawing/2017/decorative" val="1"/>
              </a:ext>
            </a:extLst>
          </p:cNvPr>
          <p:cNvSpPr/>
          <p:nvPr/>
        </p:nvSpPr>
        <p:spPr bwMode="auto">
          <a:xfrm>
            <a:off x="3914453" y="1526690"/>
            <a:ext cx="535315" cy="2514600"/>
          </a:xfrm>
          <a:prstGeom prst="upDown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143000" indent="-228600" fontAlgn="base">
              <a:spcBef>
                <a:spcPct val="50000"/>
              </a:spcBef>
              <a:spcAft>
                <a:spcPct val="0"/>
              </a:spcAft>
              <a:buFontTx/>
              <a:buChar char="•"/>
            </a:pPr>
            <a:endParaRPr lang="en-US" sz="2000" b="1" i="1" u="sng">
              <a:latin typeface="Kozuka Gothic Pro B" pitchFamily="34" charset="-128"/>
            </a:endParaRPr>
          </a:p>
        </p:txBody>
      </p:sp>
      <p:sp>
        <p:nvSpPr>
          <p:cNvPr id="12" name="TextBox 11"/>
          <p:cNvSpPr txBox="1"/>
          <p:nvPr/>
        </p:nvSpPr>
        <p:spPr>
          <a:xfrm>
            <a:off x="4427081" y="2583935"/>
            <a:ext cx="2514600" cy="523220"/>
          </a:xfrm>
          <a:prstGeom prst="rect">
            <a:avLst/>
          </a:prstGeom>
          <a:noFill/>
        </p:spPr>
        <p:txBody>
          <a:bodyPr wrap="square" rtlCol="0">
            <a:spAutoFit/>
          </a:bodyPr>
          <a:lstStyle/>
          <a:p>
            <a:pPr>
              <a:buNone/>
            </a:pPr>
            <a:r>
              <a:rPr lang="en-US" sz="2800" dirty="0">
                <a:latin typeface="Arial Black" panose="020B0A04020102020204" pitchFamily="34" charset="0"/>
              </a:rPr>
              <a:t>$4,750,000</a:t>
            </a:r>
          </a:p>
        </p:txBody>
      </p:sp>
    </p:spTree>
    <p:extLst>
      <p:ext uri="{BB962C8B-B14F-4D97-AF65-F5344CB8AC3E}">
        <p14:creationId xmlns:p14="http://schemas.microsoft.com/office/powerpoint/2010/main" val="12085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2" presetClass="path" presetSubtype="0" accel="50000" decel="50000" fill="hold" nodeType="withEffect">
                                  <p:stCondLst>
                                    <p:cond delay="0"/>
                                  </p:stCondLst>
                                  <p:childTnLst>
                                    <p:animMotion origin="layout" path="M 1.11111E-6 1.11111E-6 L 0.00069 -0.36667 " pathEditMode="relative" rAng="0" ptsTypes="AA">
                                      <p:cBhvr>
                                        <p:cTn id="14" dur="2000" fill="hold"/>
                                        <p:tgtEl>
                                          <p:spTgt spid="21"/>
                                        </p:tgtEl>
                                        <p:attrNameLst>
                                          <p:attrName>ppt_x</p:attrName>
                                          <p:attrName>ppt_y</p:attrName>
                                        </p:attrNameLst>
                                      </p:cBhvr>
                                      <p:rCtr x="35" y="-18333"/>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1F222B-5322-E8A9-F772-11F852F609EA}"/>
              </a:ext>
            </a:extLst>
          </p:cNvPr>
          <p:cNvSpPr>
            <a:spLocks noGrp="1"/>
          </p:cNvSpPr>
          <p:nvPr>
            <p:ph type="title" idx="4294967295"/>
          </p:nvPr>
        </p:nvSpPr>
        <p:spPr>
          <a:xfrm>
            <a:off x="838200" y="-1325563"/>
            <a:ext cx="10515600" cy="1325563"/>
          </a:xfrm>
          <a:prstGeom prst="rect">
            <a:avLst/>
          </a:prstGeom>
        </p:spPr>
        <p:txBody>
          <a:bodyPr anchor="b"/>
          <a:lstStyle/>
          <a:p>
            <a:r>
              <a:rPr lang="en-US" dirty="0"/>
              <a:t>The Country Mouse and the City Mouse</a:t>
            </a:r>
          </a:p>
        </p:txBody>
      </p:sp>
      <p:pic>
        <p:nvPicPr>
          <p:cNvPr id="2" name="Picture 2" descr="A title of a book that says &quot;The Country Mouse and the City Mouse&quot; with an orange book cover and two mouses in clothes walking next to one another."/>
          <p:cNvPicPr>
            <a:picLocks noChangeAspect="1" noChangeArrowheads="1"/>
          </p:cNvPicPr>
          <p:nvPr/>
        </p:nvPicPr>
        <p:blipFill>
          <a:blip r:embed="rId3" cstate="print"/>
          <a:srcRect/>
          <a:stretch>
            <a:fillRect/>
          </a:stretch>
        </p:blipFill>
        <p:spPr bwMode="auto">
          <a:xfrm>
            <a:off x="3381375" y="-10003"/>
            <a:ext cx="5429250" cy="6868003"/>
          </a:xfrm>
          <a:prstGeom prst="rect">
            <a:avLst/>
          </a:prstGeom>
          <a:noFill/>
        </p:spPr>
      </p:pic>
    </p:spTree>
    <p:extLst>
      <p:ext uri="{BB962C8B-B14F-4D97-AF65-F5344CB8AC3E}">
        <p14:creationId xmlns:p14="http://schemas.microsoft.com/office/powerpoint/2010/main" val="353724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CC051-C431-EFB5-5753-5D8E7D3F0DEE}"/>
              </a:ext>
            </a:extLst>
          </p:cNvPr>
          <p:cNvSpPr>
            <a:spLocks noGrp="1"/>
          </p:cNvSpPr>
          <p:nvPr>
            <p:ph type="title" idx="4294967295"/>
          </p:nvPr>
        </p:nvSpPr>
        <p:spPr>
          <a:xfrm>
            <a:off x="838200" y="-1325563"/>
            <a:ext cx="10515600" cy="1325563"/>
          </a:xfrm>
          <a:prstGeom prst="rect">
            <a:avLst/>
          </a:prstGeom>
        </p:spPr>
        <p:txBody>
          <a:bodyPr anchor="b"/>
          <a:lstStyle/>
          <a:p>
            <a:r>
              <a:rPr lang="en-US" dirty="0"/>
              <a:t>Table 1. </a:t>
            </a:r>
          </a:p>
        </p:txBody>
      </p:sp>
      <p:graphicFrame>
        <p:nvGraphicFramePr>
          <p:cNvPr id="2" name="Table 1">
            <a:extLst>
              <a:ext uri="{FF2B5EF4-FFF2-40B4-BE49-F238E27FC236}">
                <a16:creationId xmlns:a16="http://schemas.microsoft.com/office/drawing/2014/main" id="{7FBFB734-6CBB-D842-D382-D2675B6A3B99}"/>
              </a:ext>
            </a:extLst>
          </p:cNvPr>
          <p:cNvGraphicFramePr>
            <a:graphicFrameLocks noGrp="1"/>
          </p:cNvGraphicFramePr>
          <p:nvPr>
            <p:extLst>
              <p:ext uri="{D42A27DB-BD31-4B8C-83A1-F6EECF244321}">
                <p14:modId xmlns:p14="http://schemas.microsoft.com/office/powerpoint/2010/main" val="1192231809"/>
              </p:ext>
            </p:extLst>
          </p:nvPr>
        </p:nvGraphicFramePr>
        <p:xfrm>
          <a:off x="699247" y="896477"/>
          <a:ext cx="10793506" cy="3662471"/>
        </p:xfrm>
        <a:graphic>
          <a:graphicData uri="http://schemas.openxmlformats.org/drawingml/2006/table">
            <a:tbl>
              <a:tblPr firstRow="1">
                <a:tableStyleId>{5940675A-B579-460E-94D1-54222C63F5DA}</a:tableStyleId>
              </a:tblPr>
              <a:tblGrid>
                <a:gridCol w="2087513">
                  <a:extLst>
                    <a:ext uri="{9D8B030D-6E8A-4147-A177-3AD203B41FA5}">
                      <a16:colId xmlns:a16="http://schemas.microsoft.com/office/drawing/2014/main" val="4109377041"/>
                    </a:ext>
                  </a:extLst>
                </a:gridCol>
                <a:gridCol w="1553147">
                  <a:extLst>
                    <a:ext uri="{9D8B030D-6E8A-4147-A177-3AD203B41FA5}">
                      <a16:colId xmlns:a16="http://schemas.microsoft.com/office/drawing/2014/main" val="1299515964"/>
                    </a:ext>
                  </a:extLst>
                </a:gridCol>
                <a:gridCol w="1724963">
                  <a:extLst>
                    <a:ext uri="{9D8B030D-6E8A-4147-A177-3AD203B41FA5}">
                      <a16:colId xmlns:a16="http://schemas.microsoft.com/office/drawing/2014/main" val="3498829214"/>
                    </a:ext>
                  </a:extLst>
                </a:gridCol>
                <a:gridCol w="1885960">
                  <a:extLst>
                    <a:ext uri="{9D8B030D-6E8A-4147-A177-3AD203B41FA5}">
                      <a16:colId xmlns:a16="http://schemas.microsoft.com/office/drawing/2014/main" val="3772771367"/>
                    </a:ext>
                  </a:extLst>
                </a:gridCol>
                <a:gridCol w="1533841">
                  <a:extLst>
                    <a:ext uri="{9D8B030D-6E8A-4147-A177-3AD203B41FA5}">
                      <a16:colId xmlns:a16="http://schemas.microsoft.com/office/drawing/2014/main" val="1501160059"/>
                    </a:ext>
                  </a:extLst>
                </a:gridCol>
                <a:gridCol w="2008082">
                  <a:extLst>
                    <a:ext uri="{9D8B030D-6E8A-4147-A177-3AD203B41FA5}">
                      <a16:colId xmlns:a16="http://schemas.microsoft.com/office/drawing/2014/main" val="356498326"/>
                    </a:ext>
                  </a:extLst>
                </a:gridCol>
              </a:tblGrid>
              <a:tr h="437907">
                <a:tc gridSpan="5">
                  <a:txBody>
                    <a:bodyPr/>
                    <a:lstStyle/>
                    <a:p>
                      <a:pPr algn="r" fontAlgn="b"/>
                      <a:r>
                        <a:rPr lang="en-US" sz="2000" b="1" u="none" strike="noStrike" dirty="0">
                          <a:effectLst/>
                          <a:latin typeface="Roboto" panose="020B0604020202020204" charset="0"/>
                          <a:ea typeface="Roboto" panose="020B0604020202020204" charset="0"/>
                          <a:cs typeface="Roboto" panose="020B0604020202020204" charset="0"/>
                        </a:rPr>
                        <a:t>Initial asset value </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2000" b="1" u="none" strike="noStrike" dirty="0">
                          <a:effectLst/>
                          <a:latin typeface="Roboto" panose="020B0604020202020204" charset="0"/>
                          <a:ea typeface="Roboto" panose="020B0604020202020204" charset="0"/>
                          <a:cs typeface="Roboto" panose="020B0604020202020204" charset="0"/>
                        </a:rPr>
                        <a:t> $     1,875,000 </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extLst>
                  <a:ext uri="{0D108BD9-81ED-4DB2-BD59-A6C34878D82A}">
                    <a16:rowId xmlns:a16="http://schemas.microsoft.com/office/drawing/2014/main" val="1243597217"/>
                  </a:ext>
                </a:extLst>
              </a:tr>
              <a:tr h="437907">
                <a:tc gridSpan="5">
                  <a:txBody>
                    <a:bodyPr/>
                    <a:lstStyle/>
                    <a:p>
                      <a:pPr algn="r" fontAlgn="b"/>
                      <a:r>
                        <a:rPr lang="en-US" sz="2000" b="1" u="none" strike="noStrike" dirty="0">
                          <a:effectLst/>
                          <a:latin typeface="Roboto" panose="020B0604020202020204" charset="0"/>
                          <a:ea typeface="Roboto" panose="020B0604020202020204" charset="0"/>
                          <a:cs typeface="Roboto" panose="020B0604020202020204" charset="0"/>
                        </a:rPr>
                        <a:t>Invested for 20 years, S&amp;P 500 Index historical average return (10.26%)</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2000" b="1" u="none" strike="noStrike" dirty="0">
                          <a:effectLst/>
                          <a:latin typeface="Roboto" panose="020B0604020202020204" charset="0"/>
                          <a:ea typeface="Roboto" panose="020B0604020202020204" charset="0"/>
                          <a:cs typeface="Roboto" panose="020B0604020202020204" charset="0"/>
                        </a:rPr>
                        <a:t> $   13,152,170 </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extLst>
                  <a:ext uri="{0D108BD9-81ED-4DB2-BD59-A6C34878D82A}">
                    <a16:rowId xmlns:a16="http://schemas.microsoft.com/office/drawing/2014/main" val="722968513"/>
                  </a:ext>
                </a:extLst>
              </a:tr>
              <a:tr h="437907">
                <a:tc gridSpan="5">
                  <a:txBody>
                    <a:bodyPr/>
                    <a:lstStyle/>
                    <a:p>
                      <a:pPr algn="r" fontAlgn="b"/>
                      <a:r>
                        <a:rPr lang="en-US" sz="2000" b="1" u="none" strike="noStrike" dirty="0">
                          <a:effectLst/>
                          <a:latin typeface="Roboto" panose="020B0604020202020204" charset="0"/>
                          <a:ea typeface="Roboto" panose="020B0604020202020204" charset="0"/>
                          <a:cs typeface="Roboto" panose="020B0604020202020204" charset="0"/>
                        </a:rPr>
                        <a:t>Invested for 20 years, 20 Year U.S. Treasury Note (4.742%)</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2000" b="1" u="none" strike="noStrike" dirty="0">
                          <a:effectLst/>
                          <a:latin typeface="Roboto" panose="020B0604020202020204" charset="0"/>
                          <a:ea typeface="Roboto" panose="020B0604020202020204" charset="0"/>
                          <a:cs typeface="Roboto" panose="020B0604020202020204" charset="0"/>
                        </a:rPr>
                        <a:t> $     4,736,074 </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extLst>
                  <a:ext uri="{0D108BD9-81ED-4DB2-BD59-A6C34878D82A}">
                    <a16:rowId xmlns:a16="http://schemas.microsoft.com/office/drawing/2014/main" val="465929061"/>
                  </a:ext>
                </a:extLst>
              </a:tr>
              <a:tr h="1035029">
                <a:tc>
                  <a:txBody>
                    <a:bodyPr/>
                    <a:lstStyle/>
                    <a:p>
                      <a:pPr algn="l" fontAlgn="b"/>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ctr" fontAlgn="b"/>
                      <a:r>
                        <a:rPr lang="en-US" sz="2000" b="1" u="none" strike="noStrike" dirty="0">
                          <a:effectLst/>
                          <a:latin typeface="Roboto" panose="020B0604020202020204" charset="0"/>
                          <a:ea typeface="Roboto" panose="020B0604020202020204" charset="0"/>
                          <a:cs typeface="Roboto" panose="020B0604020202020204" charset="0"/>
                        </a:rPr>
                        <a:t>Average annual return</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ctr" fontAlgn="b"/>
                      <a:r>
                        <a:rPr lang="en-US" sz="2000" b="1" u="none" strike="noStrike" dirty="0">
                          <a:effectLst/>
                          <a:latin typeface="Roboto" panose="020B0604020202020204" charset="0"/>
                          <a:ea typeface="Roboto" panose="020B0604020202020204" charset="0"/>
                          <a:cs typeface="Roboto" panose="020B0604020202020204" charset="0"/>
                        </a:rPr>
                        <a:t>20 year FV, S&amp;P 500 avg.</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ctr" fontAlgn="b"/>
                      <a:r>
                        <a:rPr lang="en-US" sz="2000" b="1" u="none" strike="noStrike" dirty="0">
                          <a:effectLst/>
                          <a:latin typeface="Roboto" panose="020B0604020202020204" charset="0"/>
                          <a:ea typeface="Roboto" panose="020B0604020202020204" charset="0"/>
                          <a:cs typeface="Roboto" panose="020B0604020202020204" charset="0"/>
                        </a:rPr>
                        <a:t>Relative value to ref. investment</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ctr" fontAlgn="b"/>
                      <a:r>
                        <a:rPr lang="en-US" sz="2000" b="1" u="none" strike="noStrike" dirty="0">
                          <a:effectLst/>
                          <a:latin typeface="Roboto" panose="020B0604020202020204" charset="0"/>
                          <a:ea typeface="Roboto" panose="020B0604020202020204" charset="0"/>
                          <a:cs typeface="Roboto" panose="020B0604020202020204" charset="0"/>
                        </a:rPr>
                        <a:t>20 year FV, 20 year U.S. Treas.</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ctr" fontAlgn="b"/>
                      <a:r>
                        <a:rPr lang="en-US" sz="2000" b="1" u="none" strike="noStrike" dirty="0">
                          <a:effectLst/>
                          <a:latin typeface="Roboto" panose="020B0604020202020204" charset="0"/>
                          <a:ea typeface="Roboto" panose="020B0604020202020204" charset="0"/>
                          <a:cs typeface="Roboto" panose="020B0604020202020204" charset="0"/>
                        </a:rPr>
                        <a:t>Relative value to ref. investment</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extLst>
                  <a:ext uri="{0D108BD9-81ED-4DB2-BD59-A6C34878D82A}">
                    <a16:rowId xmlns:a16="http://schemas.microsoft.com/office/drawing/2014/main" val="3077666753"/>
                  </a:ext>
                </a:extLst>
              </a:tr>
              <a:tr h="437907">
                <a:tc>
                  <a:txBody>
                    <a:bodyPr/>
                    <a:lstStyle/>
                    <a:p>
                      <a:pPr algn="l" fontAlgn="b"/>
                      <a:r>
                        <a:rPr lang="en-US" sz="2000" b="1" u="none" strike="noStrike" dirty="0">
                          <a:effectLst/>
                          <a:latin typeface="Roboto" panose="020B0604020202020204" charset="0"/>
                          <a:ea typeface="Roboto" panose="020B0604020202020204" charset="0"/>
                          <a:cs typeface="Roboto" panose="020B0604020202020204" charset="0"/>
                        </a:rPr>
                        <a:t>50% dividend</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ctr" fontAlgn="b"/>
                      <a:r>
                        <a:rPr lang="en-US" sz="2000" b="1" u="none" strike="noStrike" dirty="0">
                          <a:effectLst/>
                          <a:latin typeface="Roboto" panose="020B0604020202020204" charset="0"/>
                          <a:ea typeface="Roboto" panose="020B0604020202020204" charset="0"/>
                          <a:cs typeface="Roboto" panose="020B0604020202020204" charset="0"/>
                        </a:rPr>
                        <a:t>4.51%</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a:effectLst/>
                          <a:latin typeface="Roboto" panose="020B0604020202020204" charset="0"/>
                          <a:ea typeface="Roboto" panose="020B0604020202020204" charset="0"/>
                          <a:cs typeface="Roboto" panose="020B0604020202020204" charset="0"/>
                        </a:rPr>
                        <a:t>$4,986,722 </a:t>
                      </a:r>
                      <a:endParaRPr lang="en-US" sz="2000" b="1" i="0" u="none" strike="noStrike">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solidFill>
                            <a:srgbClr val="FF0000"/>
                          </a:solidFill>
                          <a:effectLst/>
                          <a:latin typeface="Roboto" panose="020B0604020202020204" charset="0"/>
                          <a:ea typeface="Roboto" panose="020B0604020202020204" charset="0"/>
                          <a:cs typeface="Roboto" panose="020B0604020202020204" charset="0"/>
                        </a:rPr>
                        <a:t>($8,165,448)</a:t>
                      </a:r>
                      <a:endParaRPr lang="en-US" sz="2000" b="1" i="0" u="none" strike="noStrike" dirty="0">
                        <a:solidFill>
                          <a:srgbClr val="FF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effectLst/>
                          <a:latin typeface="Roboto" panose="020B0604020202020204" charset="0"/>
                          <a:ea typeface="Roboto" panose="020B0604020202020204" charset="0"/>
                          <a:cs typeface="Roboto" panose="020B0604020202020204" charset="0"/>
                        </a:rPr>
                        <a:t>$2,720,036 </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solidFill>
                            <a:srgbClr val="FF0000"/>
                          </a:solidFill>
                          <a:effectLst/>
                          <a:latin typeface="Roboto" panose="020B0604020202020204" charset="0"/>
                          <a:ea typeface="Roboto" panose="020B0604020202020204" charset="0"/>
                          <a:cs typeface="Roboto" panose="020B0604020202020204" charset="0"/>
                        </a:rPr>
                        <a:t>($2,016,039)</a:t>
                      </a:r>
                      <a:endParaRPr lang="en-US" sz="2000" b="1" i="0" u="none" strike="noStrike" dirty="0">
                        <a:solidFill>
                          <a:srgbClr val="FF0000"/>
                        </a:solidFill>
                        <a:effectLst/>
                        <a:latin typeface="Roboto" panose="020B0604020202020204" charset="0"/>
                        <a:ea typeface="Roboto" panose="020B0604020202020204" charset="0"/>
                        <a:cs typeface="Roboto" panose="020B0604020202020204" charset="0"/>
                      </a:endParaRPr>
                    </a:p>
                  </a:txBody>
                  <a:tcPr marL="7144" marR="7144" marT="7144" marB="0" anchor="b"/>
                </a:tc>
                <a:extLst>
                  <a:ext uri="{0D108BD9-81ED-4DB2-BD59-A6C34878D82A}">
                    <a16:rowId xmlns:a16="http://schemas.microsoft.com/office/drawing/2014/main" val="931345407"/>
                  </a:ext>
                </a:extLst>
              </a:tr>
              <a:tr h="437907">
                <a:tc>
                  <a:txBody>
                    <a:bodyPr/>
                    <a:lstStyle/>
                    <a:p>
                      <a:pPr algn="l" fontAlgn="b"/>
                      <a:r>
                        <a:rPr lang="en-US" sz="2000" b="1" u="none" strike="noStrike">
                          <a:effectLst/>
                          <a:latin typeface="Roboto" panose="020B0604020202020204" charset="0"/>
                          <a:ea typeface="Roboto" panose="020B0604020202020204" charset="0"/>
                          <a:cs typeface="Roboto" panose="020B0604020202020204" charset="0"/>
                        </a:rPr>
                        <a:t>33% dividend</a:t>
                      </a:r>
                      <a:endParaRPr lang="en-US" sz="2000" b="1" i="0" u="none" strike="noStrike">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ctr" fontAlgn="b"/>
                      <a:r>
                        <a:rPr lang="en-US" sz="2000" b="1" u="none" strike="noStrike" dirty="0">
                          <a:effectLst/>
                          <a:latin typeface="Roboto" panose="020B0604020202020204" charset="0"/>
                          <a:ea typeface="Roboto" panose="020B0604020202020204" charset="0"/>
                          <a:cs typeface="Roboto" panose="020B0604020202020204" charset="0"/>
                        </a:rPr>
                        <a:t>3.01%</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effectLst/>
                          <a:latin typeface="Roboto" panose="020B0604020202020204" charset="0"/>
                          <a:ea typeface="Roboto" panose="020B0604020202020204" charset="0"/>
                          <a:cs typeface="Roboto" panose="020B0604020202020204" charset="0"/>
                        </a:rPr>
                        <a:t>$3,324,481 </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solidFill>
                            <a:srgbClr val="FF0000"/>
                          </a:solidFill>
                          <a:effectLst/>
                          <a:latin typeface="Roboto" panose="020B0604020202020204" charset="0"/>
                          <a:ea typeface="Roboto" panose="020B0604020202020204" charset="0"/>
                          <a:cs typeface="Roboto" panose="020B0604020202020204" charset="0"/>
                        </a:rPr>
                        <a:t>($9,827,689)</a:t>
                      </a:r>
                      <a:endParaRPr lang="en-US" sz="2000" b="1" i="0" u="none" strike="noStrike" dirty="0">
                        <a:solidFill>
                          <a:srgbClr val="FF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effectLst/>
                          <a:latin typeface="Roboto" panose="020B0604020202020204" charset="0"/>
                          <a:ea typeface="Roboto" panose="020B0604020202020204" charset="0"/>
                          <a:cs typeface="Roboto" panose="020B0604020202020204" charset="0"/>
                        </a:rPr>
                        <a:t>$1,813,357 </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solidFill>
                            <a:srgbClr val="FF0000"/>
                          </a:solidFill>
                          <a:effectLst/>
                          <a:latin typeface="Roboto" panose="020B0604020202020204" charset="0"/>
                          <a:ea typeface="Roboto" panose="020B0604020202020204" charset="0"/>
                          <a:cs typeface="Roboto" panose="020B0604020202020204" charset="0"/>
                        </a:rPr>
                        <a:t>($2,922,717)</a:t>
                      </a:r>
                      <a:endParaRPr lang="en-US" sz="2000" b="1" i="0" u="none" strike="noStrike" dirty="0">
                        <a:solidFill>
                          <a:srgbClr val="FF0000"/>
                        </a:solidFill>
                        <a:effectLst/>
                        <a:latin typeface="Roboto" panose="020B0604020202020204" charset="0"/>
                        <a:ea typeface="Roboto" panose="020B0604020202020204" charset="0"/>
                        <a:cs typeface="Roboto" panose="020B0604020202020204" charset="0"/>
                      </a:endParaRPr>
                    </a:p>
                  </a:txBody>
                  <a:tcPr marL="7144" marR="7144" marT="7144" marB="0" anchor="b"/>
                </a:tc>
                <a:extLst>
                  <a:ext uri="{0D108BD9-81ED-4DB2-BD59-A6C34878D82A}">
                    <a16:rowId xmlns:a16="http://schemas.microsoft.com/office/drawing/2014/main" val="3835232115"/>
                  </a:ext>
                </a:extLst>
              </a:tr>
              <a:tr h="437907">
                <a:tc>
                  <a:txBody>
                    <a:bodyPr/>
                    <a:lstStyle/>
                    <a:p>
                      <a:pPr algn="l" fontAlgn="b"/>
                      <a:r>
                        <a:rPr lang="en-US" sz="2000" b="1" u="none" strike="noStrike">
                          <a:effectLst/>
                          <a:latin typeface="Roboto" panose="020B0604020202020204" charset="0"/>
                          <a:ea typeface="Roboto" panose="020B0604020202020204" charset="0"/>
                          <a:cs typeface="Roboto" panose="020B0604020202020204" charset="0"/>
                        </a:rPr>
                        <a:t>25% dividend</a:t>
                      </a:r>
                      <a:endParaRPr lang="en-US" sz="2000" b="1" i="0" u="none" strike="noStrike">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ctr" fontAlgn="b"/>
                      <a:r>
                        <a:rPr lang="en-US" sz="2000" b="1" u="none" strike="noStrike" dirty="0">
                          <a:effectLst/>
                          <a:latin typeface="Roboto" panose="020B0604020202020204" charset="0"/>
                          <a:ea typeface="Roboto" panose="020B0604020202020204" charset="0"/>
                          <a:cs typeface="Roboto" panose="020B0604020202020204" charset="0"/>
                        </a:rPr>
                        <a:t>2.25%</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a:effectLst/>
                          <a:latin typeface="Roboto" panose="020B0604020202020204" charset="0"/>
                          <a:ea typeface="Roboto" panose="020B0604020202020204" charset="0"/>
                          <a:cs typeface="Roboto" panose="020B0604020202020204" charset="0"/>
                        </a:rPr>
                        <a:t>$2,493,361 </a:t>
                      </a:r>
                      <a:endParaRPr lang="en-US" sz="2000" b="1" i="0" u="none" strike="noStrike">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solidFill>
                            <a:srgbClr val="FF0000"/>
                          </a:solidFill>
                          <a:effectLst/>
                          <a:latin typeface="Roboto" panose="020B0604020202020204" charset="0"/>
                          <a:ea typeface="Roboto" panose="020B0604020202020204" charset="0"/>
                          <a:cs typeface="Roboto" panose="020B0604020202020204" charset="0"/>
                        </a:rPr>
                        <a:t>($10,658,809)</a:t>
                      </a:r>
                      <a:endParaRPr lang="en-US" sz="2000" b="1" i="0" u="none" strike="noStrike" dirty="0">
                        <a:solidFill>
                          <a:srgbClr val="FF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effectLst/>
                          <a:latin typeface="Roboto" panose="020B0604020202020204" charset="0"/>
                          <a:ea typeface="Roboto" panose="020B0604020202020204" charset="0"/>
                          <a:cs typeface="Roboto" panose="020B0604020202020204" charset="0"/>
                        </a:rPr>
                        <a:t>$1,360,018 </a:t>
                      </a:r>
                      <a:endParaRPr lang="en-US" sz="20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7144" marR="7144" marT="7144" marB="0" anchor="b"/>
                </a:tc>
                <a:tc>
                  <a:txBody>
                    <a:bodyPr/>
                    <a:lstStyle/>
                    <a:p>
                      <a:pPr algn="r" fontAlgn="b"/>
                      <a:r>
                        <a:rPr lang="en-US" sz="2000" b="1" u="none" strike="noStrike" dirty="0">
                          <a:solidFill>
                            <a:srgbClr val="FF0000"/>
                          </a:solidFill>
                          <a:effectLst/>
                          <a:latin typeface="Roboto" panose="020B0604020202020204" charset="0"/>
                          <a:ea typeface="Roboto" panose="020B0604020202020204" charset="0"/>
                          <a:cs typeface="Roboto" panose="020B0604020202020204" charset="0"/>
                        </a:rPr>
                        <a:t>($3,376,056)</a:t>
                      </a:r>
                      <a:endParaRPr lang="en-US" sz="2000" b="1" i="0" u="none" strike="noStrike" dirty="0">
                        <a:solidFill>
                          <a:srgbClr val="FF0000"/>
                        </a:solidFill>
                        <a:effectLst/>
                        <a:latin typeface="Roboto" panose="020B0604020202020204" charset="0"/>
                        <a:ea typeface="Roboto" panose="020B0604020202020204" charset="0"/>
                        <a:cs typeface="Roboto" panose="020B0604020202020204" charset="0"/>
                      </a:endParaRPr>
                    </a:p>
                  </a:txBody>
                  <a:tcPr marL="7144" marR="7144" marT="7144" marB="0" anchor="b"/>
                </a:tc>
                <a:extLst>
                  <a:ext uri="{0D108BD9-81ED-4DB2-BD59-A6C34878D82A}">
                    <a16:rowId xmlns:a16="http://schemas.microsoft.com/office/drawing/2014/main" val="3574391441"/>
                  </a:ext>
                </a:extLst>
              </a:tr>
            </a:tbl>
          </a:graphicData>
        </a:graphic>
      </p:graphicFrame>
    </p:spTree>
    <p:extLst>
      <p:ext uri="{BB962C8B-B14F-4D97-AF65-F5344CB8AC3E}">
        <p14:creationId xmlns:p14="http://schemas.microsoft.com/office/powerpoint/2010/main" val="6687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1B60A8-0F1C-782C-68DE-A804978CE12F}"/>
              </a:ext>
            </a:extLst>
          </p:cNvPr>
          <p:cNvSpPr>
            <a:spLocks noGrp="1"/>
          </p:cNvSpPr>
          <p:nvPr>
            <p:ph type="title" idx="4294967295"/>
          </p:nvPr>
        </p:nvSpPr>
        <p:spPr>
          <a:xfrm>
            <a:off x="838200" y="-892741"/>
            <a:ext cx="10515600" cy="1325563"/>
          </a:xfrm>
          <a:prstGeom prst="rect">
            <a:avLst/>
          </a:prstGeom>
        </p:spPr>
        <p:txBody>
          <a:bodyPr/>
          <a:lstStyle/>
          <a:p>
            <a:r>
              <a:rPr lang="en-US" dirty="0"/>
              <a:t>Percentages</a:t>
            </a:r>
          </a:p>
        </p:txBody>
      </p:sp>
      <p:sp>
        <p:nvSpPr>
          <p:cNvPr id="2" name="TextBox 1">
            <a:extLst>
              <a:ext uri="{FF2B5EF4-FFF2-40B4-BE49-F238E27FC236}">
                <a16:creationId xmlns:a16="http://schemas.microsoft.com/office/drawing/2014/main" id="{36C93D87-D3EA-F671-09AC-3EFFE3D0ED09}"/>
              </a:ext>
            </a:extLst>
          </p:cNvPr>
          <p:cNvSpPr txBox="1"/>
          <p:nvPr/>
        </p:nvSpPr>
        <p:spPr>
          <a:xfrm>
            <a:off x="1130730" y="1061545"/>
            <a:ext cx="4466286" cy="954107"/>
          </a:xfrm>
          <a:prstGeom prst="rect">
            <a:avLst/>
          </a:prstGeom>
          <a:noFill/>
        </p:spPr>
        <p:txBody>
          <a:bodyPr wrap="none" rtlCol="0">
            <a:spAutoFit/>
          </a:bodyPr>
          <a:lstStyle/>
          <a:p>
            <a:pPr algn="ctr"/>
            <a:r>
              <a:rPr lang="en-US" sz="2800" b="1" dirty="0">
                <a:latin typeface="Roboto" panose="02000000000000000000" pitchFamily="2" charset="0"/>
                <a:ea typeface="Roboto" panose="02000000000000000000" pitchFamily="2" charset="0"/>
                <a:cs typeface="Roboto" panose="02000000000000000000" pitchFamily="2" charset="0"/>
              </a:rPr>
              <a:t>Historical average returns </a:t>
            </a:r>
            <a:br>
              <a:rPr lang="en-US" sz="2800" b="1" dirty="0">
                <a:latin typeface="Roboto" panose="02000000000000000000" pitchFamily="2" charset="0"/>
                <a:ea typeface="Roboto" panose="02000000000000000000" pitchFamily="2" charset="0"/>
                <a:cs typeface="Roboto" panose="02000000000000000000" pitchFamily="2" charset="0"/>
              </a:rPr>
            </a:br>
            <a:r>
              <a:rPr lang="en-US" sz="2800" b="1" dirty="0">
                <a:latin typeface="Roboto" panose="02000000000000000000" pitchFamily="2" charset="0"/>
                <a:ea typeface="Roboto" panose="02000000000000000000" pitchFamily="2" charset="0"/>
                <a:cs typeface="Roboto" panose="02000000000000000000" pitchFamily="2" charset="0"/>
              </a:rPr>
              <a:t>to agricultural land</a:t>
            </a:r>
          </a:p>
        </p:txBody>
      </p:sp>
      <p:sp>
        <p:nvSpPr>
          <p:cNvPr id="3" name="TextBox 2">
            <a:extLst>
              <a:ext uri="{FF2B5EF4-FFF2-40B4-BE49-F238E27FC236}">
                <a16:creationId xmlns:a16="http://schemas.microsoft.com/office/drawing/2014/main" id="{4813CCCE-DF30-F4E2-46EF-CA4750C040B9}"/>
              </a:ext>
            </a:extLst>
          </p:cNvPr>
          <p:cNvSpPr txBox="1"/>
          <p:nvPr/>
        </p:nvSpPr>
        <p:spPr>
          <a:xfrm>
            <a:off x="1719834" y="2296511"/>
            <a:ext cx="3288080" cy="1446550"/>
          </a:xfrm>
          <a:prstGeom prst="rect">
            <a:avLst/>
          </a:prstGeom>
          <a:noFill/>
        </p:spPr>
        <p:txBody>
          <a:bodyPr wrap="none" rtlCol="0">
            <a:spAutoFit/>
          </a:bodyPr>
          <a:lstStyle/>
          <a:p>
            <a:pPr algn="ctr"/>
            <a:r>
              <a:rPr lang="en-US" sz="8800" b="1" dirty="0">
                <a:latin typeface="Roboto" panose="02000000000000000000" pitchFamily="2" charset="0"/>
                <a:ea typeface="Roboto" panose="02000000000000000000" pitchFamily="2" charset="0"/>
                <a:cs typeface="Roboto" panose="02000000000000000000" pitchFamily="2" charset="0"/>
              </a:rPr>
              <a:t>11.5%</a:t>
            </a:r>
          </a:p>
        </p:txBody>
      </p:sp>
      <p:sp>
        <p:nvSpPr>
          <p:cNvPr id="12" name="TextBox 11">
            <a:extLst>
              <a:ext uri="{FF2B5EF4-FFF2-40B4-BE49-F238E27FC236}">
                <a16:creationId xmlns:a16="http://schemas.microsoft.com/office/drawing/2014/main" id="{8C52E2A8-7013-8D78-DD30-90932EBF8875}"/>
              </a:ext>
            </a:extLst>
          </p:cNvPr>
          <p:cNvSpPr txBox="1"/>
          <p:nvPr/>
        </p:nvSpPr>
        <p:spPr>
          <a:xfrm>
            <a:off x="2238083" y="3648510"/>
            <a:ext cx="2640466" cy="1446550"/>
          </a:xfrm>
          <a:prstGeom prst="rect">
            <a:avLst/>
          </a:prstGeom>
          <a:noFill/>
        </p:spPr>
        <p:txBody>
          <a:bodyPr wrap="none" rtlCol="0">
            <a:spAutoFit/>
          </a:bodyPr>
          <a:lstStyle/>
          <a:p>
            <a:pPr algn="ctr"/>
            <a:r>
              <a:rPr lang="en-US" sz="8800" b="1" dirty="0">
                <a:latin typeface="Roboto" panose="02000000000000000000" pitchFamily="2" charset="0"/>
                <a:ea typeface="Roboto" panose="02000000000000000000" pitchFamily="2" charset="0"/>
                <a:cs typeface="Roboto" panose="02000000000000000000" pitchFamily="2" charset="0"/>
              </a:rPr>
              <a:t>5.2%</a:t>
            </a:r>
          </a:p>
        </p:txBody>
      </p:sp>
      <p:sp>
        <p:nvSpPr>
          <p:cNvPr id="4" name="TextBox 3">
            <a:extLst>
              <a:ext uri="{FF2B5EF4-FFF2-40B4-BE49-F238E27FC236}">
                <a16:creationId xmlns:a16="http://schemas.microsoft.com/office/drawing/2014/main" id="{F0FB7FE0-E98D-3F87-F9A8-DB7DAC35639D}"/>
              </a:ext>
            </a:extLst>
          </p:cNvPr>
          <p:cNvSpPr txBox="1"/>
          <p:nvPr/>
        </p:nvSpPr>
        <p:spPr>
          <a:xfrm>
            <a:off x="6594983" y="1061545"/>
            <a:ext cx="4466287" cy="954107"/>
          </a:xfrm>
          <a:prstGeom prst="rect">
            <a:avLst/>
          </a:prstGeom>
          <a:noFill/>
        </p:spPr>
        <p:txBody>
          <a:bodyPr wrap="none" rtlCol="0">
            <a:spAutoFit/>
          </a:bodyPr>
          <a:lstStyle/>
          <a:p>
            <a:pPr algn="ctr"/>
            <a:r>
              <a:rPr lang="en-US" sz="2800" b="1" dirty="0">
                <a:latin typeface="Roboto" panose="02000000000000000000" pitchFamily="2" charset="0"/>
                <a:ea typeface="Roboto" panose="02000000000000000000" pitchFamily="2" charset="0"/>
                <a:cs typeface="Roboto" panose="02000000000000000000" pitchFamily="2" charset="0"/>
              </a:rPr>
              <a:t>Historical average returns </a:t>
            </a:r>
            <a:br>
              <a:rPr lang="en-US" sz="2800" b="1" dirty="0">
                <a:latin typeface="Roboto" panose="02000000000000000000" pitchFamily="2" charset="0"/>
                <a:ea typeface="Roboto" panose="02000000000000000000" pitchFamily="2" charset="0"/>
                <a:cs typeface="Roboto" panose="02000000000000000000" pitchFamily="2" charset="0"/>
              </a:rPr>
            </a:br>
            <a:r>
              <a:rPr lang="en-US" sz="2800" b="1" dirty="0">
                <a:latin typeface="Roboto" panose="02000000000000000000" pitchFamily="2" charset="0"/>
                <a:ea typeface="Roboto" panose="02000000000000000000" pitchFamily="2" charset="0"/>
                <a:cs typeface="Roboto" panose="02000000000000000000" pitchFamily="2" charset="0"/>
              </a:rPr>
              <a:t>of S&amp;P 500</a:t>
            </a:r>
          </a:p>
        </p:txBody>
      </p:sp>
      <p:sp>
        <p:nvSpPr>
          <p:cNvPr id="5" name="TextBox 4">
            <a:extLst>
              <a:ext uri="{FF2B5EF4-FFF2-40B4-BE49-F238E27FC236}">
                <a16:creationId xmlns:a16="http://schemas.microsoft.com/office/drawing/2014/main" id="{95415178-9CD1-0E87-7D9F-8ECA91A85DC5}"/>
              </a:ext>
            </a:extLst>
          </p:cNvPr>
          <p:cNvSpPr txBox="1"/>
          <p:nvPr/>
        </p:nvSpPr>
        <p:spPr>
          <a:xfrm>
            <a:off x="7184088" y="2296511"/>
            <a:ext cx="3288081" cy="1446550"/>
          </a:xfrm>
          <a:prstGeom prst="rect">
            <a:avLst/>
          </a:prstGeom>
          <a:noFill/>
        </p:spPr>
        <p:txBody>
          <a:bodyPr wrap="none" rtlCol="0">
            <a:spAutoFit/>
          </a:bodyPr>
          <a:lstStyle/>
          <a:p>
            <a:pPr algn="ctr"/>
            <a:r>
              <a:rPr lang="en-US" sz="8800" b="1" dirty="0">
                <a:latin typeface="Roboto" panose="02000000000000000000" pitchFamily="2" charset="0"/>
                <a:ea typeface="Roboto" panose="02000000000000000000" pitchFamily="2" charset="0"/>
                <a:cs typeface="Roboto" panose="02000000000000000000" pitchFamily="2" charset="0"/>
              </a:rPr>
              <a:t>10.1%</a:t>
            </a:r>
          </a:p>
        </p:txBody>
      </p:sp>
      <p:sp>
        <p:nvSpPr>
          <p:cNvPr id="6" name="TextBox 5">
            <a:extLst>
              <a:ext uri="{FF2B5EF4-FFF2-40B4-BE49-F238E27FC236}">
                <a16:creationId xmlns:a16="http://schemas.microsoft.com/office/drawing/2014/main" id="{A35FEA02-3CD0-9DA0-B972-F66DC7AB50EB}"/>
              </a:ext>
            </a:extLst>
          </p:cNvPr>
          <p:cNvSpPr txBox="1"/>
          <p:nvPr/>
        </p:nvSpPr>
        <p:spPr>
          <a:xfrm>
            <a:off x="2675702" y="5334000"/>
            <a:ext cx="1484702" cy="246221"/>
          </a:xfrm>
          <a:prstGeom prst="rect">
            <a:avLst/>
          </a:prstGeom>
          <a:noFill/>
        </p:spPr>
        <p:txBody>
          <a:bodyPr wrap="none" rtlCol="0">
            <a:spAutoFit/>
          </a:bodyPr>
          <a:lstStyle/>
          <a:p>
            <a:r>
              <a:rPr lang="en-US" sz="1000" b="1" dirty="0">
                <a:latin typeface="Roboto" panose="02000000000000000000" pitchFamily="2" charset="0"/>
                <a:ea typeface="Roboto" panose="02000000000000000000" pitchFamily="2" charset="0"/>
                <a:cs typeface="Roboto" panose="02000000000000000000" pitchFamily="2" charset="0"/>
              </a:rPr>
              <a:t>Source: </a:t>
            </a:r>
            <a:r>
              <a:rPr lang="en-US" sz="1000" b="1" dirty="0" err="1">
                <a:latin typeface="Roboto" panose="02000000000000000000" pitchFamily="2" charset="0"/>
                <a:ea typeface="Roboto" panose="02000000000000000000" pitchFamily="2" charset="0"/>
                <a:cs typeface="Roboto" panose="02000000000000000000" pitchFamily="2" charset="0"/>
              </a:rPr>
              <a:t>Kastens</a:t>
            </a:r>
            <a:r>
              <a:rPr lang="en-US" sz="1000" b="1" dirty="0">
                <a:latin typeface="Roboto" panose="02000000000000000000" pitchFamily="2" charset="0"/>
                <a:ea typeface="Roboto" panose="02000000000000000000" pitchFamily="2" charset="0"/>
                <a:cs typeface="Roboto" panose="02000000000000000000" pitchFamily="2" charset="0"/>
              </a:rPr>
              <a:t>, 2001</a:t>
            </a:r>
          </a:p>
        </p:txBody>
      </p:sp>
      <p:cxnSp>
        <p:nvCxnSpPr>
          <p:cNvPr id="9" name="Straight Connector 8">
            <a:extLst>
              <a:ext uri="{FF2B5EF4-FFF2-40B4-BE49-F238E27FC236}">
                <a16:creationId xmlns:a16="http://schemas.microsoft.com/office/drawing/2014/main" id="{E526A94C-EC3B-F8F1-5371-3BFC2DC461C3}"/>
              </a:ext>
              <a:ext uri="{C183D7F6-B498-43B3-948B-1728B52AA6E4}">
                <adec:decorative xmlns:adec="http://schemas.microsoft.com/office/drawing/2017/decorative" val="1"/>
              </a:ext>
            </a:extLst>
          </p:cNvPr>
          <p:cNvCxnSpPr>
            <a:stCxn id="3" idx="1"/>
            <a:endCxn id="3" idx="3"/>
          </p:cNvCxnSpPr>
          <p:nvPr/>
        </p:nvCxnSpPr>
        <p:spPr>
          <a:xfrm>
            <a:off x="1719834" y="3019786"/>
            <a:ext cx="3288080" cy="0"/>
          </a:xfrm>
          <a:prstGeom prst="line">
            <a:avLst/>
          </a:prstGeom>
          <a:ln w="1016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46E8FBD-B8FA-0329-9A6F-7DA19C8814BD}"/>
              </a:ext>
            </a:extLst>
          </p:cNvPr>
          <p:cNvSpPr txBox="1"/>
          <p:nvPr/>
        </p:nvSpPr>
        <p:spPr>
          <a:xfrm>
            <a:off x="7782807" y="5333999"/>
            <a:ext cx="1758815" cy="246221"/>
          </a:xfrm>
          <a:prstGeom prst="rect">
            <a:avLst/>
          </a:prstGeom>
          <a:noFill/>
        </p:spPr>
        <p:txBody>
          <a:bodyPr wrap="none" rtlCol="0">
            <a:spAutoFit/>
          </a:bodyPr>
          <a:lstStyle/>
          <a:p>
            <a:r>
              <a:rPr lang="en-US" sz="1000" b="1" dirty="0">
                <a:latin typeface="Roboto" panose="02000000000000000000" pitchFamily="2" charset="0"/>
                <a:ea typeface="Roboto" panose="02000000000000000000" pitchFamily="2" charset="0"/>
                <a:cs typeface="Roboto" panose="02000000000000000000" pitchFamily="2" charset="0"/>
              </a:rPr>
              <a:t>Source: Investopedia, 2024</a:t>
            </a:r>
          </a:p>
        </p:txBody>
      </p:sp>
    </p:spTree>
    <p:extLst>
      <p:ext uri="{BB962C8B-B14F-4D97-AF65-F5344CB8AC3E}">
        <p14:creationId xmlns:p14="http://schemas.microsoft.com/office/powerpoint/2010/main" val="415301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P spid="4" grpId="0"/>
      <p:bldP spid="5"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B7FE0-E98D-3F87-F9A8-DB7DAC35639D}"/>
              </a:ext>
            </a:extLst>
          </p:cNvPr>
          <p:cNvSpPr txBox="1">
            <a:spLocks noGrp="1"/>
          </p:cNvSpPr>
          <p:nvPr>
            <p:ph type="title" idx="4294967295"/>
          </p:nvPr>
        </p:nvSpPr>
        <p:spPr>
          <a:xfrm>
            <a:off x="1651599" y="1187051"/>
            <a:ext cx="8927444"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Annual return on equity for north-central OK farm land</a:t>
            </a:r>
          </a:p>
        </p:txBody>
      </p:sp>
      <p:sp>
        <p:nvSpPr>
          <p:cNvPr id="5" name="TextBox 4">
            <a:extLst>
              <a:ext uri="{FF2B5EF4-FFF2-40B4-BE49-F238E27FC236}">
                <a16:creationId xmlns:a16="http://schemas.microsoft.com/office/drawing/2014/main" id="{95415178-9CD1-0E87-7D9F-8ECA91A85DC5}"/>
              </a:ext>
            </a:extLst>
          </p:cNvPr>
          <p:cNvSpPr txBox="1"/>
          <p:nvPr/>
        </p:nvSpPr>
        <p:spPr>
          <a:xfrm>
            <a:off x="4270559" y="2188934"/>
            <a:ext cx="3288080" cy="1446550"/>
          </a:xfrm>
          <a:prstGeom prst="rect">
            <a:avLst/>
          </a:prstGeom>
          <a:noFill/>
        </p:spPr>
        <p:txBody>
          <a:bodyPr wrap="none" rtlCol="0">
            <a:spAutoFit/>
          </a:bodyPr>
          <a:lstStyle/>
          <a:p>
            <a:pPr algn="ctr"/>
            <a:r>
              <a:rPr lang="en-US" sz="8800" b="1" dirty="0">
                <a:latin typeface="Roboto" panose="02000000000000000000" pitchFamily="2" charset="0"/>
                <a:ea typeface="Roboto" panose="02000000000000000000" pitchFamily="2" charset="0"/>
                <a:cs typeface="Roboto" panose="02000000000000000000" pitchFamily="2" charset="0"/>
              </a:rPr>
              <a:t>1.75%</a:t>
            </a:r>
          </a:p>
        </p:txBody>
      </p:sp>
      <p:sp>
        <p:nvSpPr>
          <p:cNvPr id="11" name="TextBox 10">
            <a:extLst>
              <a:ext uri="{FF2B5EF4-FFF2-40B4-BE49-F238E27FC236}">
                <a16:creationId xmlns:a16="http://schemas.microsoft.com/office/drawing/2014/main" id="{E46E8FBD-B8FA-0329-9A6F-7DA19C8814BD}"/>
              </a:ext>
            </a:extLst>
          </p:cNvPr>
          <p:cNvSpPr txBox="1"/>
          <p:nvPr/>
        </p:nvSpPr>
        <p:spPr>
          <a:xfrm>
            <a:off x="7782807" y="5333999"/>
            <a:ext cx="1758815" cy="246221"/>
          </a:xfrm>
          <a:prstGeom prst="rect">
            <a:avLst/>
          </a:prstGeom>
          <a:noFill/>
        </p:spPr>
        <p:txBody>
          <a:bodyPr wrap="none" rtlCol="0">
            <a:spAutoFit/>
          </a:bodyPr>
          <a:lstStyle/>
          <a:p>
            <a:r>
              <a:rPr lang="en-US" sz="1000" b="1" dirty="0">
                <a:latin typeface="Roboto" panose="02000000000000000000" pitchFamily="2" charset="0"/>
                <a:ea typeface="Roboto" panose="02000000000000000000" pitchFamily="2" charset="0"/>
                <a:cs typeface="Roboto" panose="02000000000000000000" pitchFamily="2" charset="0"/>
              </a:rPr>
              <a:t>Source: Investopedia, 2024</a:t>
            </a:r>
          </a:p>
        </p:txBody>
      </p:sp>
      <p:sp>
        <p:nvSpPr>
          <p:cNvPr id="10" name="TextBox 9">
            <a:extLst>
              <a:ext uri="{FF2B5EF4-FFF2-40B4-BE49-F238E27FC236}">
                <a16:creationId xmlns:a16="http://schemas.microsoft.com/office/drawing/2014/main" id="{F0FB7FE0-E98D-3F87-F9A8-DB7DAC35639D}"/>
              </a:ext>
            </a:extLst>
          </p:cNvPr>
          <p:cNvSpPr txBox="1"/>
          <p:nvPr/>
        </p:nvSpPr>
        <p:spPr>
          <a:xfrm>
            <a:off x="661515" y="4093460"/>
            <a:ext cx="6999031" cy="338554"/>
          </a:xfrm>
          <a:prstGeom prst="rect">
            <a:avLst/>
          </a:prstGeom>
          <a:noFill/>
        </p:spPr>
        <p:txBody>
          <a:bodyPr wrap="none" rtlCol="0">
            <a:spAutoFit/>
          </a:bodyPr>
          <a:lstStyle/>
          <a:p>
            <a:pPr algn="ctr"/>
            <a:r>
              <a:rPr lang="en-US" sz="1600" b="1" dirty="0">
                <a:latin typeface="Roboto" panose="02000000000000000000" pitchFamily="2" charset="0"/>
                <a:ea typeface="Roboto" panose="02000000000000000000" pitchFamily="2" charset="0"/>
                <a:cs typeface="Roboto" panose="02000000000000000000" pitchFamily="2" charset="0"/>
              </a:rPr>
              <a:t>USDA Cash Rent County Estimates 8/25/2025, Garfield County: $43.50/ac</a:t>
            </a:r>
          </a:p>
        </p:txBody>
      </p:sp>
      <p:sp>
        <p:nvSpPr>
          <p:cNvPr id="13" name="TextBox 12">
            <a:extLst>
              <a:ext uri="{FF2B5EF4-FFF2-40B4-BE49-F238E27FC236}">
                <a16:creationId xmlns:a16="http://schemas.microsoft.com/office/drawing/2014/main" id="{F0FB7FE0-E98D-3F87-F9A8-DB7DAC35639D}"/>
              </a:ext>
            </a:extLst>
          </p:cNvPr>
          <p:cNvSpPr txBox="1"/>
          <p:nvPr/>
        </p:nvSpPr>
        <p:spPr>
          <a:xfrm>
            <a:off x="677338" y="4462357"/>
            <a:ext cx="8268610" cy="338554"/>
          </a:xfrm>
          <a:prstGeom prst="rect">
            <a:avLst/>
          </a:prstGeom>
          <a:noFill/>
        </p:spPr>
        <p:txBody>
          <a:bodyPr wrap="none" rtlCol="0">
            <a:spAutoFit/>
          </a:bodyPr>
          <a:lstStyle/>
          <a:p>
            <a:pPr algn="ctr"/>
            <a:r>
              <a:rPr lang="en-US" sz="1600" b="1" dirty="0">
                <a:latin typeface="Roboto" panose="02000000000000000000" pitchFamily="2" charset="0"/>
                <a:ea typeface="Roboto" panose="02000000000000000000" pitchFamily="2" charset="0"/>
                <a:cs typeface="Roboto" panose="02000000000000000000" pitchFamily="2" charset="0"/>
              </a:rPr>
              <a:t>Sample of cropland-only Zillow sales, Garfield county, avg. per-acre price: $2,487.87/ac</a:t>
            </a:r>
          </a:p>
        </p:txBody>
      </p:sp>
    </p:spTree>
    <p:extLst>
      <p:ext uri="{BB962C8B-B14F-4D97-AF65-F5344CB8AC3E}">
        <p14:creationId xmlns:p14="http://schemas.microsoft.com/office/powerpoint/2010/main" val="629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313B-447E-2243-A57D-31A747156BFB}"/>
              </a:ext>
            </a:extLst>
          </p:cNvPr>
          <p:cNvSpPr>
            <a:spLocks noGrp="1"/>
          </p:cNvSpPr>
          <p:nvPr>
            <p:ph type="title"/>
          </p:nvPr>
        </p:nvSpPr>
        <p:spPr>
          <a:xfrm>
            <a:off x="659348" y="386001"/>
            <a:ext cx="10515600" cy="757130"/>
          </a:xfrm>
        </p:spPr>
        <p:txBody>
          <a:bodyPr/>
          <a:lstStyle/>
          <a:p>
            <a:r>
              <a:rPr lang="en-US" dirty="0"/>
              <a:t>Takeaways</a:t>
            </a:r>
          </a:p>
        </p:txBody>
      </p:sp>
      <p:sp>
        <p:nvSpPr>
          <p:cNvPr id="4" name="Content Placeholder 3"/>
          <p:cNvSpPr>
            <a:spLocks noGrp="1"/>
          </p:cNvSpPr>
          <p:nvPr>
            <p:ph sz="half" idx="10"/>
          </p:nvPr>
        </p:nvSpPr>
        <p:spPr>
          <a:xfrm>
            <a:off x="876822" y="1566952"/>
            <a:ext cx="10734803" cy="3724096"/>
          </a:xfrm>
        </p:spPr>
        <p:txBody>
          <a:bodyPr/>
          <a:lstStyle/>
          <a:p>
            <a:pPr marL="285750" indent="-285750">
              <a:lnSpc>
                <a:spcPct val="100000"/>
              </a:lnSpc>
              <a:spcBef>
                <a:spcPts val="1200"/>
              </a:spcBef>
              <a:spcAft>
                <a:spcPts val="1200"/>
              </a:spcAft>
              <a:buFont typeface="Arial" panose="020B0604020202020204" pitchFamily="34" charset="0"/>
              <a:buChar char="•"/>
            </a:pPr>
            <a:r>
              <a:rPr lang="en-US" sz="2800" b="1" dirty="0">
                <a:latin typeface="Roboto" panose="020B0604020202020204" charset="0"/>
                <a:ea typeface="Roboto" panose="020B0604020202020204" charset="0"/>
                <a:cs typeface="Roboto" panose="020B0604020202020204" charset="0"/>
              </a:rPr>
              <a:t>The runaway #1 strategy choice (used by &gt;64% of ranches) is the one with </a:t>
            </a:r>
            <a:r>
              <a:rPr lang="en-US" sz="2800" b="1" i="1" u="sng" dirty="0">
                <a:latin typeface="Roboto" panose="020B0604020202020204" charset="0"/>
                <a:ea typeface="Roboto" panose="020B0604020202020204" charset="0"/>
                <a:cs typeface="Roboto" panose="020B0604020202020204" charset="0"/>
              </a:rPr>
              <a:t>zero chance</a:t>
            </a:r>
            <a:r>
              <a:rPr lang="en-US" sz="2800" b="1" i="1" dirty="0">
                <a:latin typeface="Roboto" panose="020B0604020202020204" charset="0"/>
                <a:ea typeface="Roboto" panose="020B0604020202020204" charset="0"/>
                <a:cs typeface="Roboto" panose="020B0604020202020204" charset="0"/>
              </a:rPr>
              <a:t> </a:t>
            </a:r>
            <a:r>
              <a:rPr lang="en-US" sz="2800" b="1" dirty="0">
                <a:latin typeface="Roboto" panose="020B0604020202020204" charset="0"/>
                <a:ea typeface="Roboto" panose="020B0604020202020204" charset="0"/>
                <a:cs typeface="Roboto" panose="020B0604020202020204" charset="0"/>
              </a:rPr>
              <a:t>of actually working.</a:t>
            </a:r>
          </a:p>
          <a:p>
            <a:pPr marL="285750" indent="-285750">
              <a:lnSpc>
                <a:spcPct val="100000"/>
              </a:lnSpc>
              <a:spcBef>
                <a:spcPts val="1200"/>
              </a:spcBef>
              <a:spcAft>
                <a:spcPts val="1200"/>
              </a:spcAft>
              <a:buFont typeface="Arial" panose="020B0604020202020204" pitchFamily="34" charset="0"/>
              <a:buChar char="•"/>
            </a:pPr>
            <a:r>
              <a:rPr lang="en-US" sz="2800" b="1" dirty="0">
                <a:latin typeface="Roboto" panose="020B0604020202020204" charset="0"/>
                <a:ea typeface="Roboto" panose="020B0604020202020204" charset="0"/>
                <a:cs typeface="Roboto" panose="020B0604020202020204" charset="0"/>
              </a:rPr>
              <a:t>Nobody thinks about *WHO’S* paying for the planning </a:t>
            </a:r>
            <a:br>
              <a:rPr lang="en-US" sz="2800" b="1" dirty="0">
                <a:latin typeface="Roboto" panose="020B0604020202020204" charset="0"/>
                <a:ea typeface="Roboto" panose="020B0604020202020204" charset="0"/>
                <a:cs typeface="Roboto" panose="020B0604020202020204" charset="0"/>
              </a:rPr>
            </a:br>
            <a:r>
              <a:rPr lang="en-US" sz="2800" b="1" dirty="0">
                <a:latin typeface="Roboto" panose="020B0604020202020204" charset="0"/>
                <a:ea typeface="Roboto" panose="020B0604020202020204" charset="0"/>
                <a:cs typeface="Roboto" panose="020B0604020202020204" charset="0"/>
              </a:rPr>
              <a:t>	… or lack of it.</a:t>
            </a:r>
          </a:p>
          <a:p>
            <a:pPr marL="285750" indent="-285750">
              <a:lnSpc>
                <a:spcPct val="100000"/>
              </a:lnSpc>
              <a:spcBef>
                <a:spcPts val="1200"/>
              </a:spcBef>
              <a:spcAft>
                <a:spcPts val="1200"/>
              </a:spcAft>
              <a:buFont typeface="Arial" panose="020B0604020202020204" pitchFamily="34" charset="0"/>
              <a:buChar char="•"/>
            </a:pPr>
            <a:r>
              <a:rPr lang="en-US" sz="2800" b="1" dirty="0">
                <a:latin typeface="Roboto" panose="020B0604020202020204" charset="0"/>
                <a:ea typeface="Roboto" panose="020B0604020202020204" charset="0"/>
                <a:cs typeface="Roboto" panose="020B0604020202020204" charset="0"/>
              </a:rPr>
              <a:t>Time can be your enemy or your ally – it just depends on when you start.</a:t>
            </a:r>
            <a:endParaRPr lang="en-US" b="1" dirty="0">
              <a:latin typeface="Arial Black" panose="020B0604020202020204" pitchFamily="34" charset="0"/>
              <a:cs typeface="Arial Black" panose="020B0604020202020204" pitchFamily="34" charset="0"/>
            </a:endParaRPr>
          </a:p>
          <a:p>
            <a:pPr>
              <a:lnSpc>
                <a:spcPct val="100000"/>
              </a:lnSpc>
              <a:spcBef>
                <a:spcPts val="0"/>
              </a:spcBef>
            </a:pPr>
            <a:endParaRPr lang="en-US" dirty="0"/>
          </a:p>
        </p:txBody>
      </p:sp>
    </p:spTree>
    <p:extLst>
      <p:ext uri="{BB962C8B-B14F-4D97-AF65-F5344CB8AC3E}">
        <p14:creationId xmlns:p14="http://schemas.microsoft.com/office/powerpoint/2010/main" val="278191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3710-5617-9A8E-2A95-29FA442930D1}"/>
              </a:ext>
            </a:extLst>
          </p:cNvPr>
          <p:cNvSpPr>
            <a:spLocks noGrp="1"/>
          </p:cNvSpPr>
          <p:nvPr>
            <p:ph type="title" idx="4294967295"/>
          </p:nvPr>
        </p:nvSpPr>
        <p:spPr>
          <a:xfrm>
            <a:off x="838200" y="-1325563"/>
            <a:ext cx="10515600" cy="1325563"/>
          </a:xfrm>
          <a:prstGeom prst="rect">
            <a:avLst/>
          </a:prstGeom>
        </p:spPr>
        <p:txBody>
          <a:bodyPr anchor="b"/>
          <a:lstStyle/>
          <a:p>
            <a:r>
              <a:rPr lang="en-US" dirty="0"/>
              <a:t>A graphic</a:t>
            </a:r>
          </a:p>
        </p:txBody>
      </p:sp>
      <p:pic>
        <p:nvPicPr>
          <p:cNvPr id="5" name="Picture 4" descr="A live graphic of the TV show Bluey that says &quot;and why should I care?&quot;.">
            <a:extLst>
              <a:ext uri="{FF2B5EF4-FFF2-40B4-BE49-F238E27FC236}">
                <a16:creationId xmlns:a16="http://schemas.microsoft.com/office/drawing/2014/main" id="{DA117C63-4ACE-A641-5DD3-FBD2C71E023B}"/>
              </a:ext>
            </a:extLst>
          </p:cNvPr>
          <p:cNvPicPr>
            <a:picLocks noChangeAspect="1"/>
          </p:cNvPicPr>
          <p:nvPr/>
        </p:nvPicPr>
        <p:blipFill>
          <a:blip r:embed="rId2"/>
          <a:stretch>
            <a:fillRect/>
          </a:stretch>
        </p:blipFill>
        <p:spPr>
          <a:xfrm>
            <a:off x="1504722" y="806825"/>
            <a:ext cx="9160841" cy="5181600"/>
          </a:xfrm>
          <a:prstGeom prst="rect">
            <a:avLst/>
          </a:prstGeom>
        </p:spPr>
      </p:pic>
    </p:spTree>
    <p:extLst>
      <p:ext uri="{BB962C8B-B14F-4D97-AF65-F5344CB8AC3E}">
        <p14:creationId xmlns:p14="http://schemas.microsoft.com/office/powerpoint/2010/main" val="3952552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2375765"/>
            <a:ext cx="11087101" cy="2308324"/>
          </a:xfrm>
        </p:spPr>
        <p:txBody>
          <a:bodyPr/>
          <a:lstStyle/>
          <a:p>
            <a:pPr algn="l">
              <a:lnSpc>
                <a:spcPct val="100000"/>
              </a:lnSpc>
            </a:pPr>
            <a:r>
              <a:rPr lang="en-US" sz="4800" dirty="0"/>
              <a:t>Five steps forward: </a:t>
            </a:r>
            <a:br>
              <a:rPr lang="en-US" sz="4800" dirty="0"/>
            </a:br>
            <a:r>
              <a:rPr lang="en-US" sz="4800" dirty="0"/>
              <a:t>A practical approach to keeping </a:t>
            </a:r>
            <a:br>
              <a:rPr lang="en-US" sz="4800" dirty="0"/>
            </a:br>
            <a:r>
              <a:rPr lang="en-US" sz="4800" dirty="0"/>
              <a:t>the farm </a:t>
            </a:r>
            <a:r>
              <a:rPr lang="en-US" sz="4800" i="1" dirty="0"/>
              <a:t>and</a:t>
            </a:r>
            <a:r>
              <a:rPr lang="en-US" sz="4800" dirty="0"/>
              <a:t> the </a:t>
            </a:r>
            <a:r>
              <a:rPr lang="en-US" sz="4800"/>
              <a:t>family together</a:t>
            </a:r>
            <a:endParaRPr lang="en-US" sz="4800" dirty="0"/>
          </a:p>
        </p:txBody>
      </p:sp>
    </p:spTree>
    <p:extLst>
      <p:ext uri="{BB962C8B-B14F-4D97-AF65-F5344CB8AC3E}">
        <p14:creationId xmlns:p14="http://schemas.microsoft.com/office/powerpoint/2010/main" val="36179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steps to a successful transition</a:t>
            </a:r>
          </a:p>
        </p:txBody>
      </p:sp>
      <p:sp>
        <p:nvSpPr>
          <p:cNvPr id="4" name="Content Placeholder 3"/>
          <p:cNvSpPr>
            <a:spLocks noGrp="1"/>
          </p:cNvSpPr>
          <p:nvPr>
            <p:ph sz="half" idx="10"/>
          </p:nvPr>
        </p:nvSpPr>
        <p:spPr>
          <a:xfrm>
            <a:off x="876822" y="1533116"/>
            <a:ext cx="10734803" cy="3971600"/>
          </a:xfrm>
        </p:spPr>
        <p:txBody>
          <a:bodyPr/>
          <a:lstStyle/>
          <a:p>
            <a:pPr marL="514350" indent="-514350">
              <a:spcBef>
                <a:spcPts val="0"/>
              </a:spcBef>
              <a:spcAft>
                <a:spcPts val="2400"/>
              </a:spcAft>
              <a:buFont typeface="+mj-lt"/>
              <a:buAutoNum type="arabicPeriod"/>
            </a:pPr>
            <a:r>
              <a:rPr lang="en-US" sz="2800" b="1" dirty="0">
                <a:latin typeface="Roboto" panose="020B0604020202020204" charset="0"/>
                <a:ea typeface="Roboto" panose="020B0604020202020204" charset="0"/>
                <a:cs typeface="Roboto" panose="020B0604020202020204" charset="0"/>
              </a:rPr>
              <a:t>INVENTORY: Determine where you are now</a:t>
            </a:r>
          </a:p>
          <a:p>
            <a:pPr marL="514350" indent="-514350">
              <a:spcBef>
                <a:spcPts val="0"/>
              </a:spcBef>
              <a:spcAft>
                <a:spcPts val="2400"/>
              </a:spcAft>
              <a:buFont typeface="+mj-lt"/>
              <a:buAutoNum type="arabicPeriod"/>
            </a:pPr>
            <a:r>
              <a:rPr lang="en-US" sz="2800" b="1" dirty="0">
                <a:latin typeface="Roboto" panose="020B0604020202020204" charset="0"/>
                <a:ea typeface="Roboto" panose="020B0604020202020204" charset="0"/>
                <a:cs typeface="Roboto" panose="020B0604020202020204" charset="0"/>
              </a:rPr>
              <a:t>TALK: Communicate with stakeholders</a:t>
            </a:r>
          </a:p>
          <a:p>
            <a:pPr marL="514350" indent="-514350">
              <a:spcBef>
                <a:spcPts val="0"/>
              </a:spcBef>
              <a:spcAft>
                <a:spcPts val="2400"/>
              </a:spcAft>
              <a:buFont typeface="+mj-lt"/>
              <a:buAutoNum type="arabicPeriod"/>
            </a:pPr>
            <a:r>
              <a:rPr lang="en-US" sz="2800" b="1" dirty="0">
                <a:latin typeface="Roboto" panose="020B0604020202020204" charset="0"/>
                <a:ea typeface="Roboto" panose="020B0604020202020204" charset="0"/>
                <a:cs typeface="Roboto" panose="020B0604020202020204" charset="0"/>
              </a:rPr>
              <a:t>PLAN: Develop a business succession plan</a:t>
            </a:r>
          </a:p>
          <a:p>
            <a:pPr marL="514350" indent="-514350">
              <a:spcBef>
                <a:spcPts val="0"/>
              </a:spcBef>
              <a:spcAft>
                <a:spcPts val="2400"/>
              </a:spcAft>
              <a:buFont typeface="+mj-lt"/>
              <a:buAutoNum type="arabicPeriod"/>
            </a:pPr>
            <a:r>
              <a:rPr lang="en-US" sz="2800" b="1" dirty="0">
                <a:latin typeface="Roboto" panose="020B0604020202020204" charset="0"/>
                <a:ea typeface="Roboto" panose="020B0604020202020204" charset="0"/>
                <a:cs typeface="Roboto" panose="020B0604020202020204" charset="0"/>
              </a:rPr>
              <a:t>WILL: Develop a plan for your estate / gifts</a:t>
            </a:r>
          </a:p>
          <a:p>
            <a:pPr marL="514350" indent="-514350">
              <a:spcBef>
                <a:spcPts val="0"/>
              </a:spcBef>
              <a:spcAft>
                <a:spcPts val="2400"/>
              </a:spcAft>
              <a:buFont typeface="+mj-lt"/>
              <a:buAutoNum type="arabicPeriod"/>
            </a:pPr>
            <a:r>
              <a:rPr lang="en-US" sz="2800" b="1" dirty="0">
                <a:latin typeface="Roboto" panose="020B0604020202020204" charset="0"/>
                <a:ea typeface="Roboto" panose="020B0604020202020204" charset="0"/>
                <a:cs typeface="Roboto" panose="020B0604020202020204" charset="0"/>
              </a:rPr>
              <a:t>DON’T STOP: Deploy / evaluate / revise</a:t>
            </a:r>
          </a:p>
        </p:txBody>
      </p:sp>
    </p:spTree>
    <p:extLst>
      <p:ext uri="{BB962C8B-B14F-4D97-AF65-F5344CB8AC3E}">
        <p14:creationId xmlns:p14="http://schemas.microsoft.com/office/powerpoint/2010/main" val="260500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n standing in front of a cow pen filled with black cows as he glances at a paper list."/>
          <p:cNvPicPr>
            <a:picLocks noChangeAspect="1"/>
          </p:cNvPicPr>
          <p:nvPr/>
        </p:nvPicPr>
        <p:blipFill>
          <a:blip r:embed="rId3" cstate="print">
            <a:extLst>
              <a:ext uri="{28A0092B-C50C-407E-A947-70E740481C1C}">
                <a14:useLocalDpi xmlns:a14="http://schemas.microsoft.com/office/drawing/2010/main" val="0"/>
              </a:ext>
            </a:extLst>
          </a:blip>
          <a:srcRect l="11310" r="9769" b="3572"/>
          <a:stretch>
            <a:fillRect/>
          </a:stretch>
        </p:blipFill>
        <p:spPr>
          <a:xfrm>
            <a:off x="0" y="1"/>
            <a:ext cx="12192000" cy="6858000"/>
          </a:xfrm>
          <a:prstGeom prst="rect">
            <a:avLst/>
          </a:prstGeom>
        </p:spPr>
      </p:pic>
      <p:sp>
        <p:nvSpPr>
          <p:cNvPr id="3" name="Content Placeholder 2"/>
          <p:cNvSpPr txBox="1">
            <a:spLocks noGrp="1"/>
          </p:cNvSpPr>
          <p:nvPr>
            <p:ph type="title" idx="4294967295"/>
          </p:nvPr>
        </p:nvSpPr>
        <p:spPr>
          <a:xfrm>
            <a:off x="169209" y="1730032"/>
            <a:ext cx="8229600" cy="4525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800"/>
              </a:spcAft>
              <a:buClrTx/>
              <a:buSzTx/>
              <a:buFont typeface="Arial" panose="020B0604020202020204" pitchFamily="34" charset="0"/>
              <a:buNone/>
              <a:tabLst/>
              <a:defRPr/>
            </a:pPr>
            <a:r>
              <a:rPr kumimoji="0" lang="en-US" sz="3600" b="1" i="0" u="none" strike="noStrike" kern="1200" cap="none" spc="0" normalizeH="0" baseline="0" noProof="0" dirty="0">
                <a:ln>
                  <a:solidFill>
                    <a:schemeClr val="tx1"/>
                  </a:solid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Step 1: INVENTORY</a:t>
            </a:r>
          </a:p>
          <a:p>
            <a:pPr marL="228600" marR="0" lvl="0" indent="-2286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solidFill>
                    <a:schemeClr val="tx1"/>
                  </a:solid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Every THING</a:t>
            </a:r>
          </a:p>
          <a:p>
            <a:pPr marL="228600" marR="0" lvl="0" indent="-2286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solidFill>
                    <a:schemeClr val="tx1"/>
                  </a:solid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Every ONE</a:t>
            </a:r>
          </a:p>
          <a:p>
            <a:pPr marL="228600" marR="0" lvl="0" indent="-2286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solidFill>
                    <a:schemeClr val="tx1"/>
                  </a:solid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Every MEASURE</a:t>
            </a:r>
          </a:p>
          <a:p>
            <a:pPr marL="228600" marR="0" lvl="0" indent="-2286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solidFill>
                    <a:schemeClr val="tx1"/>
                  </a:solid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Every GOAL</a:t>
            </a:r>
          </a:p>
          <a:p>
            <a:pPr marL="228600" marR="0" lvl="0" indent="-2286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solidFill>
                    <a:schemeClr val="tx1"/>
                  </a:solid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Every VALUE</a:t>
            </a:r>
            <a:endParaRPr kumimoji="0" lang="en-US" sz="3200" b="1" i="0" u="none" strike="noStrike" kern="1200" cap="none" spc="0" normalizeH="0" baseline="0" noProof="0" dirty="0">
              <a:ln>
                <a:solidFill>
                  <a:schemeClr val="tx1"/>
                </a:solid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7902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title" idx="4294967295"/>
          </p:nvPr>
        </p:nvSpPr>
        <p:spPr>
          <a:xfrm>
            <a:off x="762000" y="223257"/>
            <a:ext cx="11456275" cy="701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A6400"/>
                </a:solidFill>
                <a:effectLst/>
                <a:uLnTx/>
                <a:uFillTx/>
                <a:latin typeface="Fjalla One" panose="020B0604020202020204" charset="0"/>
                <a:ea typeface="Roboto" panose="02000000000000000000" pitchFamily="2" charset="0"/>
                <a:cs typeface="+mn-cs"/>
              </a:rPr>
              <a:t>A failure to plan is a plan to fail</a:t>
            </a:r>
          </a:p>
        </p:txBody>
      </p:sp>
      <p:sp>
        <p:nvSpPr>
          <p:cNvPr id="3" name="Content Placeholder 2"/>
          <p:cNvSpPr>
            <a:spLocks noGrp="1"/>
          </p:cNvSpPr>
          <p:nvPr>
            <p:ph sz="half" idx="4294967295"/>
          </p:nvPr>
        </p:nvSpPr>
        <p:spPr>
          <a:xfrm>
            <a:off x="828674" y="1190625"/>
            <a:ext cx="6638925" cy="4525963"/>
          </a:xfrm>
        </p:spPr>
        <p:txBody>
          <a:bodyPr/>
          <a:lstStyle/>
          <a:p>
            <a:pPr marL="0" indent="0">
              <a:spcBef>
                <a:spcPts val="0"/>
              </a:spcBef>
              <a:buNone/>
            </a:pPr>
            <a:r>
              <a:rPr lang="en-US" b="1" dirty="0">
                <a:latin typeface="Roboto" panose="020B0604020202020204" charset="0"/>
                <a:ea typeface="Roboto" panose="020B0604020202020204" charset="0"/>
                <a:cs typeface="Roboto" panose="020B0604020202020204" charset="0"/>
              </a:rPr>
              <a:t>Slam dunk without-a-doubt</a:t>
            </a:r>
          </a:p>
          <a:p>
            <a:pPr>
              <a:spcBef>
                <a:spcPts val="0"/>
              </a:spcBef>
              <a:spcAft>
                <a:spcPts val="600"/>
              </a:spcAft>
            </a:pPr>
            <a:r>
              <a:rPr lang="en-US" dirty="0">
                <a:latin typeface="Roboto" panose="020B0604020202020204" charset="0"/>
                <a:ea typeface="Roboto" panose="020B0604020202020204" charset="0"/>
                <a:cs typeface="Roboto" panose="020B0604020202020204" charset="0"/>
              </a:rPr>
              <a:t>Guardian nomination for minor children</a:t>
            </a:r>
          </a:p>
          <a:p>
            <a:pPr>
              <a:spcBef>
                <a:spcPts val="0"/>
              </a:spcBef>
              <a:spcAft>
                <a:spcPts val="600"/>
              </a:spcAft>
            </a:pPr>
            <a:r>
              <a:rPr lang="en-US" dirty="0">
                <a:latin typeface="Roboto" panose="020B0604020202020204" charset="0"/>
                <a:ea typeface="Roboto" panose="020B0604020202020204" charset="0"/>
                <a:cs typeface="Roboto" panose="020B0604020202020204" charset="0"/>
              </a:rPr>
              <a:t>Beneficiary designations</a:t>
            </a:r>
          </a:p>
          <a:p>
            <a:pPr>
              <a:spcBef>
                <a:spcPts val="0"/>
              </a:spcBef>
              <a:spcAft>
                <a:spcPts val="600"/>
              </a:spcAft>
            </a:pPr>
            <a:r>
              <a:rPr lang="en-US" dirty="0">
                <a:latin typeface="Roboto" panose="020B0604020202020204" charset="0"/>
                <a:ea typeface="Roboto" panose="020B0604020202020204" charset="0"/>
                <a:cs typeface="Roboto" panose="020B0604020202020204" charset="0"/>
              </a:rPr>
              <a:t>Durable powers of attorney</a:t>
            </a:r>
          </a:p>
          <a:p>
            <a:pPr>
              <a:spcBef>
                <a:spcPts val="0"/>
              </a:spcBef>
              <a:spcAft>
                <a:spcPts val="600"/>
              </a:spcAft>
            </a:pPr>
            <a:r>
              <a:rPr lang="en-US" dirty="0">
                <a:latin typeface="Roboto" panose="020B0604020202020204" charset="0"/>
                <a:ea typeface="Roboto" panose="020B0604020202020204" charset="0"/>
                <a:cs typeface="Roboto" panose="020B0604020202020204" charset="0"/>
              </a:rPr>
              <a:t>Advanced directive for health care</a:t>
            </a:r>
          </a:p>
          <a:p>
            <a:pPr lvl="1">
              <a:spcBef>
                <a:spcPts val="0"/>
              </a:spcBef>
              <a:spcAft>
                <a:spcPts val="600"/>
              </a:spcAft>
            </a:pPr>
            <a:r>
              <a:rPr lang="en-US" dirty="0">
                <a:latin typeface="Roboto" panose="020B0604020202020204" charset="0"/>
                <a:ea typeface="Roboto" panose="020B0604020202020204" charset="0"/>
                <a:cs typeface="Roboto" panose="020B0604020202020204" charset="0"/>
              </a:rPr>
              <a:t>Medical Power of Attorney</a:t>
            </a:r>
          </a:p>
          <a:p>
            <a:pPr lvl="1">
              <a:spcBef>
                <a:spcPts val="0"/>
              </a:spcBef>
              <a:spcAft>
                <a:spcPts val="600"/>
              </a:spcAft>
            </a:pPr>
            <a:r>
              <a:rPr lang="en-US" dirty="0">
                <a:latin typeface="Roboto" panose="020B0604020202020204" charset="0"/>
                <a:ea typeface="Roboto" panose="020B0604020202020204" charset="0"/>
                <a:cs typeface="Roboto" panose="020B0604020202020204" charset="0"/>
              </a:rPr>
              <a:t>Living Will</a:t>
            </a:r>
          </a:p>
          <a:p>
            <a:pPr lvl="1">
              <a:spcBef>
                <a:spcPts val="0"/>
              </a:spcBef>
              <a:spcAft>
                <a:spcPts val="600"/>
              </a:spcAft>
            </a:pPr>
            <a:r>
              <a:rPr lang="en-US" dirty="0">
                <a:latin typeface="Roboto" panose="020B0604020202020204" charset="0"/>
                <a:ea typeface="Roboto" panose="020B0604020202020204" charset="0"/>
                <a:cs typeface="Roboto" panose="020B0604020202020204" charset="0"/>
              </a:rPr>
              <a:t>DNR</a:t>
            </a:r>
          </a:p>
          <a:p>
            <a:pPr>
              <a:spcBef>
                <a:spcPts val="0"/>
              </a:spcBef>
              <a:spcAft>
                <a:spcPts val="600"/>
              </a:spcAft>
            </a:pPr>
            <a:r>
              <a:rPr lang="en-US" dirty="0">
                <a:latin typeface="Roboto" panose="020B0604020202020204" charset="0"/>
                <a:ea typeface="Roboto" panose="020B0604020202020204" charset="0"/>
                <a:cs typeface="Roboto" panose="020B0604020202020204" charset="0"/>
              </a:rPr>
              <a:t>Long-term care plan</a:t>
            </a:r>
          </a:p>
          <a:p>
            <a:pPr>
              <a:spcBef>
                <a:spcPts val="0"/>
              </a:spcBef>
              <a:spcAft>
                <a:spcPts val="600"/>
              </a:spcAft>
            </a:pPr>
            <a:r>
              <a:rPr lang="en-US" dirty="0">
                <a:latin typeface="Roboto" panose="020B0604020202020204" charset="0"/>
                <a:ea typeface="Roboto" panose="020B0604020202020204" charset="0"/>
                <a:cs typeface="Roboto" panose="020B0604020202020204" charset="0"/>
              </a:rPr>
              <a:t>Will</a:t>
            </a:r>
          </a:p>
        </p:txBody>
      </p:sp>
      <p:sp>
        <p:nvSpPr>
          <p:cNvPr id="4" name="Content Placeholder 3">
            <a:extLst>
              <a:ext uri="{FF2B5EF4-FFF2-40B4-BE49-F238E27FC236}">
                <a16:creationId xmlns:a16="http://schemas.microsoft.com/office/drawing/2014/main" id="{D8CDE2E9-105E-A243-9D49-3CA531405AB6}"/>
              </a:ext>
            </a:extLst>
          </p:cNvPr>
          <p:cNvSpPr>
            <a:spLocks noGrp="1"/>
          </p:cNvSpPr>
          <p:nvPr>
            <p:ph sz="half" idx="4294967295"/>
          </p:nvPr>
        </p:nvSpPr>
        <p:spPr>
          <a:xfrm>
            <a:off x="8153400" y="1190625"/>
            <a:ext cx="4038600" cy="3394075"/>
          </a:xfrm>
        </p:spPr>
        <p:txBody>
          <a:bodyPr/>
          <a:lstStyle/>
          <a:p>
            <a:pPr marL="0" indent="0">
              <a:spcBef>
                <a:spcPts val="0"/>
              </a:spcBef>
              <a:buNone/>
            </a:pPr>
            <a:r>
              <a:rPr lang="en-US" b="1" dirty="0">
                <a:latin typeface="Roboto" panose="020B0604020202020204" charset="0"/>
                <a:ea typeface="Roboto" panose="020B0604020202020204" charset="0"/>
                <a:cs typeface="Roboto" panose="020B0604020202020204" charset="0"/>
              </a:rPr>
              <a:t>And you really need </a:t>
            </a:r>
            <a:br>
              <a:rPr lang="en-US" b="1" dirty="0">
                <a:latin typeface="Roboto" panose="020B0604020202020204" charset="0"/>
                <a:ea typeface="Roboto" panose="020B0604020202020204" charset="0"/>
                <a:cs typeface="Roboto" panose="020B0604020202020204" charset="0"/>
              </a:rPr>
            </a:br>
            <a:r>
              <a:rPr lang="en-US" b="1" dirty="0">
                <a:latin typeface="Roboto" panose="020B0604020202020204" charset="0"/>
                <a:ea typeface="Roboto" panose="020B0604020202020204" charset="0"/>
                <a:cs typeface="Roboto" panose="020B0604020202020204" charset="0"/>
              </a:rPr>
              <a:t>to think about</a:t>
            </a:r>
          </a:p>
          <a:p>
            <a:pPr>
              <a:spcBef>
                <a:spcPts val="0"/>
              </a:spcBef>
            </a:pPr>
            <a:r>
              <a:rPr lang="en-US" dirty="0">
                <a:latin typeface="Roboto" panose="020B0604020202020204" charset="0"/>
                <a:ea typeface="Roboto" panose="020B0604020202020204" charset="0"/>
                <a:cs typeface="Roboto" panose="020B0604020202020204" charset="0"/>
              </a:rPr>
              <a:t>Trust</a:t>
            </a:r>
          </a:p>
          <a:p>
            <a:pPr>
              <a:spcBef>
                <a:spcPts val="0"/>
              </a:spcBef>
            </a:pPr>
            <a:endParaRPr lang="en-US" dirty="0">
              <a:latin typeface="Roboto" panose="020B0604020202020204" charset="0"/>
              <a:ea typeface="Roboto" panose="020B0604020202020204" charset="0"/>
              <a:cs typeface="Roboto" panose="020B0604020202020204" charset="0"/>
            </a:endParaRPr>
          </a:p>
          <a:p>
            <a:pPr>
              <a:spcBef>
                <a:spcPts val="0"/>
              </a:spcBef>
            </a:pPr>
            <a:r>
              <a:rPr lang="en-US" dirty="0">
                <a:latin typeface="Roboto" panose="020B0604020202020204" charset="0"/>
                <a:ea typeface="Roboto" panose="020B0604020202020204" charset="0"/>
                <a:cs typeface="Roboto" panose="020B0604020202020204" charset="0"/>
              </a:rPr>
              <a:t>Life insurance</a:t>
            </a:r>
          </a:p>
          <a:p>
            <a:pPr>
              <a:spcBef>
                <a:spcPts val="0"/>
              </a:spcBef>
            </a:pPr>
            <a:endParaRPr lang="en-US" dirty="0">
              <a:latin typeface="Roboto" panose="020B0604020202020204" charset="0"/>
              <a:ea typeface="Roboto" panose="020B0604020202020204" charset="0"/>
              <a:cs typeface="Roboto" panose="020B0604020202020204" charset="0"/>
            </a:endParaRPr>
          </a:p>
          <a:p>
            <a:pPr>
              <a:spcBef>
                <a:spcPts val="0"/>
              </a:spcBef>
            </a:pPr>
            <a:r>
              <a:rPr lang="en-US" dirty="0">
                <a:latin typeface="Roboto" panose="020B0604020202020204" charset="0"/>
                <a:ea typeface="Roboto" panose="020B0604020202020204" charset="0"/>
                <a:cs typeface="Roboto" panose="020B0604020202020204" charset="0"/>
              </a:rPr>
              <a:t>Long-term care </a:t>
            </a:r>
            <a:r>
              <a:rPr lang="en-US" i="1" dirty="0">
                <a:latin typeface="Roboto" panose="020B0604020202020204" charset="0"/>
                <a:ea typeface="Roboto" panose="020B0604020202020204" charset="0"/>
                <a:cs typeface="Roboto" panose="020B0604020202020204" charset="0"/>
              </a:rPr>
              <a:t>insurance</a:t>
            </a:r>
          </a:p>
        </p:txBody>
      </p:sp>
    </p:spTree>
    <p:extLst>
      <p:ext uri="{BB962C8B-B14F-4D97-AF65-F5344CB8AC3E}">
        <p14:creationId xmlns:p14="http://schemas.microsoft.com/office/powerpoint/2010/main" val="142982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fade">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fade">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Effect transition="in" filter="fade">
                                      <p:cBhvr>
                                        <p:cTn id="7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5 'Christmas Vacation' Quotes Every National Lampoon's Fan Knows"/>
          <p:cNvPicPr>
            <a:picLocks noChangeAspect="1" noChangeArrowheads="1"/>
          </p:cNvPicPr>
          <p:nvPr/>
        </p:nvPicPr>
        <p:blipFill rotWithShape="1">
          <a:blip r:embed="rId3">
            <a:extLst>
              <a:ext uri="{28A0092B-C50C-407E-A947-70E740481C1C}">
                <a14:useLocalDpi xmlns:a14="http://schemas.microsoft.com/office/drawing/2010/main" val="0"/>
              </a:ext>
            </a:extLst>
          </a:blip>
          <a:srcRect b="19378"/>
          <a:stretch/>
        </p:blipFill>
        <p:spPr bwMode="auto">
          <a:xfrm>
            <a:off x="0" y="0"/>
            <a:ext cx="12192000" cy="68792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noGrp="1"/>
          </p:cNvSpPr>
          <p:nvPr>
            <p:ph type="title" idx="4294967295"/>
          </p:nvPr>
        </p:nvSpPr>
        <p:spPr>
          <a:xfrm>
            <a:off x="636998" y="308225"/>
            <a:ext cx="360066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Fjalla One" panose="020B0604020202020204" charset="0"/>
                <a:ea typeface="Roboto" panose="020B0604020202020204" charset="0"/>
                <a:cs typeface="Roboto" panose="020B0604020202020204" charset="0"/>
              </a:rPr>
              <a:t>Step 2:TALK</a:t>
            </a:r>
          </a:p>
        </p:txBody>
      </p:sp>
    </p:spTree>
    <p:extLst>
      <p:ext uri="{BB962C8B-B14F-4D97-AF65-F5344CB8AC3E}">
        <p14:creationId xmlns:p14="http://schemas.microsoft.com/office/powerpoint/2010/main" val="166101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changing tire on moving car">
            <a:extLst>
              <a:ext uri="{FF2B5EF4-FFF2-40B4-BE49-F238E27FC236}">
                <a16:creationId xmlns:a16="http://schemas.microsoft.com/office/drawing/2014/main" id="{AE7F45B0-2983-D94E-8657-943FE8941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txBox="1">
            <a:spLocks noGrp="1"/>
          </p:cNvSpPr>
          <p:nvPr>
            <p:ph type="title" idx="4294967295"/>
          </p:nvPr>
        </p:nvSpPr>
        <p:spPr>
          <a:xfrm>
            <a:off x="636998" y="308225"/>
            <a:ext cx="3704860"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Fjalla One" panose="020B0604020202020204" charset="0"/>
                <a:ea typeface="Roboto" panose="020B0604020202020204" charset="0"/>
                <a:cs typeface="Roboto" panose="020B0604020202020204" charset="0"/>
              </a:rPr>
              <a:t>Step 3:PLAN</a:t>
            </a:r>
          </a:p>
        </p:txBody>
      </p:sp>
    </p:spTree>
    <p:extLst>
      <p:ext uri="{BB962C8B-B14F-4D97-AF65-F5344CB8AC3E}">
        <p14:creationId xmlns:p14="http://schemas.microsoft.com/office/powerpoint/2010/main" val="273234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B6DC-0521-AE33-A0DD-725567EB8E16}"/>
              </a:ext>
            </a:extLst>
          </p:cNvPr>
          <p:cNvSpPr>
            <a:spLocks noGrp="1"/>
          </p:cNvSpPr>
          <p:nvPr>
            <p:ph type="title" idx="4294967295"/>
          </p:nvPr>
        </p:nvSpPr>
        <p:spPr>
          <a:xfrm>
            <a:off x="838200" y="-1325563"/>
            <a:ext cx="10515600" cy="1325563"/>
          </a:xfrm>
          <a:prstGeom prst="rect">
            <a:avLst/>
          </a:prstGeom>
        </p:spPr>
        <p:txBody>
          <a:bodyPr anchor="b"/>
          <a:lstStyle/>
          <a:p>
            <a:r>
              <a:rPr lang="en-US" dirty="0"/>
              <a:t>Table 2</a:t>
            </a:r>
          </a:p>
        </p:txBody>
      </p:sp>
      <p:sp>
        <p:nvSpPr>
          <p:cNvPr id="3" name="Rectangle 2">
            <a:extLst>
              <a:ext uri="{FF2B5EF4-FFF2-40B4-BE49-F238E27FC236}">
                <a16:creationId xmlns:a16="http://schemas.microsoft.com/office/drawing/2014/main" id="{12A6D75D-6616-E02F-BEC6-CF8A1B909E7C}"/>
              </a:ext>
              <a:ext uri="{C183D7F6-B498-43B3-948B-1728B52AA6E4}">
                <adec:decorative xmlns:adec="http://schemas.microsoft.com/office/drawing/2017/decorative" val="1"/>
              </a:ext>
            </a:extLst>
          </p:cNvPr>
          <p:cNvSpPr/>
          <p:nvPr/>
        </p:nvSpPr>
        <p:spPr bwMode="auto">
          <a:xfrm>
            <a:off x="1524000" y="1143000"/>
            <a:ext cx="9144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143000" indent="-228600" fontAlgn="base">
              <a:spcBef>
                <a:spcPct val="50000"/>
              </a:spcBef>
              <a:spcAft>
                <a:spcPct val="0"/>
              </a:spcAft>
              <a:buFontTx/>
              <a:buChar char="•"/>
            </a:pPr>
            <a:endParaRPr lang="en-US" sz="2000" b="1" i="1" u="sng">
              <a:latin typeface="Kozuka Gothic Pro B" pitchFamily="34" charset="-128"/>
            </a:endParaRPr>
          </a:p>
        </p:txBody>
      </p:sp>
      <p:graphicFrame>
        <p:nvGraphicFramePr>
          <p:cNvPr id="5" name="Chart 4" descr="A graph of the &quot;Twenty Year Ownership Buyout - Linear&quot; with the bottom half of the left side of the graph in black that says &quot;Senior&quot; and the top right side of the graph in orange that says &quot;Junior&quot;. The X- Axis shows the Ownership percentage and the Y-axis shows the year.">
            <a:extLst>
              <a:ext uri="{FF2B5EF4-FFF2-40B4-BE49-F238E27FC236}">
                <a16:creationId xmlns:a16="http://schemas.microsoft.com/office/drawing/2014/main" id="{579F8C2C-4D7F-8897-C045-51333A7069D4}"/>
              </a:ext>
            </a:extLst>
          </p:cNvPr>
          <p:cNvGraphicFramePr>
            <a:graphicFrameLocks noGrp="1"/>
          </p:cNvGraphicFramePr>
          <p:nvPr>
            <p:extLst>
              <p:ext uri="{D42A27DB-BD31-4B8C-83A1-F6EECF244321}">
                <p14:modId xmlns:p14="http://schemas.microsoft.com/office/powerpoint/2010/main" val="1123319779"/>
              </p:ext>
            </p:extLst>
          </p:nvPr>
        </p:nvGraphicFramePr>
        <p:xfrm>
          <a:off x="1760186" y="285607"/>
          <a:ext cx="8671629" cy="628678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BDC20DD-B59E-0591-7572-654DA3C3B157}"/>
              </a:ext>
            </a:extLst>
          </p:cNvPr>
          <p:cNvSpPr txBox="1"/>
          <p:nvPr/>
        </p:nvSpPr>
        <p:spPr>
          <a:xfrm>
            <a:off x="2819401" y="4876801"/>
            <a:ext cx="1978427" cy="707886"/>
          </a:xfrm>
          <a:prstGeom prst="rect">
            <a:avLst/>
          </a:prstGeom>
          <a:noFill/>
        </p:spPr>
        <p:txBody>
          <a:bodyPr wrap="none" rtlCol="0">
            <a:spAutoFit/>
          </a:bodyPr>
          <a:lstStyle/>
          <a:p>
            <a:pPr>
              <a:buNone/>
            </a:pPr>
            <a:r>
              <a:rPr lang="en-US" sz="4000" dirty="0">
                <a:solidFill>
                  <a:schemeClr val="bg1"/>
                </a:solidFill>
                <a:latin typeface="Arial Black" panose="020B0604020202020204" pitchFamily="34" charset="0"/>
                <a:cs typeface="Arial Black" panose="020B0604020202020204" pitchFamily="34" charset="0"/>
              </a:rPr>
              <a:t>Senior</a:t>
            </a:r>
          </a:p>
        </p:txBody>
      </p:sp>
      <p:sp>
        <p:nvSpPr>
          <p:cNvPr id="7" name="TextBox 6">
            <a:extLst>
              <a:ext uri="{FF2B5EF4-FFF2-40B4-BE49-F238E27FC236}">
                <a16:creationId xmlns:a16="http://schemas.microsoft.com/office/drawing/2014/main" id="{5D6C40DF-E7F1-7DE6-0CBC-B1201B5F045F}"/>
              </a:ext>
            </a:extLst>
          </p:cNvPr>
          <p:cNvSpPr txBox="1"/>
          <p:nvPr/>
        </p:nvSpPr>
        <p:spPr>
          <a:xfrm>
            <a:off x="8027846" y="789057"/>
            <a:ext cx="1936299" cy="707886"/>
          </a:xfrm>
          <a:prstGeom prst="rect">
            <a:avLst/>
          </a:prstGeom>
          <a:noFill/>
        </p:spPr>
        <p:txBody>
          <a:bodyPr wrap="none" rtlCol="0">
            <a:spAutoFit/>
          </a:bodyPr>
          <a:lstStyle/>
          <a:p>
            <a:pPr>
              <a:buNone/>
            </a:pPr>
            <a:r>
              <a:rPr lang="en-US" sz="4000" dirty="0">
                <a:solidFill>
                  <a:schemeClr val="bg1"/>
                </a:solidFill>
                <a:latin typeface="Arial Black" panose="020B0604020202020204" pitchFamily="34" charset="0"/>
                <a:cs typeface="Arial Black" panose="020B0604020202020204" pitchFamily="34" charset="0"/>
              </a:rPr>
              <a:t>Junior</a:t>
            </a:r>
          </a:p>
        </p:txBody>
      </p:sp>
    </p:spTree>
    <p:extLst>
      <p:ext uri="{BB962C8B-B14F-4D97-AF65-F5344CB8AC3E}">
        <p14:creationId xmlns:p14="http://schemas.microsoft.com/office/powerpoint/2010/main" val="235803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3BE767-4292-0ABA-5682-05D0EEB644AC}"/>
              </a:ext>
            </a:extLst>
          </p:cNvPr>
          <p:cNvSpPr>
            <a:spLocks noGrp="1"/>
          </p:cNvSpPr>
          <p:nvPr>
            <p:ph type="title" idx="4294967295"/>
          </p:nvPr>
        </p:nvSpPr>
        <p:spPr>
          <a:xfrm>
            <a:off x="838200" y="-1325563"/>
            <a:ext cx="10515600" cy="1325563"/>
          </a:xfrm>
          <a:prstGeom prst="rect">
            <a:avLst/>
          </a:prstGeom>
        </p:spPr>
        <p:txBody>
          <a:bodyPr anchor="b"/>
          <a:lstStyle/>
          <a:p>
            <a:r>
              <a:rPr lang="en-US" dirty="0"/>
              <a:t>Table 3</a:t>
            </a:r>
          </a:p>
        </p:txBody>
      </p:sp>
      <p:sp>
        <p:nvSpPr>
          <p:cNvPr id="3" name="Rectangle 2">
            <a:extLst>
              <a:ext uri="{FF2B5EF4-FFF2-40B4-BE49-F238E27FC236}">
                <a16:creationId xmlns:a16="http://schemas.microsoft.com/office/drawing/2014/main" id="{2A9CDE25-9662-67C2-1E29-60B827986DEB}"/>
              </a:ext>
              <a:ext uri="{C183D7F6-B498-43B3-948B-1728B52AA6E4}">
                <adec:decorative xmlns:adec="http://schemas.microsoft.com/office/drawing/2017/decorative" val="1"/>
              </a:ext>
            </a:extLst>
          </p:cNvPr>
          <p:cNvSpPr/>
          <p:nvPr/>
        </p:nvSpPr>
        <p:spPr bwMode="auto">
          <a:xfrm>
            <a:off x="1524000" y="1143000"/>
            <a:ext cx="9144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143000" indent="-228600" fontAlgn="base">
              <a:spcBef>
                <a:spcPct val="50000"/>
              </a:spcBef>
              <a:spcAft>
                <a:spcPct val="0"/>
              </a:spcAft>
              <a:buFontTx/>
              <a:buChar char="•"/>
            </a:pPr>
            <a:endParaRPr lang="en-US" sz="2000" b="1" i="1" u="sng">
              <a:latin typeface="Kozuka Gothic Pro B" pitchFamily="34" charset="-128"/>
            </a:endParaRPr>
          </a:p>
        </p:txBody>
      </p:sp>
      <p:graphicFrame>
        <p:nvGraphicFramePr>
          <p:cNvPr id="2" name="Chart 1" descr="A graph of the &quot;Twenty Year Ownership Buyout - Exponential&quot; with the bottom half of the left side of the graph in black that says &quot;Senior&quot; and the top right side of the graph in orange that says &quot;Junior&quot;. The X- Axis shows the Ownership percentage and the Y-axis shows the year.">
            <a:extLst>
              <a:ext uri="{FF2B5EF4-FFF2-40B4-BE49-F238E27FC236}">
                <a16:creationId xmlns:a16="http://schemas.microsoft.com/office/drawing/2014/main" id="{646DF7EA-FF62-466A-696C-4A164789CF84}"/>
              </a:ext>
            </a:extLst>
          </p:cNvPr>
          <p:cNvGraphicFramePr>
            <a:graphicFrameLocks noGrp="1"/>
          </p:cNvGraphicFramePr>
          <p:nvPr>
            <p:extLst>
              <p:ext uri="{D42A27DB-BD31-4B8C-83A1-F6EECF244321}">
                <p14:modId xmlns:p14="http://schemas.microsoft.com/office/powerpoint/2010/main" val="933815255"/>
              </p:ext>
            </p:extLst>
          </p:nvPr>
        </p:nvGraphicFramePr>
        <p:xfrm>
          <a:off x="1761688" y="288954"/>
          <a:ext cx="8668624" cy="628009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F120A335-8054-5817-C196-10C640B14FC5}"/>
              </a:ext>
            </a:extLst>
          </p:cNvPr>
          <p:cNvSpPr txBox="1"/>
          <p:nvPr/>
        </p:nvSpPr>
        <p:spPr>
          <a:xfrm>
            <a:off x="2819401" y="5007114"/>
            <a:ext cx="1978427" cy="707886"/>
          </a:xfrm>
          <a:prstGeom prst="rect">
            <a:avLst/>
          </a:prstGeom>
          <a:noFill/>
        </p:spPr>
        <p:txBody>
          <a:bodyPr wrap="none" rtlCol="0">
            <a:spAutoFit/>
          </a:bodyPr>
          <a:lstStyle/>
          <a:p>
            <a:pPr>
              <a:buNone/>
            </a:pPr>
            <a:r>
              <a:rPr lang="en-US" sz="4000" dirty="0">
                <a:solidFill>
                  <a:schemeClr val="bg1"/>
                </a:solidFill>
                <a:latin typeface="Arial Black" panose="020B0604020202020204" pitchFamily="34" charset="0"/>
                <a:cs typeface="Arial Black" panose="020B0604020202020204" pitchFamily="34" charset="0"/>
              </a:rPr>
              <a:t>Senior</a:t>
            </a:r>
          </a:p>
        </p:txBody>
      </p:sp>
      <p:sp>
        <p:nvSpPr>
          <p:cNvPr id="5" name="TextBox 4">
            <a:extLst>
              <a:ext uri="{FF2B5EF4-FFF2-40B4-BE49-F238E27FC236}">
                <a16:creationId xmlns:a16="http://schemas.microsoft.com/office/drawing/2014/main" id="{8F3E7061-2136-5F5E-1DC6-2AE63B26B2F4}"/>
              </a:ext>
            </a:extLst>
          </p:cNvPr>
          <p:cNvSpPr txBox="1"/>
          <p:nvPr/>
        </p:nvSpPr>
        <p:spPr>
          <a:xfrm>
            <a:off x="8027846" y="919370"/>
            <a:ext cx="1936299" cy="707886"/>
          </a:xfrm>
          <a:prstGeom prst="rect">
            <a:avLst/>
          </a:prstGeom>
          <a:noFill/>
        </p:spPr>
        <p:txBody>
          <a:bodyPr wrap="none" rtlCol="0">
            <a:spAutoFit/>
          </a:bodyPr>
          <a:lstStyle/>
          <a:p>
            <a:pPr>
              <a:buNone/>
            </a:pPr>
            <a:r>
              <a:rPr lang="en-US" sz="4000" dirty="0">
                <a:solidFill>
                  <a:schemeClr val="bg1"/>
                </a:solidFill>
                <a:latin typeface="Arial Black" panose="020B0604020202020204" pitchFamily="34" charset="0"/>
                <a:cs typeface="Arial Black" panose="020B0604020202020204" pitchFamily="34" charset="0"/>
              </a:rPr>
              <a:t>Junior</a:t>
            </a:r>
          </a:p>
        </p:txBody>
      </p:sp>
    </p:spTree>
    <p:extLst>
      <p:ext uri="{BB962C8B-B14F-4D97-AF65-F5344CB8AC3E}">
        <p14:creationId xmlns:p14="http://schemas.microsoft.com/office/powerpoint/2010/main" val="332583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F5D65-458A-44CC-9470-BF1F5BF5A696}"/>
              </a:ext>
              <a:ext uri="{C183D7F6-B498-43B3-948B-1728B52AA6E4}">
                <adec:decorative xmlns:adec="http://schemas.microsoft.com/office/drawing/2017/decorative" val="1"/>
              </a:ext>
            </a:extLst>
          </p:cNvPr>
          <p:cNvSpPr/>
          <p:nvPr/>
        </p:nvSpPr>
        <p:spPr bwMode="auto">
          <a:xfrm>
            <a:off x="1524000" y="0"/>
            <a:ext cx="9144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143000" indent="-228600" fontAlgn="base">
              <a:spcBef>
                <a:spcPct val="50000"/>
              </a:spcBef>
              <a:spcAft>
                <a:spcPct val="0"/>
              </a:spcAft>
              <a:buFontTx/>
              <a:buChar char="•"/>
            </a:pPr>
            <a:endParaRPr lang="en-US" sz="2000" b="1" i="1" u="sng">
              <a:latin typeface="Kozuka Gothic Pro B" pitchFamily="34" charset="-128"/>
            </a:endParaRPr>
          </a:p>
        </p:txBody>
      </p:sp>
      <p:cxnSp>
        <p:nvCxnSpPr>
          <p:cNvPr id="13" name="Straight Connector 12">
            <a:extLst>
              <a:ext uri="{C183D7F6-B498-43B3-948B-1728B52AA6E4}">
                <adec:decorative xmlns:adec="http://schemas.microsoft.com/office/drawing/2017/decorative" val="1"/>
              </a:ext>
            </a:extLst>
          </p:cNvPr>
          <p:cNvCxnSpPr>
            <a:cxnSpLocks/>
            <a:stCxn id="10" idx="3"/>
          </p:cNvCxnSpPr>
          <p:nvPr/>
        </p:nvCxnSpPr>
        <p:spPr bwMode="auto">
          <a:xfrm flipV="1">
            <a:off x="4066203" y="3633579"/>
            <a:ext cx="859422" cy="624631"/>
          </a:xfrm>
          <a:prstGeom prst="line">
            <a:avLst/>
          </a:prstGeom>
          <a:noFill/>
          <a:ln w="9525" cap="flat" cmpd="sng" algn="ctr">
            <a:noFill/>
            <a:prstDash val="solid"/>
            <a:round/>
            <a:headEnd type="none" w="med" len="med"/>
            <a:tailEnd type="none" w="med" len="med"/>
          </a:ln>
          <a:effectLst/>
        </p:spPr>
      </p:cxnSp>
      <p:sp>
        <p:nvSpPr>
          <p:cNvPr id="7" name="TextBox 6"/>
          <p:cNvSpPr txBox="1"/>
          <p:nvPr/>
        </p:nvSpPr>
        <p:spPr>
          <a:xfrm>
            <a:off x="1514735" y="3040668"/>
            <a:ext cx="2551469" cy="600164"/>
          </a:xfrm>
          <a:prstGeom prst="rect">
            <a:avLst/>
          </a:prstGeom>
          <a:noFill/>
          <a:ln>
            <a:solidFill>
              <a:schemeClr val="tx1"/>
            </a:solidFill>
          </a:ln>
        </p:spPr>
        <p:txBody>
          <a:bodyPr wrap="none" rtlCol="0">
            <a:spAutoFit/>
          </a:bodyPr>
          <a:lstStyle/>
          <a:p>
            <a:pPr algn="ctr">
              <a:buNone/>
            </a:pPr>
            <a:r>
              <a:rPr lang="en-US" sz="3300" dirty="0">
                <a:latin typeface="Arial Black" panose="020B0A04020102020204" pitchFamily="34" charset="0"/>
              </a:rPr>
              <a:t>Ranch Kid</a:t>
            </a:r>
          </a:p>
        </p:txBody>
      </p:sp>
      <p:sp>
        <p:nvSpPr>
          <p:cNvPr id="9" name="TextBox 8"/>
          <p:cNvSpPr txBox="1"/>
          <p:nvPr/>
        </p:nvSpPr>
        <p:spPr>
          <a:xfrm>
            <a:off x="8519486" y="3051249"/>
            <a:ext cx="2016899" cy="600164"/>
          </a:xfrm>
          <a:prstGeom prst="rect">
            <a:avLst/>
          </a:prstGeom>
          <a:noFill/>
          <a:ln>
            <a:solidFill>
              <a:schemeClr val="tx1"/>
            </a:solidFill>
          </a:ln>
        </p:spPr>
        <p:txBody>
          <a:bodyPr wrap="none" rtlCol="0">
            <a:spAutoFit/>
          </a:bodyPr>
          <a:lstStyle/>
          <a:p>
            <a:pPr algn="ctr">
              <a:buNone/>
            </a:pPr>
            <a:r>
              <a:rPr lang="en-US" sz="3300" dirty="0">
                <a:latin typeface="Arial Black" panose="020B0A04020102020204" pitchFamily="34" charset="0"/>
              </a:rPr>
              <a:t>City Kid</a:t>
            </a:r>
          </a:p>
        </p:txBody>
      </p:sp>
      <p:sp>
        <p:nvSpPr>
          <p:cNvPr id="10" name="TextBox 9"/>
          <p:cNvSpPr txBox="1"/>
          <p:nvPr/>
        </p:nvSpPr>
        <p:spPr>
          <a:xfrm>
            <a:off x="1514735" y="3658045"/>
            <a:ext cx="2551468" cy="1200329"/>
          </a:xfrm>
          <a:prstGeom prst="rect">
            <a:avLst/>
          </a:prstGeom>
          <a:noFill/>
          <a:ln>
            <a:solidFill>
              <a:schemeClr val="tx1"/>
            </a:solidFill>
          </a:ln>
        </p:spPr>
        <p:txBody>
          <a:bodyPr wrap="square" rtlCol="0">
            <a:spAutoFit/>
          </a:bodyPr>
          <a:lstStyle/>
          <a:p>
            <a:pPr algn="ctr">
              <a:buNone/>
            </a:pPr>
            <a:r>
              <a:rPr lang="en-US" sz="2100" dirty="0">
                <a:latin typeface="Arial Black" panose="020B0A04020102020204" pitchFamily="34" charset="0"/>
              </a:rPr>
              <a:t>Operating Entity</a:t>
            </a:r>
          </a:p>
          <a:p>
            <a:pPr algn="ctr">
              <a:buNone/>
            </a:pPr>
            <a:r>
              <a:rPr lang="en-US" sz="1500" dirty="0">
                <a:latin typeface="Arial Black" panose="020B0A04020102020204" pitchFamily="34" charset="0"/>
              </a:rPr>
              <a:t>Gift and/or purchase from Ma &amp; Pa</a:t>
            </a:r>
          </a:p>
        </p:txBody>
      </p:sp>
      <p:sp>
        <p:nvSpPr>
          <p:cNvPr id="11" name="TextBox 10"/>
          <p:cNvSpPr txBox="1"/>
          <p:nvPr/>
        </p:nvSpPr>
        <p:spPr>
          <a:xfrm>
            <a:off x="5011545" y="2808877"/>
            <a:ext cx="2339103" cy="507831"/>
          </a:xfrm>
          <a:prstGeom prst="rect">
            <a:avLst/>
          </a:prstGeom>
          <a:noFill/>
          <a:ln>
            <a:solidFill>
              <a:schemeClr val="tx1"/>
            </a:solidFill>
          </a:ln>
        </p:spPr>
        <p:txBody>
          <a:bodyPr wrap="none" rtlCol="0">
            <a:spAutoFit/>
          </a:bodyPr>
          <a:lstStyle/>
          <a:p>
            <a:pPr algn="ctr">
              <a:buNone/>
            </a:pPr>
            <a:r>
              <a:rPr lang="en-US" sz="2700" dirty="0">
                <a:latin typeface="Arial Black" panose="020B0A04020102020204" pitchFamily="34" charset="0"/>
              </a:rPr>
              <a:t>Land Entity</a:t>
            </a:r>
          </a:p>
        </p:txBody>
      </p:sp>
      <p:sp>
        <p:nvSpPr>
          <p:cNvPr id="12" name="TextBox 11"/>
          <p:cNvSpPr txBox="1"/>
          <p:nvPr/>
        </p:nvSpPr>
        <p:spPr>
          <a:xfrm>
            <a:off x="8519485" y="3658045"/>
            <a:ext cx="2016900" cy="1384995"/>
          </a:xfrm>
          <a:prstGeom prst="rect">
            <a:avLst/>
          </a:prstGeom>
          <a:noFill/>
          <a:ln>
            <a:solidFill>
              <a:schemeClr val="tx1"/>
            </a:solidFill>
          </a:ln>
        </p:spPr>
        <p:txBody>
          <a:bodyPr wrap="square" rtlCol="0">
            <a:spAutoFit/>
          </a:bodyPr>
          <a:lstStyle/>
          <a:p>
            <a:pPr algn="ctr">
              <a:buNone/>
            </a:pPr>
            <a:r>
              <a:rPr lang="en-US" dirty="0">
                <a:latin typeface="Arial Black" panose="020B0A04020102020204" pitchFamily="34" charset="0"/>
              </a:rPr>
              <a:t>Non-farm Financial Asset</a:t>
            </a:r>
          </a:p>
          <a:p>
            <a:pPr algn="ctr">
              <a:buNone/>
            </a:pPr>
            <a:r>
              <a:rPr lang="en-US" sz="1500" dirty="0">
                <a:latin typeface="Arial Black" panose="020B0A04020102020204" pitchFamily="34" charset="0"/>
              </a:rPr>
              <a:t>Gift from </a:t>
            </a:r>
            <a:br>
              <a:rPr lang="en-US" sz="1500" dirty="0">
                <a:latin typeface="Arial Black" panose="020B0A04020102020204" pitchFamily="34" charset="0"/>
              </a:rPr>
            </a:br>
            <a:r>
              <a:rPr lang="en-US" sz="1500" dirty="0">
                <a:latin typeface="Arial Black" panose="020B0A04020102020204" pitchFamily="34" charset="0"/>
              </a:rPr>
              <a:t>Ma &amp; Pa</a:t>
            </a:r>
          </a:p>
        </p:txBody>
      </p:sp>
      <p:sp>
        <p:nvSpPr>
          <p:cNvPr id="16" name="TextBox 15"/>
          <p:cNvSpPr txBox="1"/>
          <p:nvPr/>
        </p:nvSpPr>
        <p:spPr>
          <a:xfrm rot="20006222">
            <a:off x="4055122" y="3784311"/>
            <a:ext cx="2417521" cy="323165"/>
          </a:xfrm>
          <a:prstGeom prst="rect">
            <a:avLst/>
          </a:prstGeom>
          <a:noFill/>
        </p:spPr>
        <p:txBody>
          <a:bodyPr wrap="none" rtlCol="0">
            <a:spAutoFit/>
          </a:bodyPr>
          <a:lstStyle/>
          <a:p>
            <a:pPr algn="ctr">
              <a:buNone/>
            </a:pPr>
            <a:r>
              <a:rPr lang="en-US" sz="1500" dirty="0">
                <a:latin typeface="Arial Black" panose="020B0A04020102020204" pitchFamily="34" charset="0"/>
              </a:rPr>
              <a:t>FMV rental payments</a:t>
            </a:r>
          </a:p>
        </p:txBody>
      </p:sp>
      <p:cxnSp>
        <p:nvCxnSpPr>
          <p:cNvPr id="20" name="Straight Arrow Connector 19">
            <a:extLst>
              <a:ext uri="{C183D7F6-B498-43B3-948B-1728B52AA6E4}">
                <adec:decorative xmlns:adec="http://schemas.microsoft.com/office/drawing/2017/decorative" val="1"/>
              </a:ext>
            </a:extLst>
          </p:cNvPr>
          <p:cNvCxnSpPr>
            <a:stCxn id="11" idx="3"/>
            <a:endCxn id="9" idx="1"/>
          </p:cNvCxnSpPr>
          <p:nvPr/>
        </p:nvCxnSpPr>
        <p:spPr bwMode="auto">
          <a:xfrm>
            <a:off x="7350647" y="3062793"/>
            <a:ext cx="1168838" cy="288539"/>
          </a:xfrm>
          <a:prstGeom prst="straightConnector1">
            <a:avLst/>
          </a:prstGeom>
          <a:noFill/>
          <a:ln w="38100" cap="flat" cmpd="sng" algn="ctr">
            <a:solidFill>
              <a:schemeClr val="tx1"/>
            </a:solidFill>
            <a:prstDash val="solid"/>
            <a:round/>
            <a:headEnd type="none" w="med" len="med"/>
            <a:tailEnd type="triangle"/>
          </a:ln>
          <a:effectLst/>
        </p:spPr>
      </p:cxnSp>
      <p:sp>
        <p:nvSpPr>
          <p:cNvPr id="21" name="TextBox 20"/>
          <p:cNvSpPr txBox="1"/>
          <p:nvPr/>
        </p:nvSpPr>
        <p:spPr>
          <a:xfrm rot="20500448">
            <a:off x="3976868" y="2695903"/>
            <a:ext cx="1109599" cy="415498"/>
          </a:xfrm>
          <a:prstGeom prst="rect">
            <a:avLst/>
          </a:prstGeom>
          <a:noFill/>
        </p:spPr>
        <p:txBody>
          <a:bodyPr wrap="none" rtlCol="0">
            <a:spAutoFit/>
          </a:bodyPr>
          <a:lstStyle/>
          <a:p>
            <a:pPr algn="ctr">
              <a:buNone/>
            </a:pPr>
            <a:r>
              <a:rPr lang="en-US" sz="1050" dirty="0">
                <a:latin typeface="Arial Black" panose="020B0A04020102020204" pitchFamily="34" charset="0"/>
              </a:rPr>
              <a:t>Income </a:t>
            </a:r>
            <a:br>
              <a:rPr lang="en-US" sz="1050" dirty="0">
                <a:latin typeface="Arial Black" panose="020B0A04020102020204" pitchFamily="34" charset="0"/>
              </a:rPr>
            </a:br>
            <a:r>
              <a:rPr lang="en-US" sz="1050" dirty="0">
                <a:latin typeface="Arial Black" panose="020B0A04020102020204" pitchFamily="34" charset="0"/>
              </a:rPr>
              <a:t>distributions</a:t>
            </a:r>
          </a:p>
        </p:txBody>
      </p:sp>
      <p:cxnSp>
        <p:nvCxnSpPr>
          <p:cNvPr id="42" name="Straight Arrow Connector 41">
            <a:extLst>
              <a:ext uri="{C183D7F6-B498-43B3-948B-1728B52AA6E4}">
                <adec:decorative xmlns:adec="http://schemas.microsoft.com/office/drawing/2017/decorative" val="1"/>
              </a:ext>
            </a:extLst>
          </p:cNvPr>
          <p:cNvCxnSpPr>
            <a:stCxn id="11" idx="1"/>
            <a:endCxn id="7" idx="3"/>
          </p:cNvCxnSpPr>
          <p:nvPr/>
        </p:nvCxnSpPr>
        <p:spPr bwMode="auto">
          <a:xfrm flipH="1">
            <a:off x="4066204" y="3062793"/>
            <a:ext cx="945341" cy="277957"/>
          </a:xfrm>
          <a:prstGeom prst="straightConnector1">
            <a:avLst/>
          </a:prstGeom>
          <a:noFill/>
          <a:ln w="38100" cap="flat" cmpd="sng" algn="ctr">
            <a:solidFill>
              <a:schemeClr val="tx1"/>
            </a:solidFill>
            <a:prstDash val="solid"/>
            <a:round/>
            <a:headEnd type="none" w="med" len="med"/>
            <a:tailEnd type="triangle"/>
          </a:ln>
          <a:effectLst/>
        </p:spPr>
      </p:cxnSp>
      <p:cxnSp>
        <p:nvCxnSpPr>
          <p:cNvPr id="48" name="Straight Arrow Connector 47">
            <a:extLst>
              <a:ext uri="{C183D7F6-B498-43B3-948B-1728B52AA6E4}">
                <adec:decorative xmlns:adec="http://schemas.microsoft.com/office/drawing/2017/decorative" val="1"/>
              </a:ext>
            </a:extLst>
          </p:cNvPr>
          <p:cNvCxnSpPr>
            <a:cxnSpLocks/>
            <a:stCxn id="10" idx="3"/>
            <a:endCxn id="11" idx="2"/>
          </p:cNvCxnSpPr>
          <p:nvPr/>
        </p:nvCxnSpPr>
        <p:spPr bwMode="auto">
          <a:xfrm flipV="1">
            <a:off x="4066203" y="3316708"/>
            <a:ext cx="2114894" cy="941502"/>
          </a:xfrm>
          <a:prstGeom prst="straightConnector1">
            <a:avLst/>
          </a:prstGeom>
          <a:noFill/>
          <a:ln w="38100" cap="flat" cmpd="sng" algn="ctr">
            <a:solidFill>
              <a:schemeClr val="tx1"/>
            </a:solidFill>
            <a:prstDash val="solid"/>
            <a:round/>
            <a:headEnd type="none" w="med" len="med"/>
            <a:tailEnd type="triangle"/>
          </a:ln>
          <a:effectLst/>
        </p:spPr>
      </p:cxnSp>
      <p:sp>
        <p:nvSpPr>
          <p:cNvPr id="52" name="TextBox 51"/>
          <p:cNvSpPr txBox="1"/>
          <p:nvPr/>
        </p:nvSpPr>
        <p:spPr>
          <a:xfrm rot="706702">
            <a:off x="7425629" y="2784933"/>
            <a:ext cx="1109599" cy="415498"/>
          </a:xfrm>
          <a:prstGeom prst="rect">
            <a:avLst/>
          </a:prstGeom>
          <a:noFill/>
        </p:spPr>
        <p:txBody>
          <a:bodyPr wrap="none" rtlCol="0">
            <a:spAutoFit/>
          </a:bodyPr>
          <a:lstStyle/>
          <a:p>
            <a:pPr algn="ctr">
              <a:buNone/>
            </a:pPr>
            <a:r>
              <a:rPr lang="en-US" sz="1050" dirty="0">
                <a:latin typeface="Arial Black" panose="020B0A04020102020204" pitchFamily="34" charset="0"/>
              </a:rPr>
              <a:t>Income </a:t>
            </a:r>
            <a:br>
              <a:rPr lang="en-US" sz="1050" dirty="0">
                <a:latin typeface="Arial Black" panose="020B0A04020102020204" pitchFamily="34" charset="0"/>
              </a:rPr>
            </a:br>
            <a:r>
              <a:rPr lang="en-US" sz="1050" dirty="0">
                <a:latin typeface="Arial Black" panose="020B0A04020102020204" pitchFamily="34" charset="0"/>
              </a:rPr>
              <a:t>distributions</a:t>
            </a:r>
          </a:p>
        </p:txBody>
      </p:sp>
      <p:sp>
        <p:nvSpPr>
          <p:cNvPr id="61" name="TextBox 60"/>
          <p:cNvSpPr txBox="1"/>
          <p:nvPr/>
        </p:nvSpPr>
        <p:spPr>
          <a:xfrm>
            <a:off x="3489489" y="1469068"/>
            <a:ext cx="5281366" cy="784830"/>
          </a:xfrm>
          <a:prstGeom prst="rect">
            <a:avLst/>
          </a:prstGeom>
          <a:noFill/>
          <a:ln>
            <a:solidFill>
              <a:schemeClr val="tx1"/>
            </a:solidFill>
          </a:ln>
        </p:spPr>
        <p:txBody>
          <a:bodyPr wrap="square" rtlCol="0">
            <a:spAutoFit/>
          </a:bodyPr>
          <a:lstStyle/>
          <a:p>
            <a:pPr algn="ctr">
              <a:buNone/>
            </a:pPr>
            <a:r>
              <a:rPr lang="en-US" sz="1500" dirty="0">
                <a:latin typeface="Arial Black" panose="020B0A04020102020204" pitchFamily="34" charset="0"/>
              </a:rPr>
              <a:t>Ma &amp; Pa transfer land ownership to entity; transfer beneficial interests to </a:t>
            </a:r>
            <a:br>
              <a:rPr lang="en-US" sz="1500" dirty="0">
                <a:latin typeface="Arial Black" panose="020B0A04020102020204" pitchFamily="34" charset="0"/>
              </a:rPr>
            </a:br>
            <a:r>
              <a:rPr lang="en-US" sz="1500" dirty="0">
                <a:latin typeface="Arial Black" panose="020B0A04020102020204" pitchFamily="34" charset="0"/>
              </a:rPr>
              <a:t>Ranch Kid and City Kid</a:t>
            </a:r>
          </a:p>
        </p:txBody>
      </p:sp>
      <p:sp>
        <p:nvSpPr>
          <p:cNvPr id="62" name="Down Arrow 61">
            <a:extLst>
              <a:ext uri="{C183D7F6-B498-43B3-948B-1728B52AA6E4}">
                <adec:decorative xmlns:adec="http://schemas.microsoft.com/office/drawing/2017/decorative" val="1"/>
              </a:ext>
            </a:extLst>
          </p:cNvPr>
          <p:cNvSpPr/>
          <p:nvPr/>
        </p:nvSpPr>
        <p:spPr>
          <a:xfrm>
            <a:off x="6011469" y="2266050"/>
            <a:ext cx="264291" cy="547335"/>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3" name="Bent Arrow 62">
            <a:extLst>
              <a:ext uri="{C183D7F6-B498-43B3-948B-1728B52AA6E4}">
                <adec:decorative xmlns:adec="http://schemas.microsoft.com/office/drawing/2017/decorative" val="1"/>
              </a:ext>
            </a:extLst>
          </p:cNvPr>
          <p:cNvSpPr/>
          <p:nvPr/>
        </p:nvSpPr>
        <p:spPr>
          <a:xfrm rot="5400000">
            <a:off x="8759000" y="2010731"/>
            <a:ext cx="1015413" cy="97329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65" name="Bent Arrow 64">
            <a:extLst>
              <a:ext uri="{C183D7F6-B498-43B3-948B-1728B52AA6E4}">
                <adec:decorative xmlns:adec="http://schemas.microsoft.com/office/drawing/2017/decorative" val="1"/>
              </a:ext>
            </a:extLst>
          </p:cNvPr>
          <p:cNvSpPr/>
          <p:nvPr/>
        </p:nvSpPr>
        <p:spPr>
          <a:xfrm rot="5400000" flipV="1">
            <a:off x="2493665" y="2044844"/>
            <a:ext cx="1050998" cy="94065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3" name="Title 2">
            <a:extLst>
              <a:ext uri="{FF2B5EF4-FFF2-40B4-BE49-F238E27FC236}">
                <a16:creationId xmlns:a16="http://schemas.microsoft.com/office/drawing/2014/main" id="{219EA287-63A6-23B5-7A03-DAC8DA129232}"/>
              </a:ext>
            </a:extLst>
          </p:cNvPr>
          <p:cNvSpPr>
            <a:spLocks noGrp="1"/>
          </p:cNvSpPr>
          <p:nvPr>
            <p:ph type="title" idx="4294967295"/>
          </p:nvPr>
        </p:nvSpPr>
        <p:spPr>
          <a:xfrm>
            <a:off x="838200" y="-1325563"/>
            <a:ext cx="10515600" cy="1325563"/>
          </a:xfrm>
          <a:prstGeom prst="rect">
            <a:avLst/>
          </a:prstGeom>
        </p:spPr>
        <p:txBody>
          <a:bodyPr anchor="b"/>
          <a:lstStyle/>
          <a:p>
            <a:r>
              <a:rPr lang="en-US" dirty="0"/>
              <a:t>Infographic</a:t>
            </a:r>
          </a:p>
        </p:txBody>
      </p:sp>
    </p:spTree>
    <p:extLst>
      <p:ext uri="{BB962C8B-B14F-4D97-AF65-F5344CB8AC3E}">
        <p14:creationId xmlns:p14="http://schemas.microsoft.com/office/powerpoint/2010/main" val="43145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up)">
                                      <p:cBhvr>
                                        <p:cTn id="11" dur="500"/>
                                        <p:tgtEl>
                                          <p:spTgt spid="6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up)">
                                      <p:cBhvr>
                                        <p:cTn id="27" dur="500"/>
                                        <p:tgtEl>
                                          <p:spTgt spid="6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up)">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up)">
                                      <p:cBhvr>
                                        <p:cTn id="35" dur="500"/>
                                        <p:tgtEl>
                                          <p:spTgt spid="4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500"/>
                                        <p:tgtEl>
                                          <p:spTgt spid="52"/>
                                        </p:tgtEl>
                                      </p:cBhvr>
                                    </p:animEffect>
                                  </p:childTnLst>
                                </p:cTn>
                              </p:par>
                              <p:par>
                                <p:cTn id="42" presetID="22" presetClass="entr" presetSubtype="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down)">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6" grpId="0"/>
      <p:bldP spid="21" grpId="0"/>
      <p:bldP spid="52" grpId="0"/>
      <p:bldP spid="61" grpId="0" animBg="1"/>
      <p:bldP spid="62" grpId="0" animBg="1"/>
      <p:bldP spid="63" grpId="0" animBg="1"/>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D0F81-374E-E97A-46B5-982B230F2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82710-8ACB-362E-41CC-241055C89901}"/>
              </a:ext>
            </a:extLst>
          </p:cNvPr>
          <p:cNvSpPr>
            <a:spLocks noGrp="1"/>
          </p:cNvSpPr>
          <p:nvPr>
            <p:ph type="title"/>
          </p:nvPr>
        </p:nvSpPr>
        <p:spPr>
          <a:xfrm>
            <a:off x="587429" y="229225"/>
            <a:ext cx="10515600" cy="757130"/>
          </a:xfrm>
        </p:spPr>
        <p:txBody>
          <a:bodyPr/>
          <a:lstStyle/>
          <a:p>
            <a:r>
              <a:rPr lang="en-US" dirty="0"/>
              <a:t>Don’t say the “r” word to a farmer!</a:t>
            </a:r>
          </a:p>
        </p:txBody>
      </p:sp>
      <p:sp>
        <p:nvSpPr>
          <p:cNvPr id="4" name="Content Placeholder 3">
            <a:extLst>
              <a:ext uri="{FF2B5EF4-FFF2-40B4-BE49-F238E27FC236}">
                <a16:creationId xmlns:a16="http://schemas.microsoft.com/office/drawing/2014/main" id="{2DFCA632-3103-41F3-8FF9-2DF4658A6FD0}"/>
              </a:ext>
            </a:extLst>
          </p:cNvPr>
          <p:cNvSpPr>
            <a:spLocks noGrp="1"/>
          </p:cNvSpPr>
          <p:nvPr>
            <p:ph sz="half" idx="10"/>
          </p:nvPr>
        </p:nvSpPr>
        <p:spPr>
          <a:xfrm>
            <a:off x="728598" y="1166842"/>
            <a:ext cx="10734803" cy="4524315"/>
          </a:xfrm>
        </p:spPr>
        <p:txBody>
          <a:bodyPr/>
          <a:lstStyle/>
          <a:p>
            <a:pPr marL="514350" indent="-514350">
              <a:lnSpc>
                <a:spcPct val="100000"/>
              </a:lnSpc>
              <a:spcBef>
                <a:spcPts val="0"/>
              </a:spcBef>
              <a:buFont typeface="+mj-lt"/>
              <a:buAutoNum type="arabicPeriod"/>
            </a:pPr>
            <a:r>
              <a:rPr lang="en-US" sz="3600" b="1" dirty="0">
                <a:latin typeface="Roboto" panose="020B0604020202020204" charset="0"/>
                <a:ea typeface="Roboto" panose="020B0604020202020204" charset="0"/>
                <a:cs typeface="Roboto" panose="020B0604020202020204" charset="0"/>
              </a:rPr>
              <a:t>What will you need as you step back (just a bit)</a:t>
            </a:r>
          </a:p>
          <a:p>
            <a:pPr marL="1257300" lvl="1" indent="-571500">
              <a:lnSpc>
                <a:spcPct val="100000"/>
              </a:lnSpc>
              <a:spcBef>
                <a:spcPts val="0"/>
              </a:spcBef>
            </a:pPr>
            <a:r>
              <a:rPr lang="en-US" sz="3600" b="1" dirty="0">
                <a:latin typeface="Roboto" panose="020B0604020202020204" charset="0"/>
                <a:ea typeface="Roboto" panose="020B0604020202020204" charset="0"/>
                <a:cs typeface="Roboto" panose="020B0604020202020204" charset="0"/>
              </a:rPr>
              <a:t>Family living</a:t>
            </a:r>
          </a:p>
          <a:p>
            <a:pPr marL="1257300" lvl="1" indent="-571500">
              <a:lnSpc>
                <a:spcPct val="100000"/>
              </a:lnSpc>
              <a:spcBef>
                <a:spcPts val="0"/>
              </a:spcBef>
            </a:pPr>
            <a:r>
              <a:rPr lang="en-US" sz="3600" b="1" dirty="0">
                <a:latin typeface="Roboto" panose="020B0604020202020204" charset="0"/>
                <a:ea typeface="Roboto" panose="020B0604020202020204" charset="0"/>
                <a:cs typeface="Roboto" panose="020B0604020202020204" charset="0"/>
              </a:rPr>
              <a:t>Healthcare</a:t>
            </a:r>
          </a:p>
          <a:p>
            <a:pPr marL="1257300" lvl="1" indent="-571500">
              <a:lnSpc>
                <a:spcPct val="100000"/>
              </a:lnSpc>
              <a:spcBef>
                <a:spcPts val="0"/>
              </a:spcBef>
            </a:pPr>
            <a:r>
              <a:rPr lang="en-US" sz="3600" b="1" dirty="0">
                <a:latin typeface="Roboto" panose="020B0604020202020204" charset="0"/>
                <a:ea typeface="Roboto" panose="020B0604020202020204" charset="0"/>
                <a:cs typeface="Roboto" panose="020B0604020202020204" charset="0"/>
              </a:rPr>
              <a:t>Fun</a:t>
            </a:r>
          </a:p>
          <a:p>
            <a:pPr marL="514350" indent="-514350">
              <a:lnSpc>
                <a:spcPct val="100000"/>
              </a:lnSpc>
              <a:spcBef>
                <a:spcPts val="0"/>
              </a:spcBef>
              <a:buFont typeface="+mj-lt"/>
              <a:buAutoNum type="arabicPeriod"/>
            </a:pPr>
            <a:r>
              <a:rPr lang="en-US" sz="3600" b="1" dirty="0">
                <a:latin typeface="Roboto" panose="020B0604020202020204" charset="0"/>
                <a:ea typeface="Roboto" panose="020B0604020202020204" charset="0"/>
                <a:cs typeface="Roboto" panose="020B0604020202020204" charset="0"/>
              </a:rPr>
              <a:t>How will you get it?</a:t>
            </a:r>
          </a:p>
          <a:p>
            <a:pPr marL="1257300" lvl="1" indent="-571500">
              <a:lnSpc>
                <a:spcPct val="100000"/>
              </a:lnSpc>
              <a:spcBef>
                <a:spcPts val="0"/>
              </a:spcBef>
            </a:pPr>
            <a:r>
              <a:rPr lang="en-US" sz="3600" b="1" dirty="0">
                <a:latin typeface="Roboto" panose="020B0604020202020204" charset="0"/>
                <a:ea typeface="Roboto" panose="020B0604020202020204" charset="0"/>
                <a:cs typeface="Roboto" panose="020B0604020202020204" charset="0"/>
              </a:rPr>
              <a:t>Off-ranch investments and assets</a:t>
            </a:r>
          </a:p>
          <a:p>
            <a:pPr marL="1257300" lvl="1" indent="-571500">
              <a:lnSpc>
                <a:spcPct val="100000"/>
              </a:lnSpc>
              <a:spcBef>
                <a:spcPts val="0"/>
              </a:spcBef>
            </a:pPr>
            <a:r>
              <a:rPr lang="en-US" sz="3600" b="1" dirty="0">
                <a:latin typeface="Roboto" panose="020B0604020202020204" charset="0"/>
                <a:ea typeface="Roboto" panose="020B0604020202020204" charset="0"/>
                <a:cs typeface="Roboto" panose="020B0604020202020204" charset="0"/>
              </a:rPr>
              <a:t>Continuing returns from ranch</a:t>
            </a:r>
          </a:p>
          <a:p>
            <a:pPr marL="1257300" lvl="1" indent="-571500">
              <a:lnSpc>
                <a:spcPct val="100000"/>
              </a:lnSpc>
              <a:spcBef>
                <a:spcPts val="0"/>
              </a:spcBef>
            </a:pPr>
            <a:r>
              <a:rPr lang="en-US" sz="3600" b="1" dirty="0">
                <a:latin typeface="Roboto" panose="020B0604020202020204" charset="0"/>
                <a:ea typeface="Roboto" panose="020B0604020202020204" charset="0"/>
                <a:cs typeface="Roboto" panose="020B0604020202020204" charset="0"/>
              </a:rPr>
              <a:t>Sale of ownership in ranch assets</a:t>
            </a:r>
          </a:p>
        </p:txBody>
      </p:sp>
    </p:spTree>
    <p:extLst>
      <p:ext uri="{BB962C8B-B14F-4D97-AF65-F5344CB8AC3E}">
        <p14:creationId xmlns:p14="http://schemas.microsoft.com/office/powerpoint/2010/main" val="213496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n in a white gown and purple robe looking towards a television that shows a man in a black suit sitting in a chair as he talks.">
            <a:extLst>
              <a:ext uri="{FF2B5EF4-FFF2-40B4-BE49-F238E27FC236}">
                <a16:creationId xmlns:a16="http://schemas.microsoft.com/office/drawing/2014/main" id="{274FFC95-8EF7-C54A-BFDA-E883F198B537}"/>
              </a:ext>
            </a:extLst>
          </p:cNvPr>
          <p:cNvPicPr>
            <a:picLocks noChangeAspect="1"/>
          </p:cNvPicPr>
          <p:nvPr/>
        </p:nvPicPr>
        <p:blipFill rotWithShape="1">
          <a:blip r:embed="rId3">
            <a:extLst>
              <a:ext uri="{28A0092B-C50C-407E-A947-70E740481C1C}">
                <a14:useLocalDpi xmlns:a14="http://schemas.microsoft.com/office/drawing/2010/main" val="0"/>
              </a:ext>
            </a:extLst>
          </a:blip>
          <a:srcRect b="3648"/>
          <a:stretch/>
        </p:blipFill>
        <p:spPr>
          <a:xfrm>
            <a:off x="0" y="-1"/>
            <a:ext cx="12192000" cy="6858001"/>
          </a:xfrm>
          <a:prstGeom prst="rect">
            <a:avLst/>
          </a:prstGeom>
        </p:spPr>
      </p:pic>
      <p:sp>
        <p:nvSpPr>
          <p:cNvPr id="3" name="Title 2"/>
          <p:cNvSpPr txBox="1">
            <a:spLocks noGrp="1"/>
          </p:cNvSpPr>
          <p:nvPr>
            <p:ph type="title" idx="4294967295"/>
          </p:nvPr>
        </p:nvSpPr>
        <p:spPr>
          <a:xfrm>
            <a:off x="2712378" y="71920"/>
            <a:ext cx="3589444"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Fjalla One" panose="020B0604020202020204" charset="0"/>
                <a:ea typeface="Roboto" panose="020B0604020202020204" charset="0"/>
                <a:cs typeface="Roboto" panose="020B0604020202020204" charset="0"/>
              </a:rPr>
              <a:t>Step 4: Will</a:t>
            </a:r>
          </a:p>
        </p:txBody>
      </p:sp>
    </p:spTree>
    <p:extLst>
      <p:ext uri="{BB962C8B-B14F-4D97-AF65-F5344CB8AC3E}">
        <p14:creationId xmlns:p14="http://schemas.microsoft.com/office/powerpoint/2010/main" val="159952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0" y="160867"/>
            <a:ext cx="11006667" cy="1143000"/>
          </a:xfrm>
        </p:spPr>
        <p:txBody>
          <a:bodyPr/>
          <a:lstStyle/>
          <a:p>
            <a:pPr>
              <a:lnSpc>
                <a:spcPct val="140000"/>
              </a:lnSpc>
            </a:pPr>
            <a:r>
              <a:rPr lang="en-US" sz="4000" dirty="0">
                <a:solidFill>
                  <a:srgbClr val="FA6400"/>
                </a:solidFill>
                <a:latin typeface="Fjalla One" panose="02000506040000020004" pitchFamily="2" charset="0"/>
              </a:rPr>
              <a:t>The “hit by a ____________” plan and why </a:t>
            </a:r>
            <a:r>
              <a:rPr lang="en-US" sz="4000" i="1" dirty="0">
                <a:solidFill>
                  <a:srgbClr val="FA6400"/>
                </a:solidFill>
                <a:latin typeface="Fjalla One" panose="02000506040000020004" pitchFamily="2" charset="0"/>
              </a:rPr>
              <a:t>everything</a:t>
            </a:r>
            <a:r>
              <a:rPr lang="en-US" sz="4000" dirty="0">
                <a:solidFill>
                  <a:srgbClr val="FA6400"/>
                </a:solidFill>
                <a:latin typeface="Fjalla One" panose="02000506040000020004" pitchFamily="2" charset="0"/>
              </a:rPr>
              <a:t> needs to be in writing, </a:t>
            </a:r>
            <a:r>
              <a:rPr lang="en-US" sz="4000" dirty="0" err="1">
                <a:solidFill>
                  <a:srgbClr val="FA6400"/>
                </a:solidFill>
                <a:latin typeface="Fjalla One" panose="02000506040000020004" pitchFamily="2" charset="0"/>
              </a:rPr>
              <a:t>dangit</a:t>
            </a:r>
            <a:r>
              <a:rPr lang="en-US" sz="4000" dirty="0">
                <a:solidFill>
                  <a:srgbClr val="FA6400"/>
                </a:solidFill>
                <a:latin typeface="Fjalla One" panose="02000506040000020004" pitchFamily="2" charset="0"/>
              </a:rPr>
              <a:t>!</a:t>
            </a:r>
            <a:endParaRPr lang="en-US" altLang="en-US" sz="4000" dirty="0">
              <a:solidFill>
                <a:srgbClr val="FA6400"/>
              </a:solidFill>
              <a:latin typeface="Fjalla One" panose="02000506040000020004" pitchFamily="2" charset="0"/>
            </a:endParaRPr>
          </a:p>
        </p:txBody>
      </p:sp>
      <p:pic>
        <p:nvPicPr>
          <p:cNvPr id="4" name="Picture 3" descr="A warning sign that says &quot;In case of emergency break glass&quot;."/>
          <p:cNvPicPr>
            <a:picLocks noChangeAspect="1"/>
          </p:cNvPicPr>
          <p:nvPr/>
        </p:nvPicPr>
        <p:blipFill>
          <a:blip r:embed="rId3"/>
          <a:stretch>
            <a:fillRect/>
          </a:stretch>
        </p:blipFill>
        <p:spPr>
          <a:xfrm>
            <a:off x="4405217" y="2048933"/>
            <a:ext cx="3381565" cy="4648200"/>
          </a:xfrm>
          <a:prstGeom prst="rect">
            <a:avLst/>
          </a:prstGeom>
        </p:spPr>
      </p:pic>
    </p:spTree>
    <p:extLst>
      <p:ext uri="{BB962C8B-B14F-4D97-AF65-F5344CB8AC3E}">
        <p14:creationId xmlns:p14="http://schemas.microsoft.com/office/powerpoint/2010/main" val="205088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ven men in cowboy hats standing next to one another as they all hold and point rifles and pistols in the same direction."/>
          <p:cNvPicPr>
            <a:picLocks noChangeAspect="1" noChangeArrowheads="1"/>
          </p:cNvPicPr>
          <p:nvPr/>
        </p:nvPicPr>
        <p:blipFill rotWithShape="1">
          <a:blip r:embed="rId3">
            <a:extLst>
              <a:ext uri="{28A0092B-C50C-407E-A947-70E740481C1C}">
                <a14:useLocalDpi xmlns:a14="http://schemas.microsoft.com/office/drawing/2010/main" val="0"/>
              </a:ext>
            </a:extLst>
          </a:blip>
          <a:srcRect b="10599"/>
          <a:stretch/>
        </p:blipFill>
        <p:spPr bwMode="auto">
          <a:xfrm>
            <a:off x="0" y="-191911"/>
            <a:ext cx="12197670" cy="70499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4FB233-A3F2-B694-915B-389F63A3469F}"/>
              </a:ext>
            </a:extLst>
          </p:cNvPr>
          <p:cNvSpPr txBox="1">
            <a:spLocks noGrp="1"/>
          </p:cNvSpPr>
          <p:nvPr>
            <p:ph type="title" idx="4294967295"/>
          </p:nvPr>
        </p:nvSpPr>
        <p:spPr>
          <a:xfrm>
            <a:off x="6794259" y="335267"/>
            <a:ext cx="5503430"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Fjalla One" panose="020B0604020202020204" charset="0"/>
                <a:ea typeface="Roboto" panose="020B0604020202020204" charset="0"/>
                <a:cs typeface="Roboto" panose="020B0604020202020204" charset="0"/>
              </a:rPr>
              <a:t>Step 5: Don’t stop</a:t>
            </a:r>
          </a:p>
        </p:txBody>
      </p:sp>
    </p:spTree>
    <p:extLst>
      <p:ext uri="{BB962C8B-B14F-4D97-AF65-F5344CB8AC3E}">
        <p14:creationId xmlns:p14="http://schemas.microsoft.com/office/powerpoint/2010/main" val="333503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99" y="188976"/>
            <a:ext cx="8229600" cy="1143000"/>
          </a:xfrm>
        </p:spPr>
        <p:txBody>
          <a:bodyPr/>
          <a:lstStyle/>
          <a:p>
            <a:r>
              <a:rPr lang="en-US" sz="4000" dirty="0">
                <a:solidFill>
                  <a:srgbClr val="FA6400"/>
                </a:solidFill>
                <a:latin typeface="Fjalla One" panose="02000506040000020004" pitchFamily="2" charset="0"/>
              </a:rPr>
              <a:t>The Accountant</a:t>
            </a:r>
          </a:p>
        </p:txBody>
      </p:sp>
      <p:pic>
        <p:nvPicPr>
          <p:cNvPr id="4" name="Picture 3" descr="Ben Afleck in dress attire as he stands in front of a white board with text written across."/>
          <p:cNvPicPr>
            <a:picLocks noChangeAspect="1"/>
          </p:cNvPicPr>
          <p:nvPr/>
        </p:nvPicPr>
        <p:blipFill>
          <a:blip r:embed="rId2"/>
          <a:stretch>
            <a:fillRect/>
          </a:stretch>
        </p:blipFill>
        <p:spPr>
          <a:xfrm>
            <a:off x="1872977" y="1091185"/>
            <a:ext cx="8446045" cy="5197565"/>
          </a:xfrm>
          <a:prstGeom prst="rect">
            <a:avLst/>
          </a:prstGeom>
        </p:spPr>
      </p:pic>
    </p:spTree>
    <p:extLst>
      <p:ext uri="{BB962C8B-B14F-4D97-AF65-F5344CB8AC3E}">
        <p14:creationId xmlns:p14="http://schemas.microsoft.com/office/powerpoint/2010/main" val="107771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85825" y="2716075"/>
            <a:ext cx="10210800" cy="1754326"/>
          </a:xfrm>
        </p:spPr>
        <p:txBody>
          <a:bodyPr/>
          <a:lstStyle/>
          <a:p>
            <a:pPr algn="l"/>
            <a:r>
              <a:rPr lang="en-US" sz="6000" dirty="0"/>
              <a:t>The unique challenges of </a:t>
            </a:r>
            <a:br>
              <a:rPr lang="en-US" sz="6000" dirty="0"/>
            </a:br>
            <a:r>
              <a:rPr lang="en-US" sz="6000" dirty="0"/>
              <a:t>ranch succession</a:t>
            </a:r>
          </a:p>
        </p:txBody>
      </p:sp>
    </p:spTree>
    <p:extLst>
      <p:ext uri="{BB962C8B-B14F-4D97-AF65-F5344CB8AC3E}">
        <p14:creationId xmlns:p14="http://schemas.microsoft.com/office/powerpoint/2010/main" val="369499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332" y="269443"/>
            <a:ext cx="8229600" cy="1143000"/>
          </a:xfrm>
        </p:spPr>
        <p:txBody>
          <a:bodyPr/>
          <a:lstStyle/>
          <a:p>
            <a:r>
              <a:rPr lang="en-US" dirty="0">
                <a:solidFill>
                  <a:srgbClr val="FA6400"/>
                </a:solidFill>
                <a:latin typeface="Fjalla One" panose="02000506040000020004" pitchFamily="2" charset="0"/>
              </a:rPr>
              <a:t>The Attorney</a:t>
            </a:r>
          </a:p>
        </p:txBody>
      </p:sp>
      <p:pic>
        <p:nvPicPr>
          <p:cNvPr id="4" name="Picture 3" descr="A man in a suit and glasses standing in front a court room."/>
          <p:cNvPicPr>
            <a:picLocks noChangeAspect="1"/>
          </p:cNvPicPr>
          <p:nvPr/>
        </p:nvPicPr>
        <p:blipFill>
          <a:blip r:embed="rId2"/>
          <a:stretch>
            <a:fillRect/>
          </a:stretch>
        </p:blipFill>
        <p:spPr>
          <a:xfrm>
            <a:off x="2071421" y="1084113"/>
            <a:ext cx="8049158" cy="5231952"/>
          </a:xfrm>
          <a:prstGeom prst="rect">
            <a:avLst/>
          </a:prstGeom>
        </p:spPr>
      </p:pic>
    </p:spTree>
    <p:extLst>
      <p:ext uri="{BB962C8B-B14F-4D97-AF65-F5344CB8AC3E}">
        <p14:creationId xmlns:p14="http://schemas.microsoft.com/office/powerpoint/2010/main" val="65095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072" y="232867"/>
            <a:ext cx="8229600" cy="1143000"/>
          </a:xfrm>
        </p:spPr>
        <p:txBody>
          <a:bodyPr/>
          <a:lstStyle/>
          <a:p>
            <a:r>
              <a:rPr lang="en-US" dirty="0">
                <a:solidFill>
                  <a:srgbClr val="FA6400"/>
                </a:solidFill>
                <a:latin typeface="Fjalla One" panose="02000506040000020004" pitchFamily="2" charset="0"/>
              </a:rPr>
              <a:t>The Investment Advisor</a:t>
            </a:r>
            <a:endParaRPr lang="en-US" dirty="0"/>
          </a:p>
        </p:txBody>
      </p:sp>
      <p:pic>
        <p:nvPicPr>
          <p:cNvPr id="4" name="Picture 3" descr="Leonardo Dicapprio sitting in an office as he holds up a dollar bill."/>
          <p:cNvPicPr>
            <a:picLocks noChangeAspect="1"/>
          </p:cNvPicPr>
          <p:nvPr/>
        </p:nvPicPr>
        <p:blipFill>
          <a:blip r:embed="rId2"/>
          <a:stretch>
            <a:fillRect/>
          </a:stretch>
        </p:blipFill>
        <p:spPr>
          <a:xfrm>
            <a:off x="2373706" y="1039979"/>
            <a:ext cx="7444587" cy="5414246"/>
          </a:xfrm>
          <a:prstGeom prst="rect">
            <a:avLst/>
          </a:prstGeom>
        </p:spPr>
      </p:pic>
    </p:spTree>
    <p:extLst>
      <p:ext uri="{BB962C8B-B14F-4D97-AF65-F5344CB8AC3E}">
        <p14:creationId xmlns:p14="http://schemas.microsoft.com/office/powerpoint/2010/main" val="232299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029" y="342595"/>
            <a:ext cx="8229600" cy="1143000"/>
          </a:xfrm>
        </p:spPr>
        <p:txBody>
          <a:bodyPr/>
          <a:lstStyle/>
          <a:p>
            <a:r>
              <a:rPr lang="en-US" dirty="0">
                <a:solidFill>
                  <a:srgbClr val="FA6400"/>
                </a:solidFill>
                <a:latin typeface="Fjalla One" panose="02000506040000020004" pitchFamily="2" charset="0"/>
              </a:rPr>
              <a:t>The Ranch Management Consultant</a:t>
            </a:r>
            <a:endParaRPr lang="en-US" dirty="0"/>
          </a:p>
        </p:txBody>
      </p:sp>
      <p:pic>
        <p:nvPicPr>
          <p:cNvPr id="5" name="Picture 4" descr="A live graphic of a man attempting to figure out a math equ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953" y="1288694"/>
            <a:ext cx="9988093" cy="4280612"/>
          </a:xfrm>
          <a:prstGeom prst="rect">
            <a:avLst/>
          </a:prstGeom>
        </p:spPr>
      </p:pic>
    </p:spTree>
    <p:extLst>
      <p:ext uri="{BB962C8B-B14F-4D97-AF65-F5344CB8AC3E}">
        <p14:creationId xmlns:p14="http://schemas.microsoft.com/office/powerpoint/2010/main" val="199180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441" y="262128"/>
            <a:ext cx="8229600" cy="1143000"/>
          </a:xfrm>
        </p:spPr>
        <p:txBody>
          <a:bodyPr/>
          <a:lstStyle/>
          <a:p>
            <a:r>
              <a:rPr lang="en-US" dirty="0">
                <a:solidFill>
                  <a:srgbClr val="FA6400"/>
                </a:solidFill>
                <a:latin typeface="Fjalla One" panose="02000506040000020004" pitchFamily="2" charset="0"/>
              </a:rPr>
              <a:t>The Human Resources Advisor</a:t>
            </a:r>
            <a:endParaRPr lang="en-US" dirty="0"/>
          </a:p>
        </p:txBody>
      </p:sp>
      <p:pic>
        <p:nvPicPr>
          <p:cNvPr id="5" name="Picture 4" descr="A live graphic of a man shaking his head in a &quot;yes&quot; mann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168" y="1405128"/>
            <a:ext cx="9133664" cy="4719060"/>
          </a:xfrm>
          <a:prstGeom prst="rect">
            <a:avLst/>
          </a:prstGeom>
        </p:spPr>
      </p:pic>
    </p:spTree>
    <p:extLst>
      <p:ext uri="{BB962C8B-B14F-4D97-AF65-F5344CB8AC3E}">
        <p14:creationId xmlns:p14="http://schemas.microsoft.com/office/powerpoint/2010/main" val="151154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388" y="306020"/>
            <a:ext cx="8229600" cy="1143000"/>
          </a:xfrm>
        </p:spPr>
        <p:txBody>
          <a:bodyPr/>
          <a:lstStyle/>
          <a:p>
            <a:r>
              <a:rPr lang="en-US" dirty="0">
                <a:solidFill>
                  <a:srgbClr val="FA6400"/>
                </a:solidFill>
                <a:latin typeface="Fjalla One" panose="02000506040000020004" pitchFamily="2" charset="0"/>
              </a:rPr>
              <a:t>The Referee</a:t>
            </a:r>
            <a:endParaRPr lang="en-US" dirty="0"/>
          </a:p>
        </p:txBody>
      </p:sp>
      <p:pic>
        <p:nvPicPr>
          <p:cNvPr id="6" name="Picture 5" descr="A referee standing in between two boxes as he times them out."/>
          <p:cNvPicPr>
            <a:picLocks noChangeAspect="1"/>
          </p:cNvPicPr>
          <p:nvPr/>
        </p:nvPicPr>
        <p:blipFill>
          <a:blip r:embed="rId2"/>
          <a:stretch>
            <a:fillRect/>
          </a:stretch>
        </p:blipFill>
        <p:spPr>
          <a:xfrm>
            <a:off x="1922678" y="1103375"/>
            <a:ext cx="8346643" cy="5216652"/>
          </a:xfrm>
          <a:prstGeom prst="rect">
            <a:avLst/>
          </a:prstGeom>
        </p:spPr>
      </p:pic>
    </p:spTree>
    <p:extLst>
      <p:ext uri="{BB962C8B-B14F-4D97-AF65-F5344CB8AC3E}">
        <p14:creationId xmlns:p14="http://schemas.microsoft.com/office/powerpoint/2010/main" val="12185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152400"/>
            <a:ext cx="9550400" cy="601133"/>
          </a:xfrm>
        </p:spPr>
        <p:txBody>
          <a:bodyPr/>
          <a:lstStyle/>
          <a:p>
            <a:r>
              <a:rPr lang="en-US">
                <a:solidFill>
                  <a:srgbClr val="FA6400"/>
                </a:solidFill>
                <a:latin typeface="Fjalla One" panose="02000506040000020004" pitchFamily="2" charset="0"/>
              </a:rPr>
              <a:t>Time for a checkup!</a:t>
            </a:r>
            <a:endParaRPr lang="en-US" dirty="0">
              <a:solidFill>
                <a:srgbClr val="FA6400"/>
              </a:solidFill>
              <a:latin typeface="Fjalla One" panose="02000506040000020004" pitchFamily="2" charset="0"/>
            </a:endParaRPr>
          </a:p>
        </p:txBody>
      </p:sp>
      <p:pic>
        <p:nvPicPr>
          <p:cNvPr id="8" name="Picture 7" descr="A newborn baby in a swadle."/>
          <p:cNvPicPr>
            <a:picLocks noChangeAspect="1"/>
          </p:cNvPicPr>
          <p:nvPr/>
        </p:nvPicPr>
        <p:blipFill>
          <a:blip r:embed="rId3"/>
          <a:stretch>
            <a:fillRect/>
          </a:stretch>
        </p:blipFill>
        <p:spPr>
          <a:xfrm>
            <a:off x="1524000" y="1558089"/>
            <a:ext cx="2038578" cy="2983832"/>
          </a:xfrm>
          <a:prstGeom prst="rect">
            <a:avLst/>
          </a:prstGeom>
        </p:spPr>
      </p:pic>
      <p:pic>
        <p:nvPicPr>
          <p:cNvPr id="9" name="Picture 8" descr="The television show &quot;Family Guy&quot; as two characters stare at the grim reaper."/>
          <p:cNvPicPr>
            <a:picLocks noChangeAspect="1"/>
          </p:cNvPicPr>
          <p:nvPr/>
        </p:nvPicPr>
        <p:blipFill>
          <a:blip r:embed="rId4"/>
          <a:stretch>
            <a:fillRect/>
          </a:stretch>
        </p:blipFill>
        <p:spPr>
          <a:xfrm>
            <a:off x="3601453" y="1553920"/>
            <a:ext cx="3598672" cy="2981524"/>
          </a:xfrm>
          <a:prstGeom prst="rect">
            <a:avLst/>
          </a:prstGeom>
        </p:spPr>
      </p:pic>
      <p:pic>
        <p:nvPicPr>
          <p:cNvPr id="12" name="Picture 11" descr="A man and a woman standing next to one another as their is a rip in the image between them to indicate that they have been seperated."/>
          <p:cNvPicPr>
            <a:picLocks noChangeAspect="1"/>
          </p:cNvPicPr>
          <p:nvPr/>
        </p:nvPicPr>
        <p:blipFill>
          <a:blip r:embed="rId5"/>
          <a:stretch>
            <a:fillRect/>
          </a:stretch>
        </p:blipFill>
        <p:spPr>
          <a:xfrm>
            <a:off x="1524001" y="4561973"/>
            <a:ext cx="3037787" cy="2230161"/>
          </a:xfrm>
          <a:prstGeom prst="rect">
            <a:avLst/>
          </a:prstGeom>
        </p:spPr>
      </p:pic>
      <p:pic>
        <p:nvPicPr>
          <p:cNvPr id="13" name="Picture 12" descr="A billboard in a field of grass that says &quot;Auction for United Country&quot;."/>
          <p:cNvPicPr>
            <a:picLocks noChangeAspect="1"/>
          </p:cNvPicPr>
          <p:nvPr/>
        </p:nvPicPr>
        <p:blipFill>
          <a:blip r:embed="rId6"/>
          <a:stretch>
            <a:fillRect/>
          </a:stretch>
        </p:blipFill>
        <p:spPr>
          <a:xfrm>
            <a:off x="4600662" y="4561972"/>
            <a:ext cx="3096742" cy="2230162"/>
          </a:xfrm>
          <a:prstGeom prst="rect">
            <a:avLst/>
          </a:prstGeom>
        </p:spPr>
      </p:pic>
      <p:pic>
        <p:nvPicPr>
          <p:cNvPr id="14" name="Picture 13" descr="The television show The Simpsons as a character lays in bed and shoves a pillow into his face while an alarm clock goes off."/>
          <p:cNvPicPr>
            <a:picLocks noChangeAspect="1"/>
          </p:cNvPicPr>
          <p:nvPr/>
        </p:nvPicPr>
        <p:blipFill>
          <a:blip r:embed="rId7"/>
          <a:stretch>
            <a:fillRect/>
          </a:stretch>
        </p:blipFill>
        <p:spPr>
          <a:xfrm>
            <a:off x="7736280" y="4541921"/>
            <a:ext cx="2855521" cy="2263815"/>
          </a:xfrm>
          <a:prstGeom prst="rect">
            <a:avLst/>
          </a:prstGeom>
        </p:spPr>
      </p:pic>
      <p:pic>
        <p:nvPicPr>
          <p:cNvPr id="3" name="Picture 2" descr="A couple getting married at the court house before an officiant.">
            <a:extLst>
              <a:ext uri="{FF2B5EF4-FFF2-40B4-BE49-F238E27FC236}">
                <a16:creationId xmlns:a16="http://schemas.microsoft.com/office/drawing/2014/main" id="{C26A2980-7A15-1245-8D8C-E8191E9A6200}"/>
              </a:ext>
            </a:extLst>
          </p:cNvPr>
          <p:cNvPicPr>
            <a:picLocks noChangeAspect="1"/>
          </p:cNvPicPr>
          <p:nvPr/>
        </p:nvPicPr>
        <p:blipFill>
          <a:blip r:embed="rId8"/>
          <a:stretch>
            <a:fillRect/>
          </a:stretch>
        </p:blipFill>
        <p:spPr>
          <a:xfrm>
            <a:off x="7243483" y="1576333"/>
            <a:ext cx="3279620" cy="2945665"/>
          </a:xfrm>
          <a:prstGeom prst="rect">
            <a:avLst/>
          </a:prstGeom>
        </p:spPr>
      </p:pic>
    </p:spTree>
    <p:extLst>
      <p:ext uri="{BB962C8B-B14F-4D97-AF65-F5344CB8AC3E}">
        <p14:creationId xmlns:p14="http://schemas.microsoft.com/office/powerpoint/2010/main" val="129548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eling Down? Watch a Video of Adorable 'Cow Zoomies' for an Instant Mood  Boost - PetHelpful">
            <a:extLst>
              <a:ext uri="{FF2B5EF4-FFF2-40B4-BE49-F238E27FC236}">
                <a16:creationId xmlns:a16="http://schemas.microsoft.com/office/drawing/2014/main" id="{9802F643-BB42-15DF-3CC9-DDECE0E3FD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10" b="9301"/>
          <a:stretch>
            <a:fillRect/>
          </a:stretch>
        </p:blipFill>
        <p:spPr bwMode="auto">
          <a:xfrm>
            <a:off x="0"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9C66E3-F368-4462-C0F5-5C6320380AB8}"/>
              </a:ext>
            </a:extLst>
          </p:cNvPr>
          <p:cNvSpPr>
            <a:spLocks noGrp="1"/>
          </p:cNvSpPr>
          <p:nvPr>
            <p:ph type="title" idx="4294967295"/>
          </p:nvPr>
        </p:nvSpPr>
        <p:spPr>
          <a:xfrm>
            <a:off x="838200" y="-1325563"/>
            <a:ext cx="10515600" cy="1325563"/>
          </a:xfrm>
          <a:prstGeom prst="rect">
            <a:avLst/>
          </a:prstGeom>
        </p:spPr>
        <p:txBody>
          <a:bodyPr anchor="b"/>
          <a:lstStyle/>
          <a:p>
            <a:r>
              <a:rPr lang="en-US" dirty="0"/>
              <a:t>A cow in a field</a:t>
            </a:r>
          </a:p>
        </p:txBody>
      </p:sp>
    </p:spTree>
    <p:extLst>
      <p:ext uri="{BB962C8B-B14F-4D97-AF65-F5344CB8AC3E}">
        <p14:creationId xmlns:p14="http://schemas.microsoft.com/office/powerpoint/2010/main" val="163477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C2B76E-1C6A-52B1-E7E5-24C9C4FA8AF3}"/>
              </a:ext>
              <a:ext uri="{C183D7F6-B498-43B3-948B-1728B52AA6E4}">
                <adec:decorative xmlns:adec="http://schemas.microsoft.com/office/drawing/2017/decorative" val="1"/>
              </a:ext>
            </a:extLst>
          </p:cNvPr>
          <p:cNvPicPr>
            <a:picLocks noChangeAspect="1"/>
          </p:cNvPicPr>
          <p:nvPr/>
        </p:nvPicPr>
        <p:blipFill>
          <a:blip r:embed="rId3"/>
          <a:srcRect l="16083" r="8876"/>
          <a:stretch>
            <a:fillRect/>
          </a:stretch>
        </p:blipFill>
        <p:spPr>
          <a:xfrm>
            <a:off x="-1" y="0"/>
            <a:ext cx="12191981" cy="6942125"/>
          </a:xfrm>
          <a:prstGeom prst="rect">
            <a:avLst/>
          </a:prstGeom>
        </p:spPr>
      </p:pic>
      <p:sp>
        <p:nvSpPr>
          <p:cNvPr id="4" name="Title 3">
            <a:extLst>
              <a:ext uri="{FF2B5EF4-FFF2-40B4-BE49-F238E27FC236}">
                <a16:creationId xmlns:a16="http://schemas.microsoft.com/office/drawing/2014/main" id="{E1DCE7F5-46E6-914B-9D81-BD8B561C2F43}"/>
              </a:ext>
            </a:extLst>
          </p:cNvPr>
          <p:cNvSpPr>
            <a:spLocks noGrp="1"/>
          </p:cNvSpPr>
          <p:nvPr>
            <p:ph type="ctrTitle"/>
          </p:nvPr>
        </p:nvSpPr>
        <p:spPr>
          <a:xfrm>
            <a:off x="-1" y="4119060"/>
            <a:ext cx="12091859" cy="2529923"/>
          </a:xfrm>
        </p:spPr>
        <p:txBody>
          <a:bodyPr/>
          <a:lstStyle/>
          <a:p>
            <a:pPr algn="l"/>
            <a:r>
              <a:rPr lang="en-US" sz="4800" dirty="0">
                <a:solidFill>
                  <a:schemeClr val="bg1"/>
                </a:solidFill>
              </a:rPr>
              <a:t>THANKS! </a:t>
            </a:r>
            <a:br>
              <a:rPr lang="en-US" sz="4800" dirty="0">
                <a:solidFill>
                  <a:schemeClr val="bg1"/>
                </a:solidFill>
              </a:rPr>
            </a:br>
            <a:r>
              <a:rPr lang="en-US" sz="3200" dirty="0">
                <a:solidFill>
                  <a:schemeClr val="bg1"/>
                </a:solidFill>
              </a:rPr>
              <a:t>Dr. Shannon L. Ferrell</a:t>
            </a:r>
            <a:br>
              <a:rPr lang="en-US" sz="3200" dirty="0">
                <a:solidFill>
                  <a:schemeClr val="bg1"/>
                </a:solidFill>
              </a:rPr>
            </a:br>
            <a:r>
              <a:rPr lang="en-US" sz="3200" dirty="0">
                <a:solidFill>
                  <a:schemeClr val="bg1"/>
                </a:solidFill>
              </a:rPr>
              <a:t>Professor of Agricultural Law</a:t>
            </a:r>
            <a:br>
              <a:rPr lang="en-US" sz="3200" dirty="0">
                <a:solidFill>
                  <a:schemeClr val="bg1"/>
                </a:solidFill>
              </a:rPr>
            </a:br>
            <a:r>
              <a:rPr lang="en-US" sz="3200" dirty="0">
                <a:solidFill>
                  <a:schemeClr val="bg1"/>
                </a:solidFill>
              </a:rPr>
              <a:t>OSU Department of Agricultural Economics</a:t>
            </a:r>
            <a:br>
              <a:rPr lang="en-US" sz="3200" dirty="0">
                <a:solidFill>
                  <a:schemeClr val="bg1"/>
                </a:solidFill>
              </a:rPr>
            </a:br>
            <a:r>
              <a:rPr lang="en-US" sz="3200" dirty="0">
                <a:solidFill>
                  <a:schemeClr val="bg1"/>
                </a:solidFill>
              </a:rPr>
              <a:t>shannon.l.ferrell@okstate.edu</a:t>
            </a:r>
            <a:endParaRPr lang="en-US" sz="4800" dirty="0">
              <a:solidFill>
                <a:schemeClr val="bg1"/>
              </a:solidFill>
            </a:endParaRPr>
          </a:p>
        </p:txBody>
      </p:sp>
    </p:spTree>
    <p:extLst>
      <p:ext uri="{BB962C8B-B14F-4D97-AF65-F5344CB8AC3E}">
        <p14:creationId xmlns:p14="http://schemas.microsoft.com/office/powerpoint/2010/main" val="42730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title" idx="4294967295"/>
          </p:nvPr>
        </p:nvSpPr>
        <p:spPr>
          <a:xfrm>
            <a:off x="772797" y="-103544"/>
            <a:ext cx="10343936" cy="10895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A6400"/>
                </a:solidFill>
                <a:effectLst/>
                <a:uLnTx/>
                <a:uFillTx/>
                <a:latin typeface="Fjalla One" panose="020B0604020202020204" charset="0"/>
                <a:ea typeface="Roboto" panose="02000000000000000000" pitchFamily="2" charset="0"/>
                <a:cs typeface="+mn-cs"/>
              </a:rPr>
              <a:t>Why is this ranch succession stuff so dang hard?</a:t>
            </a:r>
          </a:p>
        </p:txBody>
      </p:sp>
      <p:sp>
        <p:nvSpPr>
          <p:cNvPr id="7" name="TextBox 6">
            <a:extLst>
              <a:ext uri="{FF2B5EF4-FFF2-40B4-BE49-F238E27FC236}">
                <a16:creationId xmlns:a16="http://schemas.microsoft.com/office/drawing/2014/main" id="{9E484EF2-9410-C1E8-8110-B1402DF22ADA}"/>
              </a:ext>
            </a:extLst>
          </p:cNvPr>
          <p:cNvSpPr txBox="1"/>
          <p:nvPr/>
        </p:nvSpPr>
        <p:spPr>
          <a:xfrm>
            <a:off x="1799174" y="1309151"/>
            <a:ext cx="3270447" cy="646331"/>
          </a:xfrm>
          <a:prstGeom prst="rect">
            <a:avLst/>
          </a:prstGeom>
          <a:noFill/>
        </p:spPr>
        <p:txBody>
          <a:bodyPr wrap="none" rtlCol="0">
            <a:spAutoFit/>
          </a:bodyPr>
          <a:lstStyle/>
          <a:p>
            <a:r>
              <a:rPr lang="en-US" sz="3600" b="1" dirty="0">
                <a:latin typeface="Roboto" panose="02000000000000000000" pitchFamily="2" charset="0"/>
                <a:ea typeface="Roboto" panose="02000000000000000000" pitchFamily="2" charset="0"/>
                <a:cs typeface="Roboto" panose="02000000000000000000" pitchFamily="2" charset="0"/>
              </a:rPr>
              <a:t>The Townsfolk</a:t>
            </a:r>
          </a:p>
        </p:txBody>
      </p:sp>
      <p:graphicFrame>
        <p:nvGraphicFramePr>
          <p:cNvPr id="2" name="Table 1">
            <a:extLst>
              <a:ext uri="{FF2B5EF4-FFF2-40B4-BE49-F238E27FC236}">
                <a16:creationId xmlns:a16="http://schemas.microsoft.com/office/drawing/2014/main" id="{DFE50EEF-9DE8-F045-ED24-93548A210C7A}"/>
              </a:ext>
            </a:extLst>
          </p:cNvPr>
          <p:cNvGraphicFramePr>
            <a:graphicFrameLocks noGrp="1"/>
          </p:cNvGraphicFramePr>
          <p:nvPr>
            <p:extLst>
              <p:ext uri="{D42A27DB-BD31-4B8C-83A1-F6EECF244321}">
                <p14:modId xmlns:p14="http://schemas.microsoft.com/office/powerpoint/2010/main" val="4140460396"/>
              </p:ext>
            </p:extLst>
          </p:nvPr>
        </p:nvGraphicFramePr>
        <p:xfrm>
          <a:off x="772797" y="1955482"/>
          <a:ext cx="5323203" cy="2545076"/>
        </p:xfrm>
        <a:graphic>
          <a:graphicData uri="http://schemas.openxmlformats.org/drawingml/2006/table">
            <a:tbl>
              <a:tblPr firstRow="1" firstCol="1" bandRow="1">
                <a:tableStyleId>{5C22544A-7EE6-4342-B048-85BDC9FD1C3A}</a:tableStyleId>
              </a:tblPr>
              <a:tblGrid>
                <a:gridCol w="2084703">
                  <a:extLst>
                    <a:ext uri="{9D8B030D-6E8A-4147-A177-3AD203B41FA5}">
                      <a16:colId xmlns:a16="http://schemas.microsoft.com/office/drawing/2014/main" val="1256231604"/>
                    </a:ext>
                  </a:extLst>
                </a:gridCol>
                <a:gridCol w="1795129">
                  <a:extLst>
                    <a:ext uri="{9D8B030D-6E8A-4147-A177-3AD203B41FA5}">
                      <a16:colId xmlns:a16="http://schemas.microsoft.com/office/drawing/2014/main" val="3409492743"/>
                    </a:ext>
                  </a:extLst>
                </a:gridCol>
                <a:gridCol w="1443371">
                  <a:extLst>
                    <a:ext uri="{9D8B030D-6E8A-4147-A177-3AD203B41FA5}">
                      <a16:colId xmlns:a16="http://schemas.microsoft.com/office/drawing/2014/main" val="2206410720"/>
                    </a:ext>
                  </a:extLst>
                </a:gridCol>
              </a:tblGrid>
              <a:tr h="727166">
                <a:tc>
                  <a:txBody>
                    <a:bodyPr/>
                    <a:lstStyle/>
                    <a:p>
                      <a:pPr marL="0" marR="0" algn="ctr">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Asset Description</a:t>
                      </a:r>
                    </a:p>
                  </a:txBody>
                  <a:tcPr marL="68580" marR="68580" marT="0" marB="0" anchor="ctr"/>
                </a:tc>
                <a:tc>
                  <a:txBody>
                    <a:bodyPr/>
                    <a:lstStyle/>
                    <a:p>
                      <a:pPr marL="0" marR="0" algn="ctr">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Value</a:t>
                      </a:r>
                    </a:p>
                  </a:txBody>
                  <a:tcPr marL="68580" marR="68580" marT="0" marB="0" anchor="ctr"/>
                </a:tc>
                <a:tc>
                  <a:txBody>
                    <a:bodyPr/>
                    <a:lstStyle/>
                    <a:p>
                      <a:pPr marL="0" marR="0" algn="ctr">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 of total assets</a:t>
                      </a:r>
                    </a:p>
                  </a:txBody>
                  <a:tcPr marL="68580" marR="68580" marT="0" marB="0" anchor="ctr"/>
                </a:tc>
                <a:extLst>
                  <a:ext uri="{0D108BD9-81ED-4DB2-BD59-A6C34878D82A}">
                    <a16:rowId xmlns:a16="http://schemas.microsoft.com/office/drawing/2014/main" val="3361131466"/>
                  </a:ext>
                </a:extLst>
              </a:tr>
              <a:tr h="363582">
                <a:tc>
                  <a:txBody>
                    <a:bodyPr/>
                    <a:lstStyle/>
                    <a:p>
                      <a:pPr marL="0" marR="0" algn="just">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Financial assets</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$3,125,000</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83.3%</a:t>
                      </a:r>
                    </a:p>
                  </a:txBody>
                  <a:tcPr marL="68580" marR="68580" marT="0" marB="0"/>
                </a:tc>
                <a:extLst>
                  <a:ext uri="{0D108BD9-81ED-4DB2-BD59-A6C34878D82A}">
                    <a16:rowId xmlns:a16="http://schemas.microsoft.com/office/drawing/2014/main" val="836017548"/>
                  </a:ext>
                </a:extLst>
              </a:tr>
              <a:tr h="363582">
                <a:tc>
                  <a:txBody>
                    <a:bodyPr/>
                    <a:lstStyle/>
                    <a:p>
                      <a:pPr marL="0" marR="0" algn="just">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Primary home</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$300,000</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8.0%</a:t>
                      </a:r>
                    </a:p>
                  </a:txBody>
                  <a:tcPr marL="68580" marR="68580" marT="0" marB="0"/>
                </a:tc>
                <a:extLst>
                  <a:ext uri="{0D108BD9-81ED-4DB2-BD59-A6C34878D82A}">
                    <a16:rowId xmlns:a16="http://schemas.microsoft.com/office/drawing/2014/main" val="3275798025"/>
                  </a:ext>
                </a:extLst>
              </a:tr>
              <a:tr h="363582">
                <a:tc>
                  <a:txBody>
                    <a:bodyPr/>
                    <a:lstStyle/>
                    <a:p>
                      <a:pPr marL="0" marR="0" algn="just">
                        <a:spcBef>
                          <a:spcPts val="0"/>
                        </a:spcBef>
                        <a:spcAft>
                          <a:spcPts val="0"/>
                        </a:spcAft>
                      </a:pPr>
                      <a:r>
                        <a:rPr lang="en-US" sz="2000">
                          <a:effectLst/>
                          <a:latin typeface="Roboto" panose="02000000000000000000" pitchFamily="2" charset="0"/>
                          <a:ea typeface="Roboto" panose="02000000000000000000" pitchFamily="2" charset="0"/>
                          <a:cs typeface="Roboto" panose="02000000000000000000" pitchFamily="2" charset="0"/>
                        </a:rPr>
                        <a:t>Vacation home</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$200,000</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5.3%</a:t>
                      </a:r>
                    </a:p>
                  </a:txBody>
                  <a:tcPr marL="68580" marR="68580" marT="0" marB="0"/>
                </a:tc>
                <a:extLst>
                  <a:ext uri="{0D108BD9-81ED-4DB2-BD59-A6C34878D82A}">
                    <a16:rowId xmlns:a16="http://schemas.microsoft.com/office/drawing/2014/main" val="1560278451"/>
                  </a:ext>
                </a:extLst>
              </a:tr>
              <a:tr h="363582">
                <a:tc>
                  <a:txBody>
                    <a:bodyPr/>
                    <a:lstStyle/>
                    <a:p>
                      <a:pPr marL="0" marR="0" algn="just">
                        <a:spcBef>
                          <a:spcPts val="0"/>
                        </a:spcBef>
                        <a:spcAft>
                          <a:spcPts val="0"/>
                        </a:spcAft>
                      </a:pPr>
                      <a:r>
                        <a:rPr lang="en-US" sz="2000">
                          <a:effectLst/>
                          <a:latin typeface="Roboto" panose="02000000000000000000" pitchFamily="2" charset="0"/>
                          <a:ea typeface="Roboto" panose="02000000000000000000" pitchFamily="2" charset="0"/>
                          <a:cs typeface="Roboto" panose="02000000000000000000" pitchFamily="2" charset="0"/>
                        </a:rPr>
                        <a:t>Other assets</a:t>
                      </a:r>
                    </a:p>
                  </a:txBody>
                  <a:tcPr marL="68580" marR="68580" marT="0" marB="0"/>
                </a:tc>
                <a:tc>
                  <a:txBody>
                    <a:bodyPr/>
                    <a:lstStyle/>
                    <a:p>
                      <a:pPr marL="0" marR="0" algn="r">
                        <a:spcBef>
                          <a:spcPts val="0"/>
                        </a:spcBef>
                        <a:spcAft>
                          <a:spcPts val="0"/>
                        </a:spcAft>
                      </a:pPr>
                      <a:r>
                        <a:rPr lang="en-US" sz="2000" b="1">
                          <a:effectLst/>
                          <a:latin typeface="Roboto" panose="02000000000000000000" pitchFamily="2" charset="0"/>
                          <a:ea typeface="Roboto" panose="02000000000000000000" pitchFamily="2" charset="0"/>
                          <a:cs typeface="Roboto" panose="02000000000000000000" pitchFamily="2" charset="0"/>
                        </a:rPr>
                        <a:t>$125,000</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3.3%</a:t>
                      </a:r>
                    </a:p>
                  </a:txBody>
                  <a:tcPr marL="68580" marR="68580" marT="0" marB="0"/>
                </a:tc>
                <a:extLst>
                  <a:ext uri="{0D108BD9-81ED-4DB2-BD59-A6C34878D82A}">
                    <a16:rowId xmlns:a16="http://schemas.microsoft.com/office/drawing/2014/main" val="3211389087"/>
                  </a:ext>
                </a:extLst>
              </a:tr>
              <a:tr h="363582">
                <a:tc>
                  <a:txBody>
                    <a:bodyPr/>
                    <a:lstStyle/>
                    <a:p>
                      <a:pPr marL="0" marR="0" algn="just">
                        <a:spcBef>
                          <a:spcPts val="0"/>
                        </a:spcBef>
                        <a:spcAft>
                          <a:spcPts val="0"/>
                        </a:spcAft>
                      </a:pPr>
                      <a:r>
                        <a:rPr lang="en-US" sz="2000">
                          <a:effectLst/>
                          <a:latin typeface="Roboto" panose="02000000000000000000" pitchFamily="2" charset="0"/>
                          <a:ea typeface="Roboto" panose="02000000000000000000" pitchFamily="2" charset="0"/>
                          <a:cs typeface="Roboto" panose="02000000000000000000" pitchFamily="2" charset="0"/>
                        </a:rPr>
                        <a:t>Total</a:t>
                      </a:r>
                    </a:p>
                  </a:txBody>
                  <a:tcPr marL="68580" marR="68580" marT="0" marB="0"/>
                </a:tc>
                <a:tc>
                  <a:txBody>
                    <a:bodyPr/>
                    <a:lstStyle/>
                    <a:p>
                      <a:pPr marL="0" marR="0" algn="r">
                        <a:spcBef>
                          <a:spcPts val="0"/>
                        </a:spcBef>
                        <a:spcAft>
                          <a:spcPts val="0"/>
                        </a:spcAft>
                      </a:pPr>
                      <a:r>
                        <a:rPr lang="en-US" sz="2000" b="1">
                          <a:effectLst/>
                          <a:latin typeface="Roboto" panose="02000000000000000000" pitchFamily="2" charset="0"/>
                          <a:ea typeface="Roboto" panose="02000000000000000000" pitchFamily="2" charset="0"/>
                          <a:cs typeface="Roboto" panose="02000000000000000000" pitchFamily="2" charset="0"/>
                        </a:rPr>
                        <a:t>$3,750,000</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100.0%</a:t>
                      </a:r>
                    </a:p>
                  </a:txBody>
                  <a:tcPr marL="68580" marR="68580" marT="0" marB="0"/>
                </a:tc>
                <a:extLst>
                  <a:ext uri="{0D108BD9-81ED-4DB2-BD59-A6C34878D82A}">
                    <a16:rowId xmlns:a16="http://schemas.microsoft.com/office/drawing/2014/main" val="1526551204"/>
                  </a:ext>
                </a:extLst>
              </a:tr>
            </a:tbl>
          </a:graphicData>
        </a:graphic>
      </p:graphicFrame>
      <p:sp>
        <p:nvSpPr>
          <p:cNvPr id="8" name="TextBox 7">
            <a:extLst>
              <a:ext uri="{FF2B5EF4-FFF2-40B4-BE49-F238E27FC236}">
                <a16:creationId xmlns:a16="http://schemas.microsoft.com/office/drawing/2014/main" id="{7740E972-BF36-ADC9-DB42-1C41096916BA}"/>
              </a:ext>
            </a:extLst>
          </p:cNvPr>
          <p:cNvSpPr txBox="1"/>
          <p:nvPr/>
        </p:nvSpPr>
        <p:spPr>
          <a:xfrm>
            <a:off x="7440356" y="1332820"/>
            <a:ext cx="3049233" cy="646331"/>
          </a:xfrm>
          <a:prstGeom prst="rect">
            <a:avLst/>
          </a:prstGeom>
          <a:noFill/>
        </p:spPr>
        <p:txBody>
          <a:bodyPr wrap="none" rtlCol="0">
            <a:spAutoFit/>
          </a:bodyPr>
          <a:lstStyle/>
          <a:p>
            <a:r>
              <a:rPr lang="en-US" sz="3600" b="1" dirty="0">
                <a:latin typeface="Roboto" panose="02000000000000000000" pitchFamily="2" charset="0"/>
                <a:ea typeface="Roboto" panose="02000000000000000000" pitchFamily="2" charset="0"/>
                <a:cs typeface="Roboto" panose="02000000000000000000" pitchFamily="2" charset="0"/>
              </a:rPr>
              <a:t>The Ranchers</a:t>
            </a:r>
          </a:p>
        </p:txBody>
      </p:sp>
      <p:graphicFrame>
        <p:nvGraphicFramePr>
          <p:cNvPr id="6" name="Table 5">
            <a:extLst>
              <a:ext uri="{FF2B5EF4-FFF2-40B4-BE49-F238E27FC236}">
                <a16:creationId xmlns:a16="http://schemas.microsoft.com/office/drawing/2014/main" id="{1D297DAD-CFB4-96B1-84BE-0265A9AC480B}"/>
              </a:ext>
            </a:extLst>
          </p:cNvPr>
          <p:cNvGraphicFramePr>
            <a:graphicFrameLocks noGrp="1"/>
          </p:cNvGraphicFramePr>
          <p:nvPr>
            <p:extLst>
              <p:ext uri="{D42A27DB-BD31-4B8C-83A1-F6EECF244321}">
                <p14:modId xmlns:p14="http://schemas.microsoft.com/office/powerpoint/2010/main" val="1506203266"/>
              </p:ext>
            </p:extLst>
          </p:nvPr>
        </p:nvGraphicFramePr>
        <p:xfrm>
          <a:off x="6249672" y="1967862"/>
          <a:ext cx="5651816" cy="2532697"/>
        </p:xfrm>
        <a:graphic>
          <a:graphicData uri="http://schemas.openxmlformats.org/drawingml/2006/table">
            <a:tbl>
              <a:tblPr firstRow="1" firstCol="1" bandRow="1">
                <a:tableStyleId>{5C22544A-7EE6-4342-B048-85BDC9FD1C3A}</a:tableStyleId>
              </a:tblPr>
              <a:tblGrid>
                <a:gridCol w="2351031">
                  <a:extLst>
                    <a:ext uri="{9D8B030D-6E8A-4147-A177-3AD203B41FA5}">
                      <a16:colId xmlns:a16="http://schemas.microsoft.com/office/drawing/2014/main" val="1325513955"/>
                    </a:ext>
                  </a:extLst>
                </a:gridCol>
                <a:gridCol w="2077140">
                  <a:extLst>
                    <a:ext uri="{9D8B030D-6E8A-4147-A177-3AD203B41FA5}">
                      <a16:colId xmlns:a16="http://schemas.microsoft.com/office/drawing/2014/main" val="3705781002"/>
                    </a:ext>
                  </a:extLst>
                </a:gridCol>
                <a:gridCol w="1223645">
                  <a:extLst>
                    <a:ext uri="{9D8B030D-6E8A-4147-A177-3AD203B41FA5}">
                      <a16:colId xmlns:a16="http://schemas.microsoft.com/office/drawing/2014/main" val="558799386"/>
                    </a:ext>
                  </a:extLst>
                </a:gridCol>
              </a:tblGrid>
              <a:tr h="723627">
                <a:tc>
                  <a:txBody>
                    <a:bodyPr/>
                    <a:lstStyle/>
                    <a:p>
                      <a:pPr marL="0" marR="0" algn="ctr">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Asset description</a:t>
                      </a:r>
                    </a:p>
                  </a:txBody>
                  <a:tcPr marL="68580" marR="68580" marT="0" marB="0" anchor="ctr"/>
                </a:tc>
                <a:tc>
                  <a:txBody>
                    <a:bodyPr/>
                    <a:lstStyle/>
                    <a:p>
                      <a:pPr marL="0" marR="0" algn="ctr">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Value</a:t>
                      </a:r>
                    </a:p>
                  </a:txBody>
                  <a:tcPr marL="68580" marR="68580" marT="0" marB="0" anchor="ctr"/>
                </a:tc>
                <a:tc>
                  <a:txBody>
                    <a:bodyPr/>
                    <a:lstStyle/>
                    <a:p>
                      <a:pPr marL="0" marR="0" algn="ctr">
                        <a:spcBef>
                          <a:spcPts val="0"/>
                        </a:spcBef>
                        <a:spcAft>
                          <a:spcPts val="0"/>
                        </a:spcAft>
                      </a:pPr>
                      <a:r>
                        <a:rPr lang="en-US" sz="2000">
                          <a:effectLst/>
                          <a:latin typeface="Roboto" panose="02000000000000000000" pitchFamily="2" charset="0"/>
                          <a:ea typeface="Roboto" panose="02000000000000000000" pitchFamily="2" charset="0"/>
                          <a:cs typeface="Roboto" panose="02000000000000000000" pitchFamily="2" charset="0"/>
                        </a:rPr>
                        <a:t>% of total assets</a:t>
                      </a:r>
                    </a:p>
                  </a:txBody>
                  <a:tcPr marL="68580" marR="68580" marT="0" marB="0" anchor="ctr"/>
                </a:tc>
                <a:extLst>
                  <a:ext uri="{0D108BD9-81ED-4DB2-BD59-A6C34878D82A}">
                    <a16:rowId xmlns:a16="http://schemas.microsoft.com/office/drawing/2014/main" val="2191709949"/>
                  </a:ext>
                </a:extLst>
              </a:tr>
              <a:tr h="361814">
                <a:tc>
                  <a:txBody>
                    <a:bodyPr/>
                    <a:lstStyle/>
                    <a:p>
                      <a:pPr marL="0" marR="0" algn="l">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Financial assets</a:t>
                      </a:r>
                    </a:p>
                  </a:txBody>
                  <a:tcPr marL="68580" marR="68580" marT="0" marB="0" anchor="ctr"/>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$0</a:t>
                      </a:r>
                    </a:p>
                  </a:txBody>
                  <a:tcPr marL="68580" marR="68580" marT="0" marB="0"/>
                </a:tc>
                <a:tc>
                  <a:txBody>
                    <a:bodyPr/>
                    <a:lstStyle/>
                    <a:p>
                      <a:pPr marL="0" marR="0" algn="r">
                        <a:spcBef>
                          <a:spcPts val="0"/>
                        </a:spcBef>
                        <a:spcAft>
                          <a:spcPts val="0"/>
                        </a:spcAft>
                      </a:pPr>
                      <a:r>
                        <a:rPr lang="en-US" sz="2000" b="1">
                          <a:effectLst/>
                          <a:latin typeface="Roboto" panose="02000000000000000000" pitchFamily="2" charset="0"/>
                          <a:ea typeface="Roboto" panose="02000000000000000000" pitchFamily="2" charset="0"/>
                          <a:cs typeface="Roboto" panose="02000000000000000000" pitchFamily="2" charset="0"/>
                        </a:rPr>
                        <a:t>0.0%</a:t>
                      </a:r>
                    </a:p>
                  </a:txBody>
                  <a:tcPr marL="68580" marR="68580" marT="0" marB="0"/>
                </a:tc>
                <a:extLst>
                  <a:ext uri="{0D108BD9-81ED-4DB2-BD59-A6C34878D82A}">
                    <a16:rowId xmlns:a16="http://schemas.microsoft.com/office/drawing/2014/main" val="3662481690"/>
                  </a:ext>
                </a:extLst>
              </a:tr>
              <a:tr h="361814">
                <a:tc>
                  <a:txBody>
                    <a:bodyPr/>
                    <a:lstStyle/>
                    <a:p>
                      <a:pPr marL="0" marR="0" algn="l">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Land and buildings</a:t>
                      </a:r>
                    </a:p>
                  </a:txBody>
                  <a:tcPr marL="68580" marR="68580" marT="0" marB="0" anchor="ctr"/>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$2,700,000</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72.0%</a:t>
                      </a:r>
                    </a:p>
                  </a:txBody>
                  <a:tcPr marL="68580" marR="68580" marT="0" marB="0"/>
                </a:tc>
                <a:extLst>
                  <a:ext uri="{0D108BD9-81ED-4DB2-BD59-A6C34878D82A}">
                    <a16:rowId xmlns:a16="http://schemas.microsoft.com/office/drawing/2014/main" val="645395630"/>
                  </a:ext>
                </a:extLst>
              </a:tr>
              <a:tr h="361814">
                <a:tc>
                  <a:txBody>
                    <a:bodyPr/>
                    <a:lstStyle/>
                    <a:p>
                      <a:pPr marL="0" marR="0" algn="l">
                        <a:spcBef>
                          <a:spcPts val="0"/>
                        </a:spcBef>
                        <a:spcAft>
                          <a:spcPts val="0"/>
                        </a:spcAft>
                      </a:pPr>
                      <a:r>
                        <a:rPr lang="en-US" sz="2000" dirty="0">
                          <a:effectLst/>
                          <a:latin typeface="Roboto" panose="02000000000000000000" pitchFamily="2" charset="0"/>
                          <a:ea typeface="Roboto" panose="02000000000000000000" pitchFamily="2" charset="0"/>
                          <a:cs typeface="Roboto" panose="02000000000000000000" pitchFamily="2" charset="0"/>
                        </a:rPr>
                        <a:t>Machinery &amp; equip.</a:t>
                      </a:r>
                    </a:p>
                  </a:txBody>
                  <a:tcPr marL="68580" marR="68580" marT="0" marB="0" anchor="ctr"/>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$1,000,000</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26.7%</a:t>
                      </a:r>
                    </a:p>
                  </a:txBody>
                  <a:tcPr marL="68580" marR="68580" marT="0" marB="0"/>
                </a:tc>
                <a:extLst>
                  <a:ext uri="{0D108BD9-81ED-4DB2-BD59-A6C34878D82A}">
                    <a16:rowId xmlns:a16="http://schemas.microsoft.com/office/drawing/2014/main" val="631204034"/>
                  </a:ext>
                </a:extLst>
              </a:tr>
              <a:tr h="361814">
                <a:tc>
                  <a:txBody>
                    <a:bodyPr/>
                    <a:lstStyle/>
                    <a:p>
                      <a:pPr marL="0" marR="0" algn="l">
                        <a:spcBef>
                          <a:spcPts val="0"/>
                        </a:spcBef>
                        <a:spcAft>
                          <a:spcPts val="0"/>
                        </a:spcAft>
                      </a:pPr>
                      <a:r>
                        <a:rPr lang="en-US" sz="2000">
                          <a:effectLst/>
                          <a:latin typeface="Roboto" panose="02000000000000000000" pitchFamily="2" charset="0"/>
                          <a:ea typeface="Roboto" panose="02000000000000000000" pitchFamily="2" charset="0"/>
                          <a:cs typeface="Roboto" panose="02000000000000000000" pitchFamily="2" charset="0"/>
                        </a:rPr>
                        <a:t>Breeding livestock</a:t>
                      </a:r>
                    </a:p>
                  </a:txBody>
                  <a:tcPr marL="68580" marR="68580" marT="0" marB="0" anchor="ctr"/>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$50,000</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1.3%</a:t>
                      </a:r>
                    </a:p>
                  </a:txBody>
                  <a:tcPr marL="68580" marR="68580" marT="0" marB="0"/>
                </a:tc>
                <a:extLst>
                  <a:ext uri="{0D108BD9-81ED-4DB2-BD59-A6C34878D82A}">
                    <a16:rowId xmlns:a16="http://schemas.microsoft.com/office/drawing/2014/main" val="3065351399"/>
                  </a:ext>
                </a:extLst>
              </a:tr>
              <a:tr h="361814">
                <a:tc>
                  <a:txBody>
                    <a:bodyPr/>
                    <a:lstStyle/>
                    <a:p>
                      <a:pPr marL="0" marR="0" algn="l">
                        <a:spcBef>
                          <a:spcPts val="0"/>
                        </a:spcBef>
                        <a:spcAft>
                          <a:spcPts val="0"/>
                        </a:spcAft>
                      </a:pPr>
                      <a:r>
                        <a:rPr lang="en-US" sz="2000">
                          <a:effectLst/>
                          <a:latin typeface="Roboto" panose="02000000000000000000" pitchFamily="2" charset="0"/>
                          <a:ea typeface="Roboto" panose="02000000000000000000" pitchFamily="2" charset="0"/>
                          <a:cs typeface="Roboto" panose="02000000000000000000" pitchFamily="2" charset="0"/>
                        </a:rPr>
                        <a:t>Total</a:t>
                      </a:r>
                    </a:p>
                  </a:txBody>
                  <a:tcPr marL="68580" marR="68580" marT="0" marB="0" anchor="ctr"/>
                </a:tc>
                <a:tc>
                  <a:txBody>
                    <a:bodyPr/>
                    <a:lstStyle/>
                    <a:p>
                      <a:pPr marL="0" marR="0" algn="r">
                        <a:spcBef>
                          <a:spcPts val="0"/>
                        </a:spcBef>
                        <a:spcAft>
                          <a:spcPts val="0"/>
                        </a:spcAft>
                      </a:pPr>
                      <a:r>
                        <a:rPr lang="en-US" sz="2000" b="1">
                          <a:effectLst/>
                          <a:latin typeface="Roboto" panose="02000000000000000000" pitchFamily="2" charset="0"/>
                          <a:ea typeface="Roboto" panose="02000000000000000000" pitchFamily="2" charset="0"/>
                          <a:cs typeface="Roboto" panose="02000000000000000000" pitchFamily="2" charset="0"/>
                        </a:rPr>
                        <a:t>$3,750,000</a:t>
                      </a:r>
                    </a:p>
                  </a:txBody>
                  <a:tcPr marL="68580" marR="68580" marT="0" marB="0"/>
                </a:tc>
                <a:tc>
                  <a:txBody>
                    <a:bodyPr/>
                    <a:lstStyle/>
                    <a:p>
                      <a:pPr marL="0" marR="0" algn="r">
                        <a:spcBef>
                          <a:spcPts val="0"/>
                        </a:spcBef>
                        <a:spcAft>
                          <a:spcPts val="0"/>
                        </a:spcAft>
                      </a:pPr>
                      <a:r>
                        <a:rPr lang="en-US" sz="2000" b="1" dirty="0">
                          <a:effectLst/>
                          <a:latin typeface="Roboto" panose="02000000000000000000" pitchFamily="2" charset="0"/>
                          <a:ea typeface="Roboto" panose="02000000000000000000" pitchFamily="2" charset="0"/>
                          <a:cs typeface="Roboto" panose="02000000000000000000" pitchFamily="2" charset="0"/>
                        </a:rPr>
                        <a:t>100.0%</a:t>
                      </a:r>
                    </a:p>
                  </a:txBody>
                  <a:tcPr marL="68580" marR="68580" marT="0" marB="0"/>
                </a:tc>
                <a:extLst>
                  <a:ext uri="{0D108BD9-81ED-4DB2-BD59-A6C34878D82A}">
                    <a16:rowId xmlns:a16="http://schemas.microsoft.com/office/drawing/2014/main" val="1942932395"/>
                  </a:ext>
                </a:extLst>
              </a:tr>
            </a:tbl>
          </a:graphicData>
        </a:graphic>
      </p:graphicFrame>
    </p:spTree>
    <p:extLst>
      <p:ext uri="{BB962C8B-B14F-4D97-AF65-F5344CB8AC3E}">
        <p14:creationId xmlns:p14="http://schemas.microsoft.com/office/powerpoint/2010/main" val="316197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2907869"/>
            <a:ext cx="11087101" cy="830997"/>
          </a:xfrm>
        </p:spPr>
        <p:txBody>
          <a:bodyPr/>
          <a:lstStyle/>
          <a:p>
            <a:pPr algn="l">
              <a:lnSpc>
                <a:spcPct val="100000"/>
              </a:lnSpc>
            </a:pPr>
            <a:r>
              <a:rPr lang="en-US" sz="4800" dirty="0"/>
              <a:t>Why “split it down the middle” </a:t>
            </a:r>
            <a:r>
              <a:rPr lang="en-US" sz="4800" i="1" u="sng" dirty="0"/>
              <a:t>doesn’t work</a:t>
            </a:r>
            <a:r>
              <a:rPr lang="en-US" sz="4800" dirty="0"/>
              <a:t>.</a:t>
            </a:r>
          </a:p>
        </p:txBody>
      </p:sp>
    </p:spTree>
    <p:extLst>
      <p:ext uri="{BB962C8B-B14F-4D97-AF65-F5344CB8AC3E}">
        <p14:creationId xmlns:p14="http://schemas.microsoft.com/office/powerpoint/2010/main" val="37568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title" idx="4294967295"/>
          </p:nvPr>
        </p:nvSpPr>
        <p:spPr>
          <a:xfrm>
            <a:off x="700785" y="281833"/>
            <a:ext cx="10270864" cy="11069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A6400"/>
                </a:solidFill>
                <a:effectLst/>
                <a:uLnTx/>
                <a:uFillTx/>
                <a:latin typeface="Fjalla One" panose="020B0604020202020204" charset="0"/>
                <a:ea typeface="Roboto" panose="02000000000000000000" pitchFamily="2" charset="0"/>
                <a:cs typeface="+mn-cs"/>
              </a:rPr>
              <a:t>A winter wheat / cow-calf operation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A6400"/>
                </a:solidFill>
                <a:effectLst/>
                <a:uLnTx/>
                <a:uFillTx/>
                <a:latin typeface="Fjalla One" panose="020B0604020202020204" charset="0"/>
                <a:ea typeface="Roboto" panose="02000000000000000000" pitchFamily="2" charset="0"/>
                <a:cs typeface="+mn-cs"/>
              </a:rPr>
              <a:t>Kansas Farm Management Association South Central Association Data</a:t>
            </a:r>
          </a:p>
        </p:txBody>
      </p:sp>
      <p:graphicFrame>
        <p:nvGraphicFramePr>
          <p:cNvPr id="4" name="Table 3">
            <a:extLst>
              <a:ext uri="{FF2B5EF4-FFF2-40B4-BE49-F238E27FC236}">
                <a16:creationId xmlns:a16="http://schemas.microsoft.com/office/drawing/2014/main" id="{54D338E8-1918-708B-F30D-9434E30B7487}"/>
              </a:ext>
            </a:extLst>
          </p:cNvPr>
          <p:cNvGraphicFramePr>
            <a:graphicFrameLocks noGrp="1"/>
          </p:cNvGraphicFramePr>
          <p:nvPr>
            <p:extLst>
              <p:ext uri="{D42A27DB-BD31-4B8C-83A1-F6EECF244321}">
                <p14:modId xmlns:p14="http://schemas.microsoft.com/office/powerpoint/2010/main" val="2002338777"/>
              </p:ext>
            </p:extLst>
          </p:nvPr>
        </p:nvGraphicFramePr>
        <p:xfrm>
          <a:off x="1611137" y="1740265"/>
          <a:ext cx="6626929" cy="3026947"/>
        </p:xfrm>
        <a:graphic>
          <a:graphicData uri="http://schemas.openxmlformats.org/drawingml/2006/table">
            <a:tbl>
              <a:tblPr firstRow="1">
                <a:tableStyleId>{616DA210-FB5B-4158-B5E0-FEB733F419BA}</a:tableStyleId>
              </a:tblPr>
              <a:tblGrid>
                <a:gridCol w="4382188">
                  <a:extLst>
                    <a:ext uri="{9D8B030D-6E8A-4147-A177-3AD203B41FA5}">
                      <a16:colId xmlns:a16="http://schemas.microsoft.com/office/drawing/2014/main" val="285559445"/>
                    </a:ext>
                  </a:extLst>
                </a:gridCol>
                <a:gridCol w="2244741">
                  <a:extLst>
                    <a:ext uri="{9D8B030D-6E8A-4147-A177-3AD203B41FA5}">
                      <a16:colId xmlns:a16="http://schemas.microsoft.com/office/drawing/2014/main" val="1972291421"/>
                    </a:ext>
                  </a:extLst>
                </a:gridCol>
              </a:tblGrid>
              <a:tr h="417181">
                <a:tc>
                  <a:txBody>
                    <a:bodyPr/>
                    <a:lstStyle/>
                    <a:p>
                      <a:pPr algn="l" fontAlgn="b"/>
                      <a:r>
                        <a:rPr lang="en-US" sz="2800" b="1" i="0" u="none" strike="noStrike" dirty="0">
                          <a:solidFill>
                            <a:srgbClr val="000000"/>
                          </a:solidFill>
                          <a:effectLst/>
                          <a:latin typeface="Roboto" panose="020B0604020202020204" charset="0"/>
                          <a:ea typeface="Roboto" panose="020B0604020202020204" charset="0"/>
                          <a:cs typeface="Roboto" panose="020B0604020202020204" charset="0"/>
                        </a:rPr>
                        <a:t>Asset class</a:t>
                      </a:r>
                    </a:p>
                  </a:txBody>
                  <a:tcPr marL="5701" marR="5701" marT="5701" marB="0" anchor="b"/>
                </a:tc>
                <a:tc>
                  <a:txBody>
                    <a:bodyPr/>
                    <a:lstStyle/>
                    <a:p>
                      <a:pPr algn="ctr" fontAlgn="b"/>
                      <a:r>
                        <a:rPr lang="en-US" sz="2800" b="1" i="0" u="none" strike="noStrike" dirty="0">
                          <a:solidFill>
                            <a:srgbClr val="000000"/>
                          </a:solidFill>
                          <a:effectLst/>
                          <a:latin typeface="Roboto" panose="020B0604020202020204" charset="0"/>
                          <a:ea typeface="Roboto" panose="020B0604020202020204" charset="0"/>
                          <a:cs typeface="Roboto" panose="020B0604020202020204" charset="0"/>
                        </a:rPr>
                        <a:t>Value</a:t>
                      </a:r>
                    </a:p>
                  </a:txBody>
                  <a:tcPr marL="5701" marR="5701" marT="5701" marB="0" anchor="ctr"/>
                </a:tc>
                <a:extLst>
                  <a:ext uri="{0D108BD9-81ED-4DB2-BD59-A6C34878D82A}">
                    <a16:rowId xmlns:a16="http://schemas.microsoft.com/office/drawing/2014/main" val="3389808979"/>
                  </a:ext>
                </a:extLst>
              </a:tr>
              <a:tr h="417181">
                <a:tc>
                  <a:txBody>
                    <a:bodyPr/>
                    <a:lstStyle/>
                    <a:p>
                      <a:pPr algn="l" fontAlgn="b"/>
                      <a:r>
                        <a:rPr lang="en-US" sz="2800" b="1" u="none" strike="noStrike" dirty="0">
                          <a:effectLst/>
                          <a:latin typeface="Roboto" panose="020B0604020202020204" charset="0"/>
                          <a:ea typeface="Roboto" panose="020B0604020202020204" charset="0"/>
                          <a:cs typeface="Roboto" panose="020B0604020202020204" charset="0"/>
                        </a:rPr>
                        <a:t>Breeding Livestock</a:t>
                      </a:r>
                      <a:endParaRPr lang="en-US" sz="28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b"/>
                </a:tc>
                <a:tc>
                  <a:txBody>
                    <a:bodyPr/>
                    <a:lstStyle/>
                    <a:p>
                      <a:pPr algn="r" fontAlgn="b"/>
                      <a:r>
                        <a:rPr lang="en-US" sz="2800" b="1" u="none" strike="noStrike" dirty="0">
                          <a:effectLst/>
                          <a:latin typeface="Roboto" panose="020B0604020202020204" charset="0"/>
                          <a:ea typeface="Roboto" panose="020B0604020202020204" charset="0"/>
                          <a:cs typeface="Roboto" panose="020B0604020202020204" charset="0"/>
                        </a:rPr>
                        <a:t> $56,602 </a:t>
                      </a:r>
                      <a:endParaRPr lang="en-US" sz="28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ctr"/>
                </a:tc>
                <a:extLst>
                  <a:ext uri="{0D108BD9-81ED-4DB2-BD59-A6C34878D82A}">
                    <a16:rowId xmlns:a16="http://schemas.microsoft.com/office/drawing/2014/main" val="3178669277"/>
                  </a:ext>
                </a:extLst>
              </a:tr>
              <a:tr h="417181">
                <a:tc>
                  <a:txBody>
                    <a:bodyPr/>
                    <a:lstStyle/>
                    <a:p>
                      <a:pPr algn="l" fontAlgn="b"/>
                      <a:r>
                        <a:rPr lang="en-US" sz="2800" b="1" u="none" strike="noStrike" dirty="0">
                          <a:effectLst/>
                          <a:latin typeface="Roboto" panose="020B0604020202020204" charset="0"/>
                          <a:ea typeface="Roboto" panose="020B0604020202020204" charset="0"/>
                          <a:cs typeface="Roboto" panose="020B0604020202020204" charset="0"/>
                        </a:rPr>
                        <a:t>Machinery &amp; Equipment</a:t>
                      </a:r>
                      <a:endParaRPr lang="en-US" sz="28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b"/>
                </a:tc>
                <a:tc>
                  <a:txBody>
                    <a:bodyPr/>
                    <a:lstStyle/>
                    <a:p>
                      <a:pPr algn="r" fontAlgn="b"/>
                      <a:r>
                        <a:rPr lang="en-US" sz="2800" b="1" u="none" strike="noStrike" dirty="0">
                          <a:effectLst/>
                          <a:latin typeface="Roboto" panose="020B0604020202020204" charset="0"/>
                          <a:ea typeface="Roboto" panose="020B0604020202020204" charset="0"/>
                          <a:cs typeface="Roboto" panose="020B0604020202020204" charset="0"/>
                        </a:rPr>
                        <a:t> $1,012,499 </a:t>
                      </a:r>
                      <a:endParaRPr lang="en-US" sz="28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ctr"/>
                </a:tc>
                <a:extLst>
                  <a:ext uri="{0D108BD9-81ED-4DB2-BD59-A6C34878D82A}">
                    <a16:rowId xmlns:a16="http://schemas.microsoft.com/office/drawing/2014/main" val="422004078"/>
                  </a:ext>
                </a:extLst>
              </a:tr>
              <a:tr h="417181">
                <a:tc>
                  <a:txBody>
                    <a:bodyPr/>
                    <a:lstStyle/>
                    <a:p>
                      <a:pPr algn="l" fontAlgn="b"/>
                      <a:r>
                        <a:rPr lang="en-US" sz="2800" b="1" u="none" strike="noStrike">
                          <a:effectLst/>
                          <a:latin typeface="Roboto" panose="020B0604020202020204" charset="0"/>
                          <a:ea typeface="Roboto" panose="020B0604020202020204" charset="0"/>
                          <a:cs typeface="Roboto" panose="020B0604020202020204" charset="0"/>
                        </a:rPr>
                        <a:t>Buildings</a:t>
                      </a:r>
                      <a:endParaRPr lang="en-US" sz="2800" b="1" i="0" u="none" strike="noStrike">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b"/>
                </a:tc>
                <a:tc>
                  <a:txBody>
                    <a:bodyPr/>
                    <a:lstStyle/>
                    <a:p>
                      <a:pPr algn="r" fontAlgn="b"/>
                      <a:r>
                        <a:rPr lang="en-US" sz="2800" b="1" u="none" strike="noStrike" dirty="0">
                          <a:effectLst/>
                          <a:latin typeface="Roboto" panose="020B0604020202020204" charset="0"/>
                          <a:ea typeface="Roboto" panose="020B0604020202020204" charset="0"/>
                          <a:cs typeface="Roboto" panose="020B0604020202020204" charset="0"/>
                        </a:rPr>
                        <a:t> $82,894 </a:t>
                      </a:r>
                      <a:endParaRPr lang="en-US" sz="28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ctr"/>
                </a:tc>
                <a:extLst>
                  <a:ext uri="{0D108BD9-81ED-4DB2-BD59-A6C34878D82A}">
                    <a16:rowId xmlns:a16="http://schemas.microsoft.com/office/drawing/2014/main" val="1619652801"/>
                  </a:ext>
                </a:extLst>
              </a:tr>
              <a:tr h="417181">
                <a:tc>
                  <a:txBody>
                    <a:bodyPr/>
                    <a:lstStyle/>
                    <a:p>
                      <a:pPr algn="l" fontAlgn="b"/>
                      <a:r>
                        <a:rPr lang="en-US" sz="2800" b="1" u="none" strike="noStrike">
                          <a:effectLst/>
                          <a:latin typeface="Roboto" panose="020B0604020202020204" charset="0"/>
                          <a:ea typeface="Roboto" panose="020B0604020202020204" charset="0"/>
                          <a:cs typeface="Roboto" panose="020B0604020202020204" charset="0"/>
                        </a:rPr>
                        <a:t>Land</a:t>
                      </a:r>
                      <a:endParaRPr lang="en-US" sz="2800" b="1" i="0" u="none" strike="noStrike">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b"/>
                </a:tc>
                <a:tc>
                  <a:txBody>
                    <a:bodyPr/>
                    <a:lstStyle/>
                    <a:p>
                      <a:pPr algn="r" fontAlgn="b"/>
                      <a:r>
                        <a:rPr lang="en-US" sz="2800" b="1" u="none" strike="noStrike" dirty="0">
                          <a:effectLst/>
                          <a:latin typeface="Roboto" panose="020B0604020202020204" charset="0"/>
                          <a:ea typeface="Roboto" panose="020B0604020202020204" charset="0"/>
                          <a:cs typeface="Roboto" panose="020B0604020202020204" charset="0"/>
                        </a:rPr>
                        <a:t> $2,603,650 </a:t>
                      </a:r>
                      <a:endParaRPr lang="en-US" sz="28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ctr"/>
                </a:tc>
                <a:extLst>
                  <a:ext uri="{0D108BD9-81ED-4DB2-BD59-A6C34878D82A}">
                    <a16:rowId xmlns:a16="http://schemas.microsoft.com/office/drawing/2014/main" val="2661652005"/>
                  </a:ext>
                </a:extLst>
              </a:tr>
              <a:tr h="417181">
                <a:tc>
                  <a:txBody>
                    <a:bodyPr/>
                    <a:lstStyle/>
                    <a:p>
                      <a:pPr algn="l" fontAlgn="b"/>
                      <a:r>
                        <a:rPr lang="en-US" sz="2800" b="1" u="none" strike="noStrike">
                          <a:effectLst/>
                          <a:latin typeface="Roboto" panose="020B0604020202020204" charset="0"/>
                          <a:ea typeface="Roboto" panose="020B0604020202020204" charset="0"/>
                          <a:cs typeface="Roboto" panose="020B0604020202020204" charset="0"/>
                        </a:rPr>
                        <a:t>Total Assets</a:t>
                      </a:r>
                      <a:endParaRPr lang="en-US" sz="2800" b="1" i="0" u="none" strike="noStrike">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b"/>
                </a:tc>
                <a:tc>
                  <a:txBody>
                    <a:bodyPr/>
                    <a:lstStyle/>
                    <a:p>
                      <a:pPr algn="r" fontAlgn="b"/>
                      <a:r>
                        <a:rPr lang="en-US" sz="2800" b="1" u="none" strike="noStrike" dirty="0">
                          <a:effectLst/>
                          <a:latin typeface="Roboto" panose="020B0604020202020204" charset="0"/>
                          <a:ea typeface="Roboto" panose="020B0604020202020204" charset="0"/>
                          <a:cs typeface="Roboto" panose="020B0604020202020204" charset="0"/>
                        </a:rPr>
                        <a:t> $3,755,645 </a:t>
                      </a:r>
                      <a:endParaRPr lang="en-US" sz="28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ctr"/>
                </a:tc>
                <a:extLst>
                  <a:ext uri="{0D108BD9-81ED-4DB2-BD59-A6C34878D82A}">
                    <a16:rowId xmlns:a16="http://schemas.microsoft.com/office/drawing/2014/main" val="1850378041"/>
                  </a:ext>
                </a:extLst>
              </a:tr>
              <a:tr h="417181">
                <a:tc>
                  <a:txBody>
                    <a:bodyPr/>
                    <a:lstStyle/>
                    <a:p>
                      <a:pPr algn="l" fontAlgn="b"/>
                      <a:r>
                        <a:rPr lang="en-US" sz="2800" b="1" u="none" strike="noStrike" dirty="0">
                          <a:effectLst/>
                          <a:latin typeface="Roboto" panose="020B0604020202020204" charset="0"/>
                          <a:ea typeface="Roboto" panose="020B0604020202020204" charset="0"/>
                          <a:cs typeface="Roboto" panose="020B0604020202020204" charset="0"/>
                        </a:rPr>
                        <a:t>Avg. Net Annual Income</a:t>
                      </a:r>
                      <a:endParaRPr lang="en-US" sz="28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b"/>
                </a:tc>
                <a:tc>
                  <a:txBody>
                    <a:bodyPr/>
                    <a:lstStyle/>
                    <a:p>
                      <a:pPr algn="r" fontAlgn="b"/>
                      <a:r>
                        <a:rPr lang="en-US" sz="2800" b="1" u="none" strike="noStrike" dirty="0">
                          <a:effectLst/>
                          <a:latin typeface="Roboto" panose="020B0604020202020204" charset="0"/>
                          <a:ea typeface="Roboto" panose="020B0604020202020204" charset="0"/>
                          <a:cs typeface="Roboto" panose="020B0604020202020204" charset="0"/>
                        </a:rPr>
                        <a:t> $169,059 </a:t>
                      </a:r>
                      <a:endParaRPr lang="en-US" sz="2800" b="1" i="0" u="none" strike="noStrike" dirty="0">
                        <a:solidFill>
                          <a:srgbClr val="000000"/>
                        </a:solidFill>
                        <a:effectLst/>
                        <a:latin typeface="Roboto" panose="020B0604020202020204" charset="0"/>
                        <a:ea typeface="Roboto" panose="020B0604020202020204" charset="0"/>
                        <a:cs typeface="Roboto" panose="020B0604020202020204" charset="0"/>
                      </a:endParaRPr>
                    </a:p>
                  </a:txBody>
                  <a:tcPr marL="5701" marR="5701" marT="5701" marB="0" anchor="ctr"/>
                </a:tc>
                <a:extLst>
                  <a:ext uri="{0D108BD9-81ED-4DB2-BD59-A6C34878D82A}">
                    <a16:rowId xmlns:a16="http://schemas.microsoft.com/office/drawing/2014/main" val="3242023687"/>
                  </a:ext>
                </a:extLst>
              </a:tr>
            </a:tbl>
          </a:graphicData>
        </a:graphic>
      </p:graphicFrame>
      <p:sp>
        <p:nvSpPr>
          <p:cNvPr id="2" name="TextBox 1">
            <a:extLst>
              <a:ext uri="{FF2B5EF4-FFF2-40B4-BE49-F238E27FC236}">
                <a16:creationId xmlns:a16="http://schemas.microsoft.com/office/drawing/2014/main" id="{84210927-3C54-76D6-354E-DCAC4FCBF715}"/>
              </a:ext>
            </a:extLst>
          </p:cNvPr>
          <p:cNvSpPr txBox="1"/>
          <p:nvPr/>
        </p:nvSpPr>
        <p:spPr>
          <a:xfrm>
            <a:off x="8111066" y="3429000"/>
            <a:ext cx="3886200" cy="523220"/>
          </a:xfrm>
          <a:prstGeom prst="rect">
            <a:avLst/>
          </a:prstGeom>
          <a:noFill/>
        </p:spPr>
        <p:txBody>
          <a:bodyPr wrap="square" rtlCol="0">
            <a:spAutoFit/>
          </a:bodyPr>
          <a:lstStyle/>
          <a:p>
            <a:pPr fontAlgn="b"/>
            <a:r>
              <a:rPr lang="en-US" sz="2800" b="1" dirty="0"/>
              <a:t>  69% of total asset value</a:t>
            </a:r>
            <a:endParaRPr lang="en-US" sz="2800" dirty="0"/>
          </a:p>
        </p:txBody>
      </p:sp>
    </p:spTree>
    <p:extLst>
      <p:ext uri="{BB962C8B-B14F-4D97-AF65-F5344CB8AC3E}">
        <p14:creationId xmlns:p14="http://schemas.microsoft.com/office/powerpoint/2010/main" val="396284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4624-2F75-8740-AF0C-652D34D4F9CB}"/>
              </a:ext>
            </a:extLst>
          </p:cNvPr>
          <p:cNvSpPr>
            <a:spLocks noGrp="1"/>
          </p:cNvSpPr>
          <p:nvPr>
            <p:ph type="title"/>
          </p:nvPr>
        </p:nvSpPr>
        <p:spPr>
          <a:xfrm>
            <a:off x="761999" y="388705"/>
            <a:ext cx="11114927" cy="1143000"/>
          </a:xfrm>
        </p:spPr>
        <p:txBody>
          <a:bodyPr/>
          <a:lstStyle/>
          <a:p>
            <a:pPr algn="ctr"/>
            <a:r>
              <a:rPr lang="en-US" dirty="0">
                <a:solidFill>
                  <a:srgbClr val="FA6400"/>
                </a:solidFill>
                <a:latin typeface="Fjalla One" panose="020B0604020202020204" charset="0"/>
              </a:rPr>
              <a:t>Probability the ranch can survive a </a:t>
            </a:r>
            <a:br>
              <a:rPr lang="en-US" dirty="0">
                <a:solidFill>
                  <a:srgbClr val="FA6400"/>
                </a:solidFill>
                <a:latin typeface="Fjalla One" panose="020B0604020202020204" charset="0"/>
              </a:rPr>
            </a:br>
            <a:r>
              <a:rPr lang="en-US" dirty="0">
                <a:solidFill>
                  <a:srgbClr val="FA6400"/>
                </a:solidFill>
                <a:latin typeface="Fjalla One" panose="020B0604020202020204" charset="0"/>
              </a:rPr>
              <a:t>“split it down the middle” strategy </a:t>
            </a:r>
            <a:br>
              <a:rPr lang="en-US" dirty="0">
                <a:solidFill>
                  <a:srgbClr val="FA6400"/>
                </a:solidFill>
                <a:latin typeface="Fjalla One" panose="020B0604020202020204" charset="0"/>
              </a:rPr>
            </a:br>
            <a:r>
              <a:rPr lang="en-US" dirty="0">
                <a:solidFill>
                  <a:srgbClr val="FA6400"/>
                </a:solidFill>
                <a:latin typeface="Fjalla One" panose="020B0604020202020204" charset="0"/>
              </a:rPr>
              <a:t>on its own revenues: </a:t>
            </a:r>
          </a:p>
        </p:txBody>
      </p:sp>
      <p:sp>
        <p:nvSpPr>
          <p:cNvPr id="3" name="Content Placeholder 2">
            <a:extLst>
              <a:ext uri="{FF2B5EF4-FFF2-40B4-BE49-F238E27FC236}">
                <a16:creationId xmlns:a16="http://schemas.microsoft.com/office/drawing/2014/main" id="{1F26A317-ED5E-2640-AB56-3A68BBBD2835}"/>
              </a:ext>
            </a:extLst>
          </p:cNvPr>
          <p:cNvSpPr>
            <a:spLocks noGrp="1"/>
          </p:cNvSpPr>
          <p:nvPr>
            <p:ph idx="1"/>
          </p:nvPr>
        </p:nvSpPr>
        <p:spPr>
          <a:xfrm>
            <a:off x="1981200" y="2286000"/>
            <a:ext cx="8382000" cy="2209801"/>
          </a:xfrm>
        </p:spPr>
        <p:txBody>
          <a:bodyPr/>
          <a:lstStyle/>
          <a:p>
            <a:pPr marL="0" indent="0" algn="ctr">
              <a:buNone/>
            </a:pPr>
            <a:r>
              <a:rPr lang="en-US" sz="16600" b="1" dirty="0">
                <a:latin typeface="Arial Black" panose="020B0604020202020204" pitchFamily="34" charset="0"/>
                <a:cs typeface="Arial Black" panose="020B0604020202020204" pitchFamily="34" charset="0"/>
              </a:rPr>
              <a:t>0.00%</a:t>
            </a:r>
          </a:p>
        </p:txBody>
      </p:sp>
    </p:spTree>
    <p:extLst>
      <p:ext uri="{BB962C8B-B14F-4D97-AF65-F5344CB8AC3E}">
        <p14:creationId xmlns:p14="http://schemas.microsoft.com/office/powerpoint/2010/main" val="116422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25096-631B-890E-3081-033A3EFF31A3}"/>
              </a:ext>
            </a:extLst>
          </p:cNvPr>
          <p:cNvSpPr>
            <a:spLocks noGrp="1"/>
          </p:cNvSpPr>
          <p:nvPr>
            <p:ph type="title"/>
          </p:nvPr>
        </p:nvSpPr>
        <p:spPr>
          <a:xfrm>
            <a:off x="0" y="0"/>
            <a:ext cx="0" cy="0"/>
          </a:xfrm>
        </p:spPr>
        <p:txBody>
          <a:bodyPr anchor="b"/>
          <a:lstStyle/>
          <a:p>
            <a:r>
              <a:rPr lang="en-US" dirty="0"/>
              <a:t>What will it cost?</a:t>
            </a:r>
          </a:p>
        </p:txBody>
      </p:sp>
      <p:pic>
        <p:nvPicPr>
          <p:cNvPr id="4" name="Picture 3" descr="A man talking to another man saying &quot;What'll it cost, man? What'll it cost?&quot;.">
            <a:extLst>
              <a:ext uri="{FF2B5EF4-FFF2-40B4-BE49-F238E27FC236}">
                <a16:creationId xmlns:a16="http://schemas.microsoft.com/office/drawing/2014/main" id="{3BE2C974-F36E-E846-B4C0-0B94719F73B9}"/>
              </a:ext>
            </a:extLst>
          </p:cNvPr>
          <p:cNvPicPr>
            <a:picLocks noChangeAspect="1"/>
          </p:cNvPicPr>
          <p:nvPr/>
        </p:nvPicPr>
        <p:blipFill>
          <a:blip r:embed="rId2"/>
          <a:stretch>
            <a:fillRect/>
          </a:stretch>
        </p:blipFill>
        <p:spPr>
          <a:xfrm>
            <a:off x="1626742" y="207366"/>
            <a:ext cx="9168339" cy="6417837"/>
          </a:xfrm>
          <a:prstGeom prst="rect">
            <a:avLst/>
          </a:prstGeom>
        </p:spPr>
      </p:pic>
    </p:spTree>
    <p:extLst>
      <p:ext uri="{BB962C8B-B14F-4D97-AF65-F5344CB8AC3E}">
        <p14:creationId xmlns:p14="http://schemas.microsoft.com/office/powerpoint/2010/main" val="70735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16ABA0-469C-059F-20A1-82A332E14A71}"/>
              </a:ext>
              <a:ext uri="{C183D7F6-B498-43B3-948B-1728B52AA6E4}">
                <adec:decorative xmlns:adec="http://schemas.microsoft.com/office/drawing/2017/decorative" val="1"/>
              </a:ext>
            </a:extLst>
          </p:cNvPr>
          <p:cNvSpPr/>
          <p:nvPr/>
        </p:nvSpPr>
        <p:spPr>
          <a:xfrm>
            <a:off x="168249" y="5571067"/>
            <a:ext cx="11778218" cy="905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64F34-47A4-EB40-AF43-0D131A60E196}"/>
              </a:ext>
            </a:extLst>
          </p:cNvPr>
          <p:cNvSpPr>
            <a:spLocks noGrp="1"/>
          </p:cNvSpPr>
          <p:nvPr>
            <p:ph type="title" idx="4294967295"/>
          </p:nvPr>
        </p:nvSpPr>
        <p:spPr>
          <a:xfrm>
            <a:off x="168249" y="177393"/>
            <a:ext cx="11969393" cy="1143000"/>
          </a:xfrm>
        </p:spPr>
        <p:txBody>
          <a:bodyPr/>
          <a:lstStyle/>
          <a:p>
            <a:r>
              <a:rPr lang="en-US" sz="3600" dirty="0">
                <a:solidFill>
                  <a:srgbClr val="FA6400"/>
                </a:solidFill>
                <a:latin typeface="Fjalla One" panose="020B0604020202020204" charset="0"/>
              </a:rPr>
              <a:t>What’ll it cost, man?! What’ll it cost?!</a:t>
            </a:r>
            <a:br>
              <a:rPr lang="en-US" sz="3600" dirty="0">
                <a:solidFill>
                  <a:srgbClr val="FA6400"/>
                </a:solidFill>
                <a:latin typeface="Fjalla One" panose="020B0604020202020204" charset="0"/>
              </a:rPr>
            </a:br>
            <a:r>
              <a:rPr lang="en-US" sz="2400" dirty="0">
                <a:solidFill>
                  <a:srgbClr val="FA6400"/>
                </a:solidFill>
                <a:latin typeface="Fjalla One" panose="020B0604020202020204" charset="0"/>
              </a:rPr>
              <a:t>Operation with $3.755 million in assets and average NFI of $169,059</a:t>
            </a:r>
          </a:p>
        </p:txBody>
      </p:sp>
      <p:graphicFrame>
        <p:nvGraphicFramePr>
          <p:cNvPr id="4" name="Content Placeholder 3">
            <a:extLst>
              <a:ext uri="{FF2B5EF4-FFF2-40B4-BE49-F238E27FC236}">
                <a16:creationId xmlns:a16="http://schemas.microsoft.com/office/drawing/2014/main" id="{6D7068A3-A477-A142-9F0B-7F3CFE7EED53}"/>
              </a:ext>
            </a:extLst>
          </p:cNvPr>
          <p:cNvGraphicFramePr>
            <a:graphicFrameLocks noGrp="1"/>
          </p:cNvGraphicFramePr>
          <p:nvPr>
            <p:ph idx="4294967295"/>
            <p:extLst>
              <p:ext uri="{D42A27DB-BD31-4B8C-83A1-F6EECF244321}">
                <p14:modId xmlns:p14="http://schemas.microsoft.com/office/powerpoint/2010/main" val="994498619"/>
              </p:ext>
            </p:extLst>
          </p:nvPr>
        </p:nvGraphicFramePr>
        <p:xfrm>
          <a:off x="304259" y="1164571"/>
          <a:ext cx="11642208" cy="5242560"/>
        </p:xfrm>
        <a:graphic>
          <a:graphicData uri="http://schemas.openxmlformats.org/drawingml/2006/table">
            <a:tbl>
              <a:tblPr firstRow="1" bandRow="1">
                <a:tableStyleId>{5940675A-B579-460E-94D1-54222C63F5DA}</a:tableStyleId>
              </a:tblPr>
              <a:tblGrid>
                <a:gridCol w="2793603">
                  <a:extLst>
                    <a:ext uri="{9D8B030D-6E8A-4147-A177-3AD203B41FA5}">
                      <a16:colId xmlns:a16="http://schemas.microsoft.com/office/drawing/2014/main" val="786137660"/>
                    </a:ext>
                  </a:extLst>
                </a:gridCol>
                <a:gridCol w="3360230">
                  <a:extLst>
                    <a:ext uri="{9D8B030D-6E8A-4147-A177-3AD203B41FA5}">
                      <a16:colId xmlns:a16="http://schemas.microsoft.com/office/drawing/2014/main" val="311845126"/>
                    </a:ext>
                  </a:extLst>
                </a:gridCol>
                <a:gridCol w="5488375">
                  <a:extLst>
                    <a:ext uri="{9D8B030D-6E8A-4147-A177-3AD203B41FA5}">
                      <a16:colId xmlns:a16="http://schemas.microsoft.com/office/drawing/2014/main" val="1814349111"/>
                    </a:ext>
                  </a:extLst>
                </a:gridCol>
              </a:tblGrid>
              <a:tr h="370840">
                <a:tc>
                  <a:txBody>
                    <a:bodyPr/>
                    <a:lstStyle/>
                    <a:p>
                      <a:r>
                        <a:rPr lang="en-US" sz="2800" b="1" i="0" dirty="0">
                          <a:latin typeface="Roboto" panose="020B0604020202020204" charset="0"/>
                          <a:ea typeface="Roboto" panose="020B0604020202020204" charset="0"/>
                          <a:cs typeface="Roboto" panose="020B0604020202020204" charset="0"/>
                        </a:rPr>
                        <a:t>Strategy</a:t>
                      </a:r>
                    </a:p>
                  </a:txBody>
                  <a:tcPr/>
                </a:tc>
                <a:tc>
                  <a:txBody>
                    <a:bodyPr/>
                    <a:lstStyle/>
                    <a:p>
                      <a:r>
                        <a:rPr lang="en-US" sz="2800" b="1" i="0" dirty="0">
                          <a:latin typeface="Roboto" panose="020B0604020202020204" charset="0"/>
                          <a:ea typeface="Roboto" panose="020B0604020202020204" charset="0"/>
                          <a:cs typeface="Roboto" panose="020B0604020202020204" charset="0"/>
                        </a:rPr>
                        <a:t>Who pays</a:t>
                      </a:r>
                    </a:p>
                  </a:txBody>
                  <a:tcPr/>
                </a:tc>
                <a:tc>
                  <a:txBody>
                    <a:bodyPr/>
                    <a:lstStyle/>
                    <a:p>
                      <a:r>
                        <a:rPr lang="en-US" sz="2800" b="1" i="0" dirty="0">
                          <a:latin typeface="Roboto" panose="020B0604020202020204" charset="0"/>
                          <a:ea typeface="Roboto" panose="020B0604020202020204" charset="0"/>
                          <a:cs typeface="Roboto" panose="020B0604020202020204" charset="0"/>
                        </a:rPr>
                        <a:t>Annual expense</a:t>
                      </a:r>
                    </a:p>
                  </a:txBody>
                  <a:tcPr/>
                </a:tc>
                <a:extLst>
                  <a:ext uri="{0D108BD9-81ED-4DB2-BD59-A6C34878D82A}">
                    <a16:rowId xmlns:a16="http://schemas.microsoft.com/office/drawing/2014/main" val="1619954106"/>
                  </a:ext>
                </a:extLst>
              </a:tr>
              <a:tr h="944880">
                <a:tc>
                  <a:txBody>
                    <a:bodyPr/>
                    <a:lstStyle/>
                    <a:p>
                      <a:r>
                        <a:rPr lang="en-US" sz="1600" b="1" i="0" dirty="0">
                          <a:latin typeface="Roboto" panose="020B0604020202020204" charset="0"/>
                          <a:ea typeface="Roboto" panose="020B0604020202020204" charset="0"/>
                          <a:cs typeface="Roboto" panose="020B0604020202020204" charset="0"/>
                        </a:rPr>
                        <a:t>Buy out City Kid, commercial lending</a:t>
                      </a:r>
                    </a:p>
                  </a:txBody>
                  <a:tcPr anchor="ctr"/>
                </a:tc>
                <a:tc>
                  <a:txBody>
                    <a:bodyPr/>
                    <a:lstStyle/>
                    <a:p>
                      <a:r>
                        <a:rPr lang="en-US" sz="2800" b="1" i="0" dirty="0">
                          <a:latin typeface="Roboto" panose="020B0604020202020204" charset="0"/>
                          <a:ea typeface="Roboto" panose="020B0604020202020204" charset="0"/>
                          <a:cs typeface="Roboto" panose="020B0604020202020204" charset="0"/>
                        </a:rPr>
                        <a:t>Ranch Kid</a:t>
                      </a:r>
                    </a:p>
                  </a:txBody>
                  <a:tcPr anchor="ctr"/>
                </a:tc>
                <a:tc>
                  <a:txBody>
                    <a:bodyPr/>
                    <a:lstStyle/>
                    <a:p>
                      <a:r>
                        <a:rPr lang="en-US" sz="2800" b="1" i="0" dirty="0">
                          <a:latin typeface="Roboto" panose="020B0604020202020204" charset="0"/>
                          <a:ea typeface="Roboto" panose="020B0604020202020204" charset="0"/>
                          <a:cs typeface="Roboto" panose="020B0604020202020204" charset="0"/>
                        </a:rPr>
                        <a:t>$375,565 down; $198,359 </a:t>
                      </a:r>
                      <a:r>
                        <a:rPr lang="en-US" sz="2800" b="1" i="0" dirty="0" err="1">
                          <a:latin typeface="Roboto" panose="020B0604020202020204" charset="0"/>
                          <a:ea typeface="Roboto" panose="020B0604020202020204" charset="0"/>
                          <a:cs typeface="Roboto" panose="020B0604020202020204" charset="0"/>
                        </a:rPr>
                        <a:t>yr</a:t>
                      </a:r>
                      <a:r>
                        <a:rPr lang="en-US" sz="2800" b="1" i="0" baseline="0" dirty="0">
                          <a:latin typeface="Roboto" panose="020B0604020202020204" charset="0"/>
                          <a:ea typeface="Roboto" panose="020B0604020202020204" charset="0"/>
                          <a:cs typeface="Roboto" panose="020B0604020202020204" charset="0"/>
                        </a:rPr>
                        <a:t> 1-7</a:t>
                      </a:r>
                      <a:r>
                        <a:rPr lang="en-US" sz="2800" b="1" i="0" dirty="0">
                          <a:latin typeface="Roboto" panose="020B0604020202020204" charset="0"/>
                          <a:ea typeface="Roboto" panose="020B0604020202020204" charset="0"/>
                          <a:cs typeface="Roboto" panose="020B0604020202020204" charset="0"/>
                        </a:rPr>
                        <a:t>; $97,528 yr. 8-20</a:t>
                      </a:r>
                    </a:p>
                  </a:txBody>
                  <a:tcPr anchor="ctr"/>
                </a:tc>
                <a:extLst>
                  <a:ext uri="{0D108BD9-81ED-4DB2-BD59-A6C34878D82A}">
                    <a16:rowId xmlns:a16="http://schemas.microsoft.com/office/drawing/2014/main" val="3041004716"/>
                  </a:ext>
                </a:extLst>
              </a:tr>
              <a:tr h="944880">
                <a:tc>
                  <a:txBody>
                    <a:bodyPr/>
                    <a:lstStyle/>
                    <a:p>
                      <a:r>
                        <a:rPr lang="en-US" sz="1600" b="1" i="0" dirty="0">
                          <a:latin typeface="Roboto" panose="020B0604020202020204" charset="0"/>
                          <a:ea typeface="Roboto" panose="020B0604020202020204" charset="0"/>
                          <a:cs typeface="Roboto" panose="020B0604020202020204" charset="0"/>
                        </a:rPr>
                        <a:t>Buy out City Kid, family loan</a:t>
                      </a:r>
                    </a:p>
                  </a:txBody>
                  <a:tcPr anchor="ctr"/>
                </a:tc>
                <a:tc>
                  <a:txBody>
                    <a:bodyPr/>
                    <a:lstStyle/>
                    <a:p>
                      <a:r>
                        <a:rPr lang="en-US" sz="2800" b="1" i="0" dirty="0">
                          <a:latin typeface="Roboto" panose="020B0604020202020204" charset="0"/>
                          <a:ea typeface="Roboto" panose="020B0604020202020204" charset="0"/>
                          <a:cs typeface="Roboto" panose="020B0604020202020204" charset="0"/>
                        </a:rPr>
                        <a:t>Ranch Kid</a:t>
                      </a:r>
                    </a:p>
                  </a:txBody>
                  <a:tcPr anchor="ctr"/>
                </a:tc>
                <a:tc>
                  <a:txBody>
                    <a:bodyPr/>
                    <a:lstStyle/>
                    <a:p>
                      <a:r>
                        <a:rPr lang="en-US" sz="2800" b="1" i="0" dirty="0">
                          <a:latin typeface="Roboto" panose="020B0604020202020204" charset="0"/>
                          <a:ea typeface="Roboto" panose="020B0604020202020204" charset="0"/>
                          <a:cs typeface="Roboto" panose="020B0604020202020204" charset="0"/>
                        </a:rPr>
                        <a:t>$145,864</a:t>
                      </a:r>
                    </a:p>
                  </a:txBody>
                  <a:tcPr anchor="ctr"/>
                </a:tc>
                <a:extLst>
                  <a:ext uri="{0D108BD9-81ED-4DB2-BD59-A6C34878D82A}">
                    <a16:rowId xmlns:a16="http://schemas.microsoft.com/office/drawing/2014/main" val="3283111862"/>
                  </a:ext>
                </a:extLst>
              </a:tr>
              <a:tr h="944880">
                <a:tc>
                  <a:txBody>
                    <a:bodyPr/>
                    <a:lstStyle/>
                    <a:p>
                      <a:r>
                        <a:rPr lang="en-US" sz="1600" b="1" i="0" kern="1200" dirty="0">
                          <a:solidFill>
                            <a:schemeClr val="tx1"/>
                          </a:solidFill>
                          <a:latin typeface="Roboto" panose="020B0604020202020204" charset="0"/>
                          <a:ea typeface="Roboto" panose="020B0604020202020204" charset="0"/>
                          <a:cs typeface="Roboto" panose="020B0604020202020204" charset="0"/>
                        </a:rPr>
                        <a:t>Op. assets to Ranch Kid, “share” land; investment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chemeClr val="tx1"/>
                          </a:solidFill>
                          <a:latin typeface="Roboto" panose="020B0604020202020204" charset="0"/>
                          <a:ea typeface="Roboto" panose="020B0604020202020204" charset="0"/>
                          <a:cs typeface="Roboto" panose="020B0604020202020204" charset="0"/>
                        </a:rPr>
                        <a:t>Ma &amp; Pa</a:t>
                      </a:r>
                    </a:p>
                  </a:txBody>
                  <a:tcPr anchor="ctr"/>
                </a:tc>
                <a:tc>
                  <a:txBody>
                    <a:bodyPr/>
                    <a:lstStyle/>
                    <a:p>
                      <a:r>
                        <a:rPr lang="en-US" sz="2800" b="1" i="0" dirty="0">
                          <a:latin typeface="Roboto" panose="020B0604020202020204" charset="0"/>
                          <a:ea typeface="Roboto" panose="020B0604020202020204" charset="0"/>
                          <a:cs typeface="Roboto" panose="020B0604020202020204" charset="0"/>
                        </a:rPr>
                        <a:t>$33,901</a:t>
                      </a:r>
                    </a:p>
                  </a:txBody>
                  <a:tcPr anchor="ctr"/>
                </a:tc>
                <a:extLst>
                  <a:ext uri="{0D108BD9-81ED-4DB2-BD59-A6C34878D82A}">
                    <a16:rowId xmlns:a16="http://schemas.microsoft.com/office/drawing/2014/main" val="3086316012"/>
                  </a:ext>
                </a:extLst>
              </a:tr>
              <a:tr h="944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latin typeface="Roboto" panose="020B0604020202020204" charset="0"/>
                          <a:ea typeface="Roboto" panose="020B0604020202020204" charset="0"/>
                          <a:cs typeface="Roboto" panose="020B0604020202020204" charset="0"/>
                        </a:rPr>
                        <a:t>Op. assets to Ranch Kid, “share” land; life ins.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dirty="0">
                          <a:latin typeface="Roboto" panose="020B0604020202020204" charset="0"/>
                          <a:ea typeface="Roboto" panose="020B0604020202020204" charset="0"/>
                          <a:cs typeface="Roboto" panose="020B0604020202020204" charset="0"/>
                        </a:rPr>
                        <a:t>Ma &amp; Pa</a:t>
                      </a:r>
                    </a:p>
                  </a:txBody>
                  <a:tcPr anchor="ctr"/>
                </a:tc>
                <a:tc>
                  <a:txBody>
                    <a:bodyPr/>
                    <a:lstStyle/>
                    <a:p>
                      <a:r>
                        <a:rPr lang="en-US" sz="2800" b="1" i="0" dirty="0">
                          <a:latin typeface="Roboto" panose="020B0604020202020204" charset="0"/>
                          <a:ea typeface="Roboto" panose="020B0604020202020204" charset="0"/>
                          <a:cs typeface="Roboto" panose="020B0604020202020204" charset="0"/>
                        </a:rPr>
                        <a:t>$20,987</a:t>
                      </a:r>
                    </a:p>
                  </a:txBody>
                  <a:tcPr anchor="ctr"/>
                </a:tc>
                <a:extLst>
                  <a:ext uri="{0D108BD9-81ED-4DB2-BD59-A6C34878D82A}">
                    <a16:rowId xmlns:a16="http://schemas.microsoft.com/office/drawing/2014/main" val="1673202859"/>
                  </a:ext>
                </a:extLst>
              </a:tr>
              <a:tr h="944880">
                <a:tc>
                  <a:txBody>
                    <a:bodyPr/>
                    <a:lstStyle/>
                    <a:p>
                      <a:r>
                        <a:rPr lang="en-US" sz="1600" b="1" i="0" dirty="0">
                          <a:latin typeface="Roboto" panose="020B0604020202020204" charset="0"/>
                          <a:ea typeface="Roboto" panose="020B0604020202020204" charset="0"/>
                          <a:cs typeface="Roboto" panose="020B0604020202020204" charset="0"/>
                        </a:rPr>
                        <a:t>Ranch Kid buys op. assets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dirty="0">
                          <a:latin typeface="Roboto" panose="020B0604020202020204" charset="0"/>
                          <a:ea typeface="Roboto" panose="020B0604020202020204" charset="0"/>
                          <a:cs typeface="Roboto" panose="020B0604020202020204" charset="0"/>
                        </a:rPr>
                        <a:t>Ranch Kid</a:t>
                      </a:r>
                    </a:p>
                  </a:txBody>
                  <a:tcPr anchor="ctr"/>
                </a:tc>
                <a:tc>
                  <a:txBody>
                    <a:bodyPr/>
                    <a:lstStyle/>
                    <a:p>
                      <a:r>
                        <a:rPr lang="en-US" sz="2800" b="1" i="0" dirty="0">
                          <a:latin typeface="Roboto" panose="020B0604020202020204" charset="0"/>
                          <a:ea typeface="Roboto" panose="020B0604020202020204" charset="0"/>
                          <a:cs typeface="Roboto" panose="020B0604020202020204" charset="0"/>
                        </a:rPr>
                        <a:t>$53,455</a:t>
                      </a:r>
                    </a:p>
                  </a:txBody>
                  <a:tcPr anchor="ctr"/>
                </a:tc>
                <a:extLst>
                  <a:ext uri="{0D108BD9-81ED-4DB2-BD59-A6C34878D82A}">
                    <a16:rowId xmlns:a16="http://schemas.microsoft.com/office/drawing/2014/main" val="1640400193"/>
                  </a:ext>
                </a:extLst>
              </a:tr>
            </a:tbl>
          </a:graphicData>
        </a:graphic>
      </p:graphicFrame>
    </p:spTree>
    <p:extLst>
      <p:ext uri="{BB962C8B-B14F-4D97-AF65-F5344CB8AC3E}">
        <p14:creationId xmlns:p14="http://schemas.microsoft.com/office/powerpoint/2010/main" val="74752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SU Extension Them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95FC73-3CFE-EE45-9C8A-8FD3C94689ED}" vid="{7DB90FB5-4C58-B546-A9F5-8C2CA64323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C088CB853DA34AB18DC067F7DF00D6" ma:contentTypeVersion="13" ma:contentTypeDescription="Create a new document." ma:contentTypeScope="" ma:versionID="a442598d31bd184936235608cd873077">
  <xsd:schema xmlns:xsd="http://www.w3.org/2001/XMLSchema" xmlns:xs="http://www.w3.org/2001/XMLSchema" xmlns:p="http://schemas.microsoft.com/office/2006/metadata/properties" xmlns:ns2="c3999f6a-277a-4406-80a3-1c94f17cea73" xmlns:ns3="9f2c0ffc-5293-4e9e-90d2-66d2b22e5f10" targetNamespace="http://schemas.microsoft.com/office/2006/metadata/properties" ma:root="true" ma:fieldsID="8733817746923ff291aafe253dca2752" ns2:_="" ns3:_="">
    <xsd:import namespace="c3999f6a-277a-4406-80a3-1c94f17cea73"/>
    <xsd:import namespace="9f2c0ffc-5293-4e9e-90d2-66d2b22e5f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999f6a-277a-4406-80a3-1c94f17ce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bce5ee-ca9a-4d2a-a8e0-de52926351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2c0ffc-5293-4e9e-90d2-66d2b22e5f1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77d98b6-8fef-4416-9ac5-4940cd72e8cd}" ma:internalName="TaxCatchAll" ma:showField="CatchAllData" ma:web="9f2c0ffc-5293-4e9e-90d2-66d2b22e5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2c0ffc-5293-4e9e-90d2-66d2b22e5f10" xsi:nil="true"/>
    <lcf76f155ced4ddcb4097134ff3c332f xmlns="c3999f6a-277a-4406-80a3-1c94f17cea7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49E60C-580C-47DD-B976-AA76DA1E22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999f6a-277a-4406-80a3-1c94f17cea73"/>
    <ds:schemaRef ds:uri="9f2c0ffc-5293-4e9e-90d2-66d2b22e5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E1AB50-09D2-461D-A45E-81282B24D2B3}">
  <ds:schemaRefs>
    <ds:schemaRef ds:uri="http://schemas.microsoft.com/office/2006/metadata/properties"/>
    <ds:schemaRef ds:uri="http://schemas.microsoft.com/office/2006/documentManagement/types"/>
    <ds:schemaRef ds:uri="http://purl.org/dc/terms/"/>
    <ds:schemaRef ds:uri="http://www.w3.org/XML/1998/namespace"/>
    <ds:schemaRef ds:uri="http://purl.org/dc/dcmitype/"/>
    <ds:schemaRef ds:uri="http://schemas.microsoft.com/office/infopath/2007/PartnerControls"/>
    <ds:schemaRef ds:uri="c3999f6a-277a-4406-80a3-1c94f17cea73"/>
    <ds:schemaRef ds:uri="http://schemas.openxmlformats.org/package/2006/metadata/core-properties"/>
    <ds:schemaRef ds:uri="9f2c0ffc-5293-4e9e-90d2-66d2b22e5f10"/>
    <ds:schemaRef ds:uri="http://purl.org/dc/elements/1.1/"/>
  </ds:schemaRefs>
</ds:datastoreItem>
</file>

<file path=customXml/itemProps3.xml><?xml version="1.0" encoding="utf-8"?>
<ds:datastoreItem xmlns:ds="http://schemas.openxmlformats.org/officeDocument/2006/customXml" ds:itemID="{FB352AD4-14AC-4D12-9525-E0AD87179D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VFD_PPT Template</Template>
  <TotalTime>1951</TotalTime>
  <Words>2099</Words>
  <Application>Microsoft Office PowerPoint</Application>
  <PresentationFormat>Widescreen</PresentationFormat>
  <Paragraphs>242</Paragraphs>
  <Slides>37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Fjalla One</vt:lpstr>
      <vt:lpstr>Roboto</vt:lpstr>
      <vt:lpstr>Calibri</vt:lpstr>
      <vt:lpstr>Rubik</vt:lpstr>
      <vt:lpstr>Arial</vt:lpstr>
      <vt:lpstr>Arial Black</vt:lpstr>
      <vt:lpstr>Kozuka Gothic Pro B</vt:lpstr>
      <vt:lpstr>OSU Extension Theme 1</vt:lpstr>
      <vt:lpstr>Transition Strategies for Long-Term Success Department of Agricultural Economics Webinar| February 25, 2026 Dr. Shannon L. Ferrell, Professor of Agricultural Law, OSU Department of Agricultural Economics</vt:lpstr>
      <vt:lpstr>A failure to plan is a plan to fail</vt:lpstr>
      <vt:lpstr>The unique challenges of  ranch succession</vt:lpstr>
      <vt:lpstr>Why is this ranch succession stuff so dang hard?</vt:lpstr>
      <vt:lpstr>Why “split it down the middle” doesn’t work.</vt:lpstr>
      <vt:lpstr>A winter wheat / cow-calf operation  Kansas Farm Management Association South Central Association Data</vt:lpstr>
      <vt:lpstr>Probability the ranch can survive a  “split it down the middle” strategy  on its own revenues: </vt:lpstr>
      <vt:lpstr>What will it cost?</vt:lpstr>
      <vt:lpstr>What’ll it cost, man?! What’ll it cost?! Operation with $3.755 million in assets and average NFI of $169,059</vt:lpstr>
      <vt:lpstr>The value of transition planning</vt:lpstr>
      <vt:lpstr>The Country Mouse and the City Mouse</vt:lpstr>
      <vt:lpstr>Table 1. </vt:lpstr>
      <vt:lpstr>Percentages</vt:lpstr>
      <vt:lpstr>Annual return on equity for north-central OK farm land</vt:lpstr>
      <vt:lpstr>Takeaways</vt:lpstr>
      <vt:lpstr>A graphic</vt:lpstr>
      <vt:lpstr>Five steps forward:  A practical approach to keeping  the farm and the family together</vt:lpstr>
      <vt:lpstr>Five steps to a successful transition</vt:lpstr>
      <vt:lpstr>Step 1: INVENTORY Every THING Every ONE Every MEASURE Every GOAL Every VALUE</vt:lpstr>
      <vt:lpstr>Step 2:TALK</vt:lpstr>
      <vt:lpstr>Step 3:PLAN</vt:lpstr>
      <vt:lpstr>Table 2</vt:lpstr>
      <vt:lpstr>Table 3</vt:lpstr>
      <vt:lpstr>Infographic</vt:lpstr>
      <vt:lpstr>Don’t say the “r” word to a farmer!</vt:lpstr>
      <vt:lpstr>Step 4: Will</vt:lpstr>
      <vt:lpstr>The “hit by a ____________” plan and why everything needs to be in writing, dangit!</vt:lpstr>
      <vt:lpstr>Step 5: Don’t stop</vt:lpstr>
      <vt:lpstr>The Accountant</vt:lpstr>
      <vt:lpstr>The Attorney</vt:lpstr>
      <vt:lpstr>The Investment Advisor</vt:lpstr>
      <vt:lpstr>The Ranch Management Consultant</vt:lpstr>
      <vt:lpstr>The Human Resources Advisor</vt:lpstr>
      <vt:lpstr>The Referee</vt:lpstr>
      <vt:lpstr>Time for a checkup!</vt:lpstr>
      <vt:lpstr>A cow in a field</vt:lpstr>
      <vt:lpstr>THANKS!  Dr. Shannon L. Ferrell Professor of Agricultural Law OSU Department of Agricultural Economics shannon.l.ferrell@okstate.edu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Hiner, Gayle</dc:creator>
  <cp:lastModifiedBy>Head, Aliana Head</cp:lastModifiedBy>
  <cp:revision>137</cp:revision>
  <dcterms:created xsi:type="dcterms:W3CDTF">2019-10-16T20:23:28Z</dcterms:created>
  <dcterms:modified xsi:type="dcterms:W3CDTF">2026-04-08T19:42:05Z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0x01010024C088CB853DA34AB18DC067F7DF00D6</vt:lpwstr>
  </property>
</Properties>
</file>