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notesSlides/notesSlide19.xml" ContentType="application/vnd.openxmlformats-officedocument.presentationml.notesSl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notesSlides/notesSlide20.xml" ContentType="application/vnd.openxmlformats-officedocument.presentationml.notesSl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handoutMasterIdLst>
    <p:handoutMasterId r:id="rId62"/>
  </p:handoutMasterIdLst>
  <p:sldIdLst>
    <p:sldId id="268" r:id="rId5"/>
    <p:sldId id="303" r:id="rId6"/>
    <p:sldId id="302" r:id="rId7"/>
    <p:sldId id="269" r:id="rId8"/>
    <p:sldId id="846" r:id="rId9"/>
    <p:sldId id="845" r:id="rId10"/>
    <p:sldId id="847" r:id="rId11"/>
    <p:sldId id="851" r:id="rId12"/>
    <p:sldId id="854" r:id="rId13"/>
    <p:sldId id="843" r:id="rId14"/>
    <p:sldId id="865" r:id="rId15"/>
    <p:sldId id="866" r:id="rId16"/>
    <p:sldId id="867" r:id="rId17"/>
    <p:sldId id="858" r:id="rId18"/>
    <p:sldId id="857" r:id="rId19"/>
    <p:sldId id="855" r:id="rId20"/>
    <p:sldId id="275" r:id="rId21"/>
    <p:sldId id="864" r:id="rId22"/>
    <p:sldId id="369" r:id="rId23"/>
    <p:sldId id="298" r:id="rId24"/>
    <p:sldId id="299" r:id="rId25"/>
    <p:sldId id="300" r:id="rId26"/>
    <p:sldId id="326" r:id="rId27"/>
    <p:sldId id="860" r:id="rId28"/>
    <p:sldId id="288" r:id="rId29"/>
    <p:sldId id="828" r:id="rId30"/>
    <p:sldId id="287" r:id="rId31"/>
    <p:sldId id="829" r:id="rId32"/>
    <p:sldId id="853" r:id="rId33"/>
    <p:sldId id="862" r:id="rId34"/>
    <p:sldId id="863" r:id="rId35"/>
    <p:sldId id="830" r:id="rId36"/>
    <p:sldId id="389" r:id="rId37"/>
    <p:sldId id="455" r:id="rId38"/>
    <p:sldId id="390" r:id="rId39"/>
    <p:sldId id="868" r:id="rId40"/>
    <p:sldId id="285" r:id="rId41"/>
    <p:sldId id="832" r:id="rId42"/>
    <p:sldId id="841" r:id="rId43"/>
    <p:sldId id="840" r:id="rId44"/>
    <p:sldId id="842" r:id="rId45"/>
    <p:sldId id="436" r:id="rId46"/>
    <p:sldId id="833" r:id="rId47"/>
    <p:sldId id="437" r:id="rId48"/>
    <p:sldId id="385" r:id="rId49"/>
    <p:sldId id="386" r:id="rId50"/>
    <p:sldId id="387" r:id="rId51"/>
    <p:sldId id="388" r:id="rId52"/>
    <p:sldId id="276" r:id="rId53"/>
    <p:sldId id="307" r:id="rId54"/>
    <p:sldId id="281" r:id="rId55"/>
    <p:sldId id="454" r:id="rId56"/>
    <p:sldId id="277" r:id="rId57"/>
    <p:sldId id="280" r:id="rId58"/>
    <p:sldId id="279" r:id="rId59"/>
    <p:sldId id="763" r:id="rId60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71" d="100"/>
          <a:sy n="71" d="100"/>
        </p:scale>
        <p:origin x="15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MED.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&amp; LRG. #1 STEER CALF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400-500 Pounds,</a:t>
            </a:r>
            <a:r>
              <a:rPr lang="en-US" sz="2000" b="0" baseline="0" dirty="0" smtClean="0"/>
              <a:t> Southern Plains,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229.42266666666666</c:v>
                </c:pt>
                <c:pt idx="1">
                  <c:v>229.41549999999998</c:v>
                </c:pt>
                <c:pt idx="2">
                  <c:v>226.51750003051757</c:v>
                </c:pt>
                <c:pt idx="3">
                  <c:v>227.50900039672851</c:v>
                </c:pt>
                <c:pt idx="4">
                  <c:v>225.58199981689449</c:v>
                </c:pt>
                <c:pt idx="5">
                  <c:v>227.52650012207033</c:v>
                </c:pt>
                <c:pt idx="6">
                  <c:v>226.83527496948244</c:v>
                </c:pt>
                <c:pt idx="7">
                  <c:v>229.26250036621096</c:v>
                </c:pt>
                <c:pt idx="8">
                  <c:v>228.18000021362303</c:v>
                </c:pt>
                <c:pt idx="9">
                  <c:v>230.96449975585938</c:v>
                </c:pt>
                <c:pt idx="10">
                  <c:v>232.12950030517578</c:v>
                </c:pt>
                <c:pt idx="11">
                  <c:v>231.3455000305176</c:v>
                </c:pt>
                <c:pt idx="12">
                  <c:v>232.13749942016602</c:v>
                </c:pt>
                <c:pt idx="13">
                  <c:v>229.48599984741213</c:v>
                </c:pt>
                <c:pt idx="14">
                  <c:v>225.76949987792969</c:v>
                </c:pt>
                <c:pt idx="15">
                  <c:v>221.44150057983398</c:v>
                </c:pt>
                <c:pt idx="16">
                  <c:v>220.22250115966796</c:v>
                </c:pt>
                <c:pt idx="17">
                  <c:v>218.59300021362304</c:v>
                </c:pt>
                <c:pt idx="18">
                  <c:v>220.18450067138673</c:v>
                </c:pt>
                <c:pt idx="19">
                  <c:v>222.68899951171875</c:v>
                </c:pt>
                <c:pt idx="20">
                  <c:v>219.20049957275387</c:v>
                </c:pt>
                <c:pt idx="21">
                  <c:v>224.15723321126302</c:v>
                </c:pt>
                <c:pt idx="22">
                  <c:v>220.17621684977212</c:v>
                </c:pt>
                <c:pt idx="23">
                  <c:v>222.21636649373372</c:v>
                </c:pt>
                <c:pt idx="24">
                  <c:v>220.08380526394313</c:v>
                </c:pt>
                <c:pt idx="25">
                  <c:v>219.13249911499025</c:v>
                </c:pt>
                <c:pt idx="26">
                  <c:v>219.32499926757811</c:v>
                </c:pt>
                <c:pt idx="27">
                  <c:v>219.51749942016599</c:v>
                </c:pt>
                <c:pt idx="28">
                  <c:v>209.77350039672851</c:v>
                </c:pt>
                <c:pt idx="29">
                  <c:v>217.22199998474122</c:v>
                </c:pt>
                <c:pt idx="30">
                  <c:v>217.45449957275392</c:v>
                </c:pt>
                <c:pt idx="31">
                  <c:v>222.13269969482423</c:v>
                </c:pt>
                <c:pt idx="32">
                  <c:v>223.21649984741211</c:v>
                </c:pt>
                <c:pt idx="33">
                  <c:v>224.63900033569334</c:v>
                </c:pt>
                <c:pt idx="34">
                  <c:v>220.07100036621097</c:v>
                </c:pt>
                <c:pt idx="35">
                  <c:v>217.55349987792971</c:v>
                </c:pt>
                <c:pt idx="36">
                  <c:v>214.53150036621091</c:v>
                </c:pt>
                <c:pt idx="37">
                  <c:v>212.38099963378909</c:v>
                </c:pt>
                <c:pt idx="38">
                  <c:v>206.6784998474121</c:v>
                </c:pt>
                <c:pt idx="39">
                  <c:v>209.39249993896482</c:v>
                </c:pt>
                <c:pt idx="40">
                  <c:v>214.52899972534178</c:v>
                </c:pt>
                <c:pt idx="41">
                  <c:v>214.26800033569333</c:v>
                </c:pt>
                <c:pt idx="42">
                  <c:v>221.01749975585935</c:v>
                </c:pt>
                <c:pt idx="43">
                  <c:v>221.56450045776364</c:v>
                </c:pt>
                <c:pt idx="44">
                  <c:v>218.37899957275391</c:v>
                </c:pt>
                <c:pt idx="45">
                  <c:v>218.54249987792969</c:v>
                </c:pt>
                <c:pt idx="46">
                  <c:v>220.53725</c:v>
                </c:pt>
                <c:pt idx="47">
                  <c:v>221.1072501220703</c:v>
                </c:pt>
                <c:pt idx="48">
                  <c:v>219.59450048828126</c:v>
                </c:pt>
                <c:pt idx="49">
                  <c:v>217.31100045776367</c:v>
                </c:pt>
                <c:pt idx="50">
                  <c:v>218.43866680908204</c:v>
                </c:pt>
                <c:pt idx="51">
                  <c:v>221.46549982706705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15-4A16-B2F7-DBC54ED8F4B8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Sheet1!$C$2:$C$51</c:f>
              <c:numCache>
                <c:formatCode>General</c:formatCode>
                <c:ptCount val="50"/>
                <c:pt idx="0">
                  <c:v>164.55999755859375</c:v>
                </c:pt>
                <c:pt idx="1">
                  <c:v>169.55000305175781</c:v>
                </c:pt>
                <c:pt idx="2">
                  <c:v>170.85499954223633</c:v>
                </c:pt>
                <c:pt idx="3">
                  <c:v>172.52249908447266</c:v>
                </c:pt>
                <c:pt idx="4">
                  <c:v>171.70999908447266</c:v>
                </c:pt>
                <c:pt idx="5">
                  <c:v>175.15499877929688</c:v>
                </c:pt>
                <c:pt idx="6">
                  <c:v>175.79249954223633</c:v>
                </c:pt>
                <c:pt idx="7">
                  <c:v>178.90499877929688</c:v>
                </c:pt>
                <c:pt idx="8">
                  <c:v>179.10750198364258</c:v>
                </c:pt>
                <c:pt idx="9">
                  <c:v>178.59500122070313</c:v>
                </c:pt>
                <c:pt idx="10">
                  <c:v>173.93500137329102</c:v>
                </c:pt>
                <c:pt idx="11">
                  <c:v>180.34249877929688</c:v>
                </c:pt>
                <c:pt idx="12">
                  <c:v>175.95500183105469</c:v>
                </c:pt>
                <c:pt idx="13">
                  <c:v>177.79750061035156</c:v>
                </c:pt>
                <c:pt idx="14">
                  <c:v>179.04750061035156</c:v>
                </c:pt>
                <c:pt idx="15">
                  <c:v>184.79000091552734</c:v>
                </c:pt>
                <c:pt idx="16">
                  <c:v>188.91500091552734</c:v>
                </c:pt>
                <c:pt idx="17">
                  <c:v>194.94249725341797</c:v>
                </c:pt>
                <c:pt idx="18">
                  <c:v>182.54499816894531</c:v>
                </c:pt>
                <c:pt idx="19">
                  <c:v>183.6875</c:v>
                </c:pt>
                <c:pt idx="20">
                  <c:v>182.1974983215332</c:v>
                </c:pt>
                <c:pt idx="21">
                  <c:v>187.19499969482422</c:v>
                </c:pt>
                <c:pt idx="22">
                  <c:v>179.61000061035156</c:v>
                </c:pt>
                <c:pt idx="23">
                  <c:v>179.95000076293945</c:v>
                </c:pt>
                <c:pt idx="24">
                  <c:v>178.72375106811523</c:v>
                </c:pt>
                <c:pt idx="25">
                  <c:v>177.49750137329102</c:v>
                </c:pt>
                <c:pt idx="26">
                  <c:v>176.2712516784668</c:v>
                </c:pt>
                <c:pt idx="27">
                  <c:v>175.04500198364258</c:v>
                </c:pt>
                <c:pt idx="28">
                  <c:v>176.88750076293945</c:v>
                </c:pt>
                <c:pt idx="29">
                  <c:v>181.09499740600586</c:v>
                </c:pt>
                <c:pt idx="30">
                  <c:v>180.1824951171875</c:v>
                </c:pt>
                <c:pt idx="31">
                  <c:v>180.54249572753906</c:v>
                </c:pt>
                <c:pt idx="32">
                  <c:v>180.5099983215332</c:v>
                </c:pt>
                <c:pt idx="33">
                  <c:v>180.47750091552734</c:v>
                </c:pt>
                <c:pt idx="34">
                  <c:v>177.08000183105469</c:v>
                </c:pt>
                <c:pt idx="35">
                  <c:v>177.77749633789063</c:v>
                </c:pt>
                <c:pt idx="36">
                  <c:v>181.78500366210938</c:v>
                </c:pt>
                <c:pt idx="37">
                  <c:v>174.91750335693359</c:v>
                </c:pt>
                <c:pt idx="38">
                  <c:v>180.29000091552734</c:v>
                </c:pt>
                <c:pt idx="39">
                  <c:v>176.02000045776367</c:v>
                </c:pt>
                <c:pt idx="40">
                  <c:v>181.75</c:v>
                </c:pt>
                <c:pt idx="41">
                  <c:v>183.40750122070313</c:v>
                </c:pt>
                <c:pt idx="42">
                  <c:v>187.24750137329102</c:v>
                </c:pt>
                <c:pt idx="43">
                  <c:v>191.6724967956543</c:v>
                </c:pt>
                <c:pt idx="44">
                  <c:v>188.44250106811523</c:v>
                </c:pt>
                <c:pt idx="45">
                  <c:v>189.51249694824219</c:v>
                </c:pt>
                <c:pt idx="46">
                  <c:v>192.4537467956543</c:v>
                </c:pt>
                <c:pt idx="47">
                  <c:v>195.39499664306641</c:v>
                </c:pt>
                <c:pt idx="48">
                  <c:v>188.13999938964844</c:v>
                </c:pt>
                <c:pt idx="49">
                  <c:v>183.28249359130859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15-4A16-B2F7-DBC54ED8F4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189.3025016784668</c:v>
                </c:pt>
                <c:pt idx="1">
                  <c:v>184.13249969482422</c:v>
                </c:pt>
                <c:pt idx="2">
                  <c:v>187.13749694824219</c:v>
                </c:pt>
                <c:pt idx="3">
                  <c:v>196.95500183105469</c:v>
                </c:pt>
                <c:pt idx="4">
                  <c:v>196.51749801635742</c:v>
                </c:pt>
                <c:pt idx="5">
                  <c:v>197.89500045776367</c:v>
                </c:pt>
                <c:pt idx="6">
                  <c:v>198.00500106811523</c:v>
                </c:pt>
                <c:pt idx="7">
                  <c:v>200.02749633789063</c:v>
                </c:pt>
                <c:pt idx="8">
                  <c:v>199.15999984741211</c:v>
                </c:pt>
                <c:pt idx="9">
                  <c:v>201.33000183105469</c:v>
                </c:pt>
                <c:pt idx="10">
                  <c:v>194.15250015258789</c:v>
                </c:pt>
                <c:pt idx="11">
                  <c:v>187.8125</c:v>
                </c:pt>
                <c:pt idx="12">
                  <c:v>185.63500213623047</c:v>
                </c:pt>
                <c:pt idx="13">
                  <c:v>181.54750061035156</c:v>
                </c:pt>
                <c:pt idx="14">
                  <c:v>187.36000061035156</c:v>
                </c:pt>
                <c:pt idx="15">
                  <c:v>186.67250442504883</c:v>
                </c:pt>
                <c:pt idx="16">
                  <c:v>188.28249740600586</c:v>
                </c:pt>
                <c:pt idx="17">
                  <c:v>188.84749984741211</c:v>
                </c:pt>
                <c:pt idx="18">
                  <c:v>184.54750442504883</c:v>
                </c:pt>
                <c:pt idx="19">
                  <c:v>184.36250114440918</c:v>
                </c:pt>
                <c:pt idx="20">
                  <c:v>184.17749786376953</c:v>
                </c:pt>
                <c:pt idx="21">
                  <c:v>176.14249801635742</c:v>
                </c:pt>
                <c:pt idx="22">
                  <c:v>176.99999618530273</c:v>
                </c:pt>
                <c:pt idx="23">
                  <c:v>177.21666463216147</c:v>
                </c:pt>
                <c:pt idx="24">
                  <c:v>177.43333307902017</c:v>
                </c:pt>
                <c:pt idx="25">
                  <c:v>177.65000152587891</c:v>
                </c:pt>
                <c:pt idx="26">
                  <c:v>178.78875160217285</c:v>
                </c:pt>
                <c:pt idx="27">
                  <c:v>179.9275016784668</c:v>
                </c:pt>
                <c:pt idx="28">
                  <c:v>177.98250198364258</c:v>
                </c:pt>
                <c:pt idx="29">
                  <c:v>177.42250061035156</c:v>
                </c:pt>
                <c:pt idx="30">
                  <c:v>182.04750061035156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15-4A16-B2F7-DBC54ED8F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261440"/>
        <c:axId val="108147200"/>
      </c:lineChart>
      <c:catAx>
        <c:axId val="35261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08147200"/>
        <c:crosses val="autoZero"/>
        <c:auto val="1"/>
        <c:lblAlgn val="ctr"/>
        <c:lblOffset val="100"/>
        <c:noMultiLvlLbl val="0"/>
      </c:catAx>
      <c:valAx>
        <c:axId val="108147200"/>
        <c:scaling>
          <c:orientation val="minMax"/>
          <c:min val="14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5261440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layout>
        <c:manualLayout>
          <c:xMode val="edge"/>
          <c:yMode val="edge"/>
          <c:x val="0.29241469816272964"/>
          <c:y val="0.91137277734649369"/>
          <c:w val="0.46114761516879355"/>
          <c:h val="6.515304424975047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STEER </a:t>
            </a:r>
            <a:r>
              <a:rPr lang="en-US" sz="2000" baseline="0" dirty="0">
                <a:latin typeface="Arial" pitchFamily="34" charset="0"/>
                <a:cs typeface="Arial" pitchFamily="34" charset="0"/>
              </a:rPr>
              <a:t>DRESSED WEIGHT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/>
              <a:t>Federally</a:t>
            </a:r>
            <a:r>
              <a:rPr lang="en-US" sz="2000" b="0" baseline="0" dirty="0"/>
              <a:t> Inspected,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878.8</c:v>
                </c:pt>
                <c:pt idx="1">
                  <c:v>875.4</c:v>
                </c:pt>
                <c:pt idx="2">
                  <c:v>874.8</c:v>
                </c:pt>
                <c:pt idx="3">
                  <c:v>876</c:v>
                </c:pt>
                <c:pt idx="4">
                  <c:v>877.8</c:v>
                </c:pt>
                <c:pt idx="5">
                  <c:v>873.2</c:v>
                </c:pt>
                <c:pt idx="6">
                  <c:v>870.4</c:v>
                </c:pt>
                <c:pt idx="7">
                  <c:v>869.8</c:v>
                </c:pt>
                <c:pt idx="8">
                  <c:v>867</c:v>
                </c:pt>
                <c:pt idx="9">
                  <c:v>866.6</c:v>
                </c:pt>
                <c:pt idx="10">
                  <c:v>865.6</c:v>
                </c:pt>
                <c:pt idx="11">
                  <c:v>863.8</c:v>
                </c:pt>
                <c:pt idx="12">
                  <c:v>858.4</c:v>
                </c:pt>
                <c:pt idx="13">
                  <c:v>858.4</c:v>
                </c:pt>
                <c:pt idx="14">
                  <c:v>857.6</c:v>
                </c:pt>
                <c:pt idx="15">
                  <c:v>851.8</c:v>
                </c:pt>
                <c:pt idx="16">
                  <c:v>848.4</c:v>
                </c:pt>
                <c:pt idx="17">
                  <c:v>848.6</c:v>
                </c:pt>
                <c:pt idx="18">
                  <c:v>849.2</c:v>
                </c:pt>
                <c:pt idx="19">
                  <c:v>850</c:v>
                </c:pt>
                <c:pt idx="20">
                  <c:v>850.2</c:v>
                </c:pt>
                <c:pt idx="21">
                  <c:v>854.8</c:v>
                </c:pt>
                <c:pt idx="22">
                  <c:v>856.8</c:v>
                </c:pt>
                <c:pt idx="23">
                  <c:v>859.2</c:v>
                </c:pt>
                <c:pt idx="24">
                  <c:v>859.8</c:v>
                </c:pt>
                <c:pt idx="25">
                  <c:v>862.2</c:v>
                </c:pt>
                <c:pt idx="26">
                  <c:v>868</c:v>
                </c:pt>
                <c:pt idx="27">
                  <c:v>870.2</c:v>
                </c:pt>
                <c:pt idx="28">
                  <c:v>871.6</c:v>
                </c:pt>
                <c:pt idx="29">
                  <c:v>872.6</c:v>
                </c:pt>
                <c:pt idx="30">
                  <c:v>876.6</c:v>
                </c:pt>
                <c:pt idx="31">
                  <c:v>878.2</c:v>
                </c:pt>
                <c:pt idx="32">
                  <c:v>881.2</c:v>
                </c:pt>
                <c:pt idx="33">
                  <c:v>883</c:v>
                </c:pt>
                <c:pt idx="34">
                  <c:v>884.2</c:v>
                </c:pt>
                <c:pt idx="35">
                  <c:v>890.6</c:v>
                </c:pt>
                <c:pt idx="36">
                  <c:v>890.6</c:v>
                </c:pt>
                <c:pt idx="37">
                  <c:v>890.6</c:v>
                </c:pt>
                <c:pt idx="38">
                  <c:v>893.2</c:v>
                </c:pt>
                <c:pt idx="39">
                  <c:v>898</c:v>
                </c:pt>
                <c:pt idx="40">
                  <c:v>898.8</c:v>
                </c:pt>
                <c:pt idx="41">
                  <c:v>898.8</c:v>
                </c:pt>
                <c:pt idx="42">
                  <c:v>898.2</c:v>
                </c:pt>
                <c:pt idx="43">
                  <c:v>897.2</c:v>
                </c:pt>
                <c:pt idx="44">
                  <c:v>899.8</c:v>
                </c:pt>
                <c:pt idx="45">
                  <c:v>899.8</c:v>
                </c:pt>
                <c:pt idx="46">
                  <c:v>898.6</c:v>
                </c:pt>
                <c:pt idx="47">
                  <c:v>895.6</c:v>
                </c:pt>
                <c:pt idx="48">
                  <c:v>894.6</c:v>
                </c:pt>
                <c:pt idx="49">
                  <c:v>893.2</c:v>
                </c:pt>
                <c:pt idx="50">
                  <c:v>887.8</c:v>
                </c:pt>
                <c:pt idx="51">
                  <c:v>889.2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A8-4578-8E24-8B62D9440DA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905</c:v>
                </c:pt>
                <c:pt idx="1">
                  <c:v>898</c:v>
                </c:pt>
                <c:pt idx="2">
                  <c:v>889</c:v>
                </c:pt>
                <c:pt idx="3">
                  <c:v>884</c:v>
                </c:pt>
                <c:pt idx="4">
                  <c:v>887</c:v>
                </c:pt>
                <c:pt idx="5">
                  <c:v>879</c:v>
                </c:pt>
                <c:pt idx="6">
                  <c:v>881</c:v>
                </c:pt>
                <c:pt idx="7">
                  <c:v>878</c:v>
                </c:pt>
                <c:pt idx="8">
                  <c:v>876</c:v>
                </c:pt>
                <c:pt idx="9">
                  <c:v>881</c:v>
                </c:pt>
                <c:pt idx="10">
                  <c:v>872</c:v>
                </c:pt>
                <c:pt idx="11">
                  <c:v>868</c:v>
                </c:pt>
                <c:pt idx="12">
                  <c:v>862</c:v>
                </c:pt>
                <c:pt idx="13">
                  <c:v>852</c:v>
                </c:pt>
                <c:pt idx="14">
                  <c:v>848</c:v>
                </c:pt>
                <c:pt idx="15">
                  <c:v>849</c:v>
                </c:pt>
                <c:pt idx="16">
                  <c:v>847</c:v>
                </c:pt>
                <c:pt idx="17">
                  <c:v>832</c:v>
                </c:pt>
                <c:pt idx="18">
                  <c:v>836</c:v>
                </c:pt>
                <c:pt idx="19">
                  <c:v>836</c:v>
                </c:pt>
                <c:pt idx="20">
                  <c:v>838</c:v>
                </c:pt>
                <c:pt idx="21">
                  <c:v>847</c:v>
                </c:pt>
                <c:pt idx="22">
                  <c:v>847</c:v>
                </c:pt>
                <c:pt idx="23">
                  <c:v>855</c:v>
                </c:pt>
                <c:pt idx="24">
                  <c:v>855</c:v>
                </c:pt>
                <c:pt idx="25">
                  <c:v>859</c:v>
                </c:pt>
                <c:pt idx="26">
                  <c:v>866</c:v>
                </c:pt>
                <c:pt idx="27">
                  <c:v>865</c:v>
                </c:pt>
                <c:pt idx="28">
                  <c:v>868</c:v>
                </c:pt>
                <c:pt idx="29">
                  <c:v>875</c:v>
                </c:pt>
                <c:pt idx="30">
                  <c:v>880</c:v>
                </c:pt>
                <c:pt idx="31">
                  <c:v>882</c:v>
                </c:pt>
                <c:pt idx="32">
                  <c:v>884</c:v>
                </c:pt>
                <c:pt idx="33">
                  <c:v>887</c:v>
                </c:pt>
                <c:pt idx="34">
                  <c:v>890</c:v>
                </c:pt>
                <c:pt idx="35">
                  <c:v>896</c:v>
                </c:pt>
                <c:pt idx="36">
                  <c:v>897</c:v>
                </c:pt>
                <c:pt idx="37">
                  <c:v>897</c:v>
                </c:pt>
                <c:pt idx="38">
                  <c:v>894</c:v>
                </c:pt>
                <c:pt idx="39">
                  <c:v>895</c:v>
                </c:pt>
                <c:pt idx="40">
                  <c:v>896</c:v>
                </c:pt>
                <c:pt idx="41">
                  <c:v>899</c:v>
                </c:pt>
                <c:pt idx="42">
                  <c:v>901</c:v>
                </c:pt>
                <c:pt idx="43">
                  <c:v>902</c:v>
                </c:pt>
                <c:pt idx="44">
                  <c:v>902</c:v>
                </c:pt>
                <c:pt idx="45">
                  <c:v>902</c:v>
                </c:pt>
                <c:pt idx="46">
                  <c:v>904</c:v>
                </c:pt>
                <c:pt idx="47">
                  <c:v>903</c:v>
                </c:pt>
                <c:pt idx="48">
                  <c:v>904</c:v>
                </c:pt>
                <c:pt idx="49">
                  <c:v>902</c:v>
                </c:pt>
                <c:pt idx="50">
                  <c:v>903</c:v>
                </c:pt>
                <c:pt idx="51">
                  <c:v>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A8-4578-8E24-8B62D9440D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900</c:v>
                </c:pt>
                <c:pt idx="1">
                  <c:v>896</c:v>
                </c:pt>
                <c:pt idx="2">
                  <c:v>891</c:v>
                </c:pt>
                <c:pt idx="3">
                  <c:v>889</c:v>
                </c:pt>
                <c:pt idx="4">
                  <c:v>888</c:v>
                </c:pt>
                <c:pt idx="5">
                  <c:v>889</c:v>
                </c:pt>
                <c:pt idx="6">
                  <c:v>881</c:v>
                </c:pt>
                <c:pt idx="7">
                  <c:v>883</c:v>
                </c:pt>
                <c:pt idx="8">
                  <c:v>883</c:v>
                </c:pt>
                <c:pt idx="9">
                  <c:v>881</c:v>
                </c:pt>
                <c:pt idx="10">
                  <c:v>877</c:v>
                </c:pt>
                <c:pt idx="11">
                  <c:v>878</c:v>
                </c:pt>
                <c:pt idx="12">
                  <c:v>872</c:v>
                </c:pt>
                <c:pt idx="13">
                  <c:v>872</c:v>
                </c:pt>
                <c:pt idx="14">
                  <c:v>867</c:v>
                </c:pt>
                <c:pt idx="15">
                  <c:v>856</c:v>
                </c:pt>
                <c:pt idx="16">
                  <c:v>850</c:v>
                </c:pt>
                <c:pt idx="17">
                  <c:v>849</c:v>
                </c:pt>
                <c:pt idx="18">
                  <c:v>848</c:v>
                </c:pt>
                <c:pt idx="19">
                  <c:v>846</c:v>
                </c:pt>
                <c:pt idx="20">
                  <c:v>848</c:v>
                </c:pt>
                <c:pt idx="21">
                  <c:v>851</c:v>
                </c:pt>
                <c:pt idx="22">
                  <c:v>851</c:v>
                </c:pt>
                <c:pt idx="23">
                  <c:v>856</c:v>
                </c:pt>
                <c:pt idx="24">
                  <c:v>858</c:v>
                </c:pt>
                <c:pt idx="25">
                  <c:v>865</c:v>
                </c:pt>
                <c:pt idx="26">
                  <c:v>867</c:v>
                </c:pt>
                <c:pt idx="27">
                  <c:v>867</c:v>
                </c:pt>
                <c:pt idx="28">
                  <c:v>872</c:v>
                </c:pt>
                <c:pt idx="29">
                  <c:v>874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A8-4578-8E24-8B62D9440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1356288"/>
        <c:axId val="198545344"/>
      </c:lineChart>
      <c:catAx>
        <c:axId val="20135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98545344"/>
        <c:crosses val="autoZero"/>
        <c:auto val="1"/>
        <c:lblAlgn val="ctr"/>
        <c:lblOffset val="100"/>
        <c:noMultiLvlLbl val="0"/>
      </c:catAx>
      <c:valAx>
        <c:axId val="198545344"/>
        <c:scaling>
          <c:orientation val="minMax"/>
          <c:max val="920"/>
          <c:min val="82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/>
                  <a:t>Pounds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201356288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AND VEAL EXPORTS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Carcass</a:t>
            </a:r>
            <a:r>
              <a:rPr lang="en-US" sz="2000" b="0" baseline="0" dirty="0" smtClean="0"/>
              <a:t> Weight, </a:t>
            </a:r>
            <a:r>
              <a:rPr lang="en-US" sz="2000" b="0" dirty="0" smtClean="0"/>
              <a:t>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57E-2"/>
          <c:y val="0.18519648072159997"/>
          <c:w val="0.90003461851751299"/>
          <c:h val="0.6737390484640125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182130.70034509449</c:v>
                </c:pt>
                <c:pt idx="1">
                  <c:v>178401.66134942599</c:v>
                </c:pt>
                <c:pt idx="2">
                  <c:v>190783.20586997597</c:v>
                </c:pt>
                <c:pt idx="3">
                  <c:v>196901.27180535873</c:v>
                </c:pt>
                <c:pt idx="4">
                  <c:v>213216.84667406982</c:v>
                </c:pt>
                <c:pt idx="5">
                  <c:v>221025.52924944437</c:v>
                </c:pt>
                <c:pt idx="6">
                  <c:v>228428.36198592334</c:v>
                </c:pt>
                <c:pt idx="7">
                  <c:v>220312.56593839318</c:v>
                </c:pt>
                <c:pt idx="8">
                  <c:v>200986.4820851351</c:v>
                </c:pt>
                <c:pt idx="9">
                  <c:v>222438.41278694765</c:v>
                </c:pt>
                <c:pt idx="10">
                  <c:v>214879.26334819657</c:v>
                </c:pt>
                <c:pt idx="11">
                  <c:v>218265.80649734187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FC-4DE4-ADF4-DE1671B70BB2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211829.30136960547</c:v>
                </c:pt>
                <c:pt idx="1">
                  <c:v>206563.88040861257</c:v>
                </c:pt>
                <c:pt idx="2">
                  <c:v>234290.08542144668</c:v>
                </c:pt>
                <c:pt idx="3">
                  <c:v>218343.93441291826</c:v>
                </c:pt>
                <c:pt idx="4">
                  <c:v>226061.04764032713</c:v>
                </c:pt>
                <c:pt idx="5">
                  <c:v>235759.52206386178</c:v>
                </c:pt>
                <c:pt idx="6">
                  <c:v>239111.62023048144</c:v>
                </c:pt>
                <c:pt idx="7">
                  <c:v>263650.47368565854</c:v>
                </c:pt>
                <c:pt idx="8">
                  <c:v>243061.11208388131</c:v>
                </c:pt>
                <c:pt idx="9">
                  <c:v>260080.81237622793</c:v>
                </c:pt>
                <c:pt idx="10">
                  <c:v>260633.50223345193</c:v>
                </c:pt>
                <c:pt idx="11">
                  <c:v>260302.60695078151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FC-4DE4-ADF4-DE1671B70B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243674.00696783047</c:v>
                </c:pt>
                <c:pt idx="1">
                  <c:v>225842.74995476121</c:v>
                </c:pt>
                <c:pt idx="2">
                  <c:v>260628.49313495209</c:v>
                </c:pt>
                <c:pt idx="3">
                  <c:v>253570.59625003141</c:v>
                </c:pt>
                <c:pt idx="4">
                  <c:v>272781.83410192555</c:v>
                </c:pt>
                <c:pt idx="5">
                  <c:v>272606.04182615248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FC-4DE4-ADF4-DE1671B70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138304"/>
        <c:axId val="44607744"/>
      </c:lineChart>
      <c:catAx>
        <c:axId val="143138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4607744"/>
        <c:crosses val="autoZero"/>
        <c:auto val="1"/>
        <c:lblAlgn val="ctr"/>
        <c:lblOffset val="100"/>
        <c:noMultiLvlLbl val="0"/>
      </c:catAx>
      <c:valAx>
        <c:axId val="44607744"/>
        <c:scaling>
          <c:orientation val="minMax"/>
          <c:max val="290000"/>
          <c:min val="15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 Pounds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43138304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AND VEAL 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EXPORTS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Carcass</a:t>
            </a:r>
            <a:r>
              <a:rPr lang="en-US" sz="2000" b="0" baseline="0" dirty="0" smtClean="0"/>
              <a:t> Weight, Annual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502E-2"/>
          <c:y val="0.18519648072159994"/>
          <c:w val="0.90684620780161074"/>
          <c:h val="0.7582460907175335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 w="9525">
              <a:solidFill>
                <a:sysClr val="windowText" lastClr="000000"/>
              </a:solidFill>
            </a:ln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1610.7979411021904</c:v>
                </c:pt>
                <c:pt idx="1">
                  <c:v>1820.8115253688948</c:v>
                </c:pt>
                <c:pt idx="2">
                  <c:v>1878.2163191210034</c:v>
                </c:pt>
                <c:pt idx="3">
                  <c:v>2135.6802896569102</c:v>
                </c:pt>
                <c:pt idx="4">
                  <c:v>2170.6416225540661</c:v>
                </c:pt>
                <c:pt idx="5">
                  <c:v>2411.5331251755174</c:v>
                </c:pt>
                <c:pt idx="6">
                  <c:v>2468.3996753859792</c:v>
                </c:pt>
                <c:pt idx="7">
                  <c:v>2269.2828673740305</c:v>
                </c:pt>
                <c:pt idx="8">
                  <c:v>2447.7041792622658</c:v>
                </c:pt>
                <c:pt idx="9">
                  <c:v>2518.2486330866013</c:v>
                </c:pt>
                <c:pt idx="10">
                  <c:v>460.31440153627329</c:v>
                </c:pt>
                <c:pt idx="11">
                  <c:v>697.15793881130571</c:v>
                </c:pt>
                <c:pt idx="12">
                  <c:v>1144.8750092896973</c:v>
                </c:pt>
                <c:pt idx="13">
                  <c:v>1433.9641593371</c:v>
                </c:pt>
                <c:pt idx="14">
                  <c:v>1996.2992994318834</c:v>
                </c:pt>
                <c:pt idx="15">
                  <c:v>1934.7588533767164</c:v>
                </c:pt>
                <c:pt idx="16">
                  <c:v>2299.6071775331393</c:v>
                </c:pt>
                <c:pt idx="17">
                  <c:v>2785.0591225804146</c:v>
                </c:pt>
                <c:pt idx="18">
                  <c:v>2452.498783263105</c:v>
                </c:pt>
                <c:pt idx="19">
                  <c:v>2588.3787072062364</c:v>
                </c:pt>
                <c:pt idx="20">
                  <c:v>2573.7541111422638</c:v>
                </c:pt>
                <c:pt idx="21">
                  <c:v>2267.2873647470237</c:v>
                </c:pt>
                <c:pt idx="22">
                  <c:v>2556.9315733179069</c:v>
                </c:pt>
                <c:pt idx="23">
                  <c:v>2859.6878988772546</c:v>
                </c:pt>
                <c:pt idx="24">
                  <c:v>3090.1452500575438</c:v>
                </c:pt>
                <c:pt idx="25">
                  <c:v>3145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6-4222-A82D-25ADA53B3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217600"/>
        <c:axId val="44611200"/>
      </c:barChart>
      <c:catAx>
        <c:axId val="14421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4611200"/>
        <c:crosses val="autoZero"/>
        <c:auto val="1"/>
        <c:lblAlgn val="ctr"/>
        <c:lblOffset val="100"/>
        <c:tickLblSkip val="3"/>
        <c:noMultiLvlLbl val="0"/>
      </c:catAx>
      <c:valAx>
        <c:axId val="44611200"/>
        <c:scaling>
          <c:orientation val="minMax"/>
          <c:max val="35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err="1" smtClean="0"/>
                  <a:t>Bil</a:t>
                </a:r>
                <a:r>
                  <a:rPr lang="en-US" b="0" dirty="0" smtClean="0"/>
                  <a:t>. Pounds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44217600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AND VEAL 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IMPORTS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Carcass</a:t>
            </a:r>
            <a:r>
              <a:rPr lang="en-US" sz="2000" b="0" baseline="0" dirty="0" smtClean="0"/>
              <a:t> Weight, Annual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495E-2"/>
          <c:y val="0.18519648072159997"/>
          <c:w val="0.90684620780161074"/>
          <c:h val="0.7582460907175335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 w="9525">
              <a:solidFill>
                <a:sysClr val="windowText" lastClr="000000"/>
              </a:solidFill>
            </a:ln>
          </c:spPr>
          <c:invertIfNegative val="1"/>
          <c:cat>
            <c:numRef>
              <c:f>Sheet1!$A$2:$A$27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2371.6221595345269</c:v>
                </c:pt>
                <c:pt idx="1">
                  <c:v>2103.6859175172253</c:v>
                </c:pt>
                <c:pt idx="2">
                  <c:v>2072.7287758310472</c:v>
                </c:pt>
                <c:pt idx="3">
                  <c:v>2344.2253046209453</c:v>
                </c:pt>
                <c:pt idx="4">
                  <c:v>2643.1046593155079</c:v>
                </c:pt>
                <c:pt idx="5">
                  <c:v>2873.0691922334631</c:v>
                </c:pt>
                <c:pt idx="6">
                  <c:v>3032.3733475700883</c:v>
                </c:pt>
                <c:pt idx="7">
                  <c:v>3163.3559188877198</c:v>
                </c:pt>
                <c:pt idx="8">
                  <c:v>3217.5989067775608</c:v>
                </c:pt>
                <c:pt idx="9">
                  <c:v>3005.9102969731466</c:v>
                </c:pt>
                <c:pt idx="10">
                  <c:v>3679.2323038967611</c:v>
                </c:pt>
                <c:pt idx="11">
                  <c:v>3598.5089877822202</c:v>
                </c:pt>
                <c:pt idx="12">
                  <c:v>3084.6664842207761</c:v>
                </c:pt>
                <c:pt idx="13">
                  <c:v>3052.1639687768975</c:v>
                </c:pt>
                <c:pt idx="14">
                  <c:v>2538.1464866729402</c:v>
                </c:pt>
                <c:pt idx="15">
                  <c:v>2626.156540564732</c:v>
                </c:pt>
                <c:pt idx="16">
                  <c:v>2297.9231897656709</c:v>
                </c:pt>
                <c:pt idx="17">
                  <c:v>2056.525467811342</c:v>
                </c:pt>
                <c:pt idx="18">
                  <c:v>2219.7835026849125</c:v>
                </c:pt>
                <c:pt idx="19">
                  <c:v>2249.6766337879562</c:v>
                </c:pt>
                <c:pt idx="20">
                  <c:v>2946.8825709001012</c:v>
                </c:pt>
                <c:pt idx="21">
                  <c:v>3368.3045074316706</c:v>
                </c:pt>
                <c:pt idx="22">
                  <c:v>3011.7399663501346</c:v>
                </c:pt>
                <c:pt idx="23">
                  <c:v>2993.3382286127444</c:v>
                </c:pt>
                <c:pt idx="24">
                  <c:v>2951.8744562535953</c:v>
                </c:pt>
                <c:pt idx="25">
                  <c:v>2850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0000"/>
                  </a:solidFill>
                  <a:ln w="9525">
                    <a:solidFill>
                      <a:sysClr val="windowText" lastClr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7C43-4640-8836-C6C23A7F6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084800"/>
        <c:axId val="147199040"/>
      </c:barChart>
      <c:catAx>
        <c:axId val="14708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47199040"/>
        <c:crosses val="autoZero"/>
        <c:auto val="1"/>
        <c:lblAlgn val="ctr"/>
        <c:lblOffset val="100"/>
        <c:tickLblSkip val="3"/>
        <c:noMultiLvlLbl val="0"/>
      </c:catAx>
      <c:valAx>
        <c:axId val="147199040"/>
        <c:scaling>
          <c:orientation val="minMax"/>
          <c:min val="15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err="1" smtClean="0"/>
                  <a:t>Bil</a:t>
                </a:r>
                <a:r>
                  <a:rPr lang="en-US" b="0" dirty="0" smtClean="0"/>
                  <a:t>. Pounds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47084800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STEER HIDE AND OFFAL VALUE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Live Animal Basis,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512354059190877E-2"/>
          <c:y val="0.18519648072159994"/>
          <c:w val="0.8801664177753642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13.280000000000001</c:v>
                </c:pt>
                <c:pt idx="1">
                  <c:v>13.331999999999999</c:v>
                </c:pt>
                <c:pt idx="2">
                  <c:v>13.315999999999999</c:v>
                </c:pt>
                <c:pt idx="3">
                  <c:v>13.303999999999998</c:v>
                </c:pt>
                <c:pt idx="4">
                  <c:v>13.290000000000001</c:v>
                </c:pt>
                <c:pt idx="5">
                  <c:v>13.213999999999999</c:v>
                </c:pt>
                <c:pt idx="6">
                  <c:v>13.234</c:v>
                </c:pt>
                <c:pt idx="7">
                  <c:v>13.342000000000002</c:v>
                </c:pt>
                <c:pt idx="8">
                  <c:v>13.494</c:v>
                </c:pt>
                <c:pt idx="9">
                  <c:v>13.622</c:v>
                </c:pt>
                <c:pt idx="10">
                  <c:v>13.756</c:v>
                </c:pt>
                <c:pt idx="11">
                  <c:v>13.91</c:v>
                </c:pt>
                <c:pt idx="12">
                  <c:v>13.812000000000001</c:v>
                </c:pt>
                <c:pt idx="13">
                  <c:v>13.766</c:v>
                </c:pt>
                <c:pt idx="14">
                  <c:v>13.796000000000001</c:v>
                </c:pt>
                <c:pt idx="15">
                  <c:v>13.825999999999999</c:v>
                </c:pt>
                <c:pt idx="16">
                  <c:v>13.8</c:v>
                </c:pt>
                <c:pt idx="17">
                  <c:v>13.756</c:v>
                </c:pt>
                <c:pt idx="18">
                  <c:v>13.677999999999997</c:v>
                </c:pt>
                <c:pt idx="19">
                  <c:v>13.622</c:v>
                </c:pt>
                <c:pt idx="20">
                  <c:v>13.532</c:v>
                </c:pt>
                <c:pt idx="21">
                  <c:v>13.572000000000003</c:v>
                </c:pt>
                <c:pt idx="22">
                  <c:v>13.606</c:v>
                </c:pt>
                <c:pt idx="23">
                  <c:v>13.513999999999999</c:v>
                </c:pt>
                <c:pt idx="24">
                  <c:v>13.391999999999999</c:v>
                </c:pt>
                <c:pt idx="25">
                  <c:v>13.324000000000002</c:v>
                </c:pt>
                <c:pt idx="26">
                  <c:v>13.319999999999999</c:v>
                </c:pt>
                <c:pt idx="27">
                  <c:v>13.35</c:v>
                </c:pt>
                <c:pt idx="28">
                  <c:v>13.294</c:v>
                </c:pt>
                <c:pt idx="29">
                  <c:v>13.418000000000001</c:v>
                </c:pt>
                <c:pt idx="30">
                  <c:v>13.484</c:v>
                </c:pt>
                <c:pt idx="31">
                  <c:v>13.496</c:v>
                </c:pt>
                <c:pt idx="32">
                  <c:v>13.538</c:v>
                </c:pt>
                <c:pt idx="33">
                  <c:v>13.51</c:v>
                </c:pt>
                <c:pt idx="34">
                  <c:v>13.55</c:v>
                </c:pt>
                <c:pt idx="35">
                  <c:v>13.569999999999999</c:v>
                </c:pt>
                <c:pt idx="36">
                  <c:v>13.6</c:v>
                </c:pt>
                <c:pt idx="37">
                  <c:v>13.552000000000001</c:v>
                </c:pt>
                <c:pt idx="38">
                  <c:v>13.435999999999998</c:v>
                </c:pt>
                <c:pt idx="39">
                  <c:v>13.353333333333333</c:v>
                </c:pt>
                <c:pt idx="40">
                  <c:v>13.230666666666668</c:v>
                </c:pt>
                <c:pt idx="41">
                  <c:v>13.193999999999999</c:v>
                </c:pt>
                <c:pt idx="42">
                  <c:v>13.195999999999998</c:v>
                </c:pt>
                <c:pt idx="43">
                  <c:v>13.235999999999999</c:v>
                </c:pt>
                <c:pt idx="44">
                  <c:v>13.330000000000002</c:v>
                </c:pt>
                <c:pt idx="45">
                  <c:v>13.38</c:v>
                </c:pt>
                <c:pt idx="46">
                  <c:v>13.373999999999999</c:v>
                </c:pt>
                <c:pt idx="47">
                  <c:v>13.416</c:v>
                </c:pt>
                <c:pt idx="48">
                  <c:v>13.407999999999998</c:v>
                </c:pt>
                <c:pt idx="49">
                  <c:v>13.347999999999999</c:v>
                </c:pt>
                <c:pt idx="50">
                  <c:v>13.263999999999999</c:v>
                </c:pt>
                <c:pt idx="51">
                  <c:v>13.225999999999999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56-47E5-8BF8-756B85F4DB93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11.83</c:v>
                </c:pt>
                <c:pt idx="1">
                  <c:v>11.92</c:v>
                </c:pt>
                <c:pt idx="2">
                  <c:v>11.95</c:v>
                </c:pt>
                <c:pt idx="3">
                  <c:v>11.91</c:v>
                </c:pt>
                <c:pt idx="4">
                  <c:v>12</c:v>
                </c:pt>
                <c:pt idx="5">
                  <c:v>11.93</c:v>
                </c:pt>
                <c:pt idx="6">
                  <c:v>11.9</c:v>
                </c:pt>
                <c:pt idx="7">
                  <c:v>11.93</c:v>
                </c:pt>
                <c:pt idx="8">
                  <c:v>11.93</c:v>
                </c:pt>
                <c:pt idx="9">
                  <c:v>11.91</c:v>
                </c:pt>
                <c:pt idx="10">
                  <c:v>11.85</c:v>
                </c:pt>
                <c:pt idx="11">
                  <c:v>11.92</c:v>
                </c:pt>
                <c:pt idx="12">
                  <c:v>11.84</c:v>
                </c:pt>
                <c:pt idx="13">
                  <c:v>11.93</c:v>
                </c:pt>
                <c:pt idx="14">
                  <c:v>11.89</c:v>
                </c:pt>
                <c:pt idx="15">
                  <c:v>12.05</c:v>
                </c:pt>
                <c:pt idx="16">
                  <c:v>11.9</c:v>
                </c:pt>
                <c:pt idx="17">
                  <c:v>11.83</c:v>
                </c:pt>
                <c:pt idx="18">
                  <c:v>11.54</c:v>
                </c:pt>
                <c:pt idx="19">
                  <c:v>11.42</c:v>
                </c:pt>
                <c:pt idx="20">
                  <c:v>11.38</c:v>
                </c:pt>
                <c:pt idx="21">
                  <c:v>11.53</c:v>
                </c:pt>
                <c:pt idx="22">
                  <c:v>11.71</c:v>
                </c:pt>
                <c:pt idx="23">
                  <c:v>11.69</c:v>
                </c:pt>
                <c:pt idx="24">
                  <c:v>11.76</c:v>
                </c:pt>
                <c:pt idx="25">
                  <c:v>11.86</c:v>
                </c:pt>
                <c:pt idx="26">
                  <c:v>11.87</c:v>
                </c:pt>
                <c:pt idx="27">
                  <c:v>11.78</c:v>
                </c:pt>
                <c:pt idx="28">
                  <c:v>11.69</c:v>
                </c:pt>
                <c:pt idx="29">
                  <c:v>11.51</c:v>
                </c:pt>
                <c:pt idx="30">
                  <c:v>11.37</c:v>
                </c:pt>
                <c:pt idx="31">
                  <c:v>11</c:v>
                </c:pt>
                <c:pt idx="32">
                  <c:v>10.87</c:v>
                </c:pt>
                <c:pt idx="33">
                  <c:v>10.76</c:v>
                </c:pt>
                <c:pt idx="34">
                  <c:v>10.63</c:v>
                </c:pt>
                <c:pt idx="35">
                  <c:v>10.61</c:v>
                </c:pt>
                <c:pt idx="36">
                  <c:v>10.62</c:v>
                </c:pt>
                <c:pt idx="37">
                  <c:v>10.56</c:v>
                </c:pt>
                <c:pt idx="38">
                  <c:v>10.41</c:v>
                </c:pt>
                <c:pt idx="39">
                  <c:v>10.35</c:v>
                </c:pt>
                <c:pt idx="40">
                  <c:v>10.35</c:v>
                </c:pt>
                <c:pt idx="41">
                  <c:v>10.199999999999999</c:v>
                </c:pt>
                <c:pt idx="42">
                  <c:v>10.06</c:v>
                </c:pt>
                <c:pt idx="43">
                  <c:v>10.050000000000001</c:v>
                </c:pt>
                <c:pt idx="44">
                  <c:v>10.130000000000001</c:v>
                </c:pt>
                <c:pt idx="45">
                  <c:v>10.42</c:v>
                </c:pt>
                <c:pt idx="46">
                  <c:v>10.53</c:v>
                </c:pt>
                <c:pt idx="47">
                  <c:v>10.64</c:v>
                </c:pt>
                <c:pt idx="48">
                  <c:v>10.63</c:v>
                </c:pt>
                <c:pt idx="49">
                  <c:v>10.64</c:v>
                </c:pt>
                <c:pt idx="50">
                  <c:v>10.58</c:v>
                </c:pt>
                <c:pt idx="51">
                  <c:v>10.69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56-47E5-8BF8-756B85F4DB9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10.7</c:v>
                </c:pt>
                <c:pt idx="1">
                  <c:v>10.71</c:v>
                </c:pt>
                <c:pt idx="2">
                  <c:v>10.63</c:v>
                </c:pt>
                <c:pt idx="3">
                  <c:v>10.58</c:v>
                </c:pt>
                <c:pt idx="4">
                  <c:v>10.39</c:v>
                </c:pt>
                <c:pt idx="5">
                  <c:v>10.33</c:v>
                </c:pt>
                <c:pt idx="6">
                  <c:v>10.27</c:v>
                </c:pt>
                <c:pt idx="7">
                  <c:v>10.26</c:v>
                </c:pt>
                <c:pt idx="8">
                  <c:v>10.23</c:v>
                </c:pt>
                <c:pt idx="9">
                  <c:v>10.24</c:v>
                </c:pt>
                <c:pt idx="10">
                  <c:v>10.18</c:v>
                </c:pt>
                <c:pt idx="11">
                  <c:v>10.09</c:v>
                </c:pt>
                <c:pt idx="12">
                  <c:v>10.1</c:v>
                </c:pt>
                <c:pt idx="13">
                  <c:v>9.98</c:v>
                </c:pt>
                <c:pt idx="14">
                  <c:v>9.76</c:v>
                </c:pt>
                <c:pt idx="15">
                  <c:v>9.75</c:v>
                </c:pt>
                <c:pt idx="16">
                  <c:v>9.6300000000000008</c:v>
                </c:pt>
                <c:pt idx="17">
                  <c:v>9.74</c:v>
                </c:pt>
                <c:pt idx="18">
                  <c:v>9.85</c:v>
                </c:pt>
                <c:pt idx="19">
                  <c:v>9.69</c:v>
                </c:pt>
                <c:pt idx="20">
                  <c:v>9.49</c:v>
                </c:pt>
                <c:pt idx="21">
                  <c:v>9.57</c:v>
                </c:pt>
                <c:pt idx="22">
                  <c:v>9.48</c:v>
                </c:pt>
                <c:pt idx="23">
                  <c:v>9.4700000000000006</c:v>
                </c:pt>
                <c:pt idx="24">
                  <c:v>9.65</c:v>
                </c:pt>
                <c:pt idx="25">
                  <c:v>9.58</c:v>
                </c:pt>
                <c:pt idx="26">
                  <c:v>9.48</c:v>
                </c:pt>
                <c:pt idx="27">
                  <c:v>9.4499999999999993</c:v>
                </c:pt>
                <c:pt idx="28">
                  <c:v>9.18</c:v>
                </c:pt>
                <c:pt idx="29">
                  <c:v>9.0500000000000007</c:v>
                </c:pt>
                <c:pt idx="30">
                  <c:v>9.27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56-47E5-8BF8-756B85F4D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795136"/>
        <c:axId val="46120960"/>
      </c:lineChart>
      <c:catAx>
        <c:axId val="14479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6120960"/>
        <c:crosses val="autoZero"/>
        <c:auto val="1"/>
        <c:lblAlgn val="ctr"/>
        <c:lblOffset val="100"/>
        <c:noMultiLvlLbl val="0"/>
      </c:catAx>
      <c:valAx>
        <c:axId val="46120960"/>
        <c:scaling>
          <c:orientation val="minMax"/>
          <c:min val="8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#,##0.00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44795136"/>
        <c:crosses val="autoZero"/>
        <c:crossBetween val="between"/>
        <c:minorUnit val="0.5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CATTLE IMPORTS FROM MEXICO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57E-2"/>
          <c:y val="0.18519648072159997"/>
          <c:w val="0.90003461851751299"/>
          <c:h val="0.6737390484640125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87664</c:v>
                </c:pt>
                <c:pt idx="1">
                  <c:v>107828</c:v>
                </c:pt>
                <c:pt idx="2">
                  <c:v>131470</c:v>
                </c:pt>
                <c:pt idx="3">
                  <c:v>111055.4</c:v>
                </c:pt>
                <c:pt idx="4">
                  <c:v>100240.6</c:v>
                </c:pt>
                <c:pt idx="5">
                  <c:v>79366.399999999994</c:v>
                </c:pt>
                <c:pt idx="6">
                  <c:v>66999.8</c:v>
                </c:pt>
                <c:pt idx="7">
                  <c:v>50504.6</c:v>
                </c:pt>
                <c:pt idx="8">
                  <c:v>53674.8</c:v>
                </c:pt>
                <c:pt idx="9">
                  <c:v>86168.8</c:v>
                </c:pt>
                <c:pt idx="10">
                  <c:v>125119.8</c:v>
                </c:pt>
                <c:pt idx="11">
                  <c:v>134090.6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E7-4C58-88A7-DFAEFE0326D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86995</c:v>
                </c:pt>
                <c:pt idx="1">
                  <c:v>118132</c:v>
                </c:pt>
                <c:pt idx="2">
                  <c:v>138467</c:v>
                </c:pt>
                <c:pt idx="3">
                  <c:v>92697</c:v>
                </c:pt>
                <c:pt idx="4">
                  <c:v>103832</c:v>
                </c:pt>
                <c:pt idx="5">
                  <c:v>77069</c:v>
                </c:pt>
                <c:pt idx="6">
                  <c:v>71622</c:v>
                </c:pt>
                <c:pt idx="7">
                  <c:v>45166</c:v>
                </c:pt>
                <c:pt idx="8">
                  <c:v>46088</c:v>
                </c:pt>
                <c:pt idx="9">
                  <c:v>83518</c:v>
                </c:pt>
                <c:pt idx="10">
                  <c:v>150127</c:v>
                </c:pt>
                <c:pt idx="11">
                  <c:v>149928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E7-4C58-88A7-DFAEFE0326D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71536</c:v>
                </c:pt>
                <c:pt idx="1">
                  <c:v>110737</c:v>
                </c:pt>
                <c:pt idx="2">
                  <c:v>124760</c:v>
                </c:pt>
                <c:pt idx="3">
                  <c:v>103987</c:v>
                </c:pt>
                <c:pt idx="4">
                  <c:v>105043</c:v>
                </c:pt>
                <c:pt idx="5">
                  <c:v>106608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E7-4C58-88A7-DFAEFE032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086336"/>
        <c:axId val="46123840"/>
      </c:lineChart>
      <c:catAx>
        <c:axId val="14708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6123840"/>
        <c:crosses val="autoZero"/>
        <c:auto val="1"/>
        <c:lblAlgn val="ctr"/>
        <c:lblOffset val="100"/>
        <c:noMultiLvlLbl val="0"/>
      </c:catAx>
      <c:valAx>
        <c:axId val="46123840"/>
        <c:scaling>
          <c:orientation val="minMax"/>
          <c:max val="180000"/>
          <c:min val="2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Thou. Head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47086336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CATTLE IMPORTS FROM CANADA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57E-2"/>
          <c:y val="0.18519648072159997"/>
          <c:w val="0.90003461851751299"/>
          <c:h val="0.6737390484640125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62759.4</c:v>
                </c:pt>
                <c:pt idx="1">
                  <c:v>86236.4</c:v>
                </c:pt>
                <c:pt idx="2">
                  <c:v>108398.2</c:v>
                </c:pt>
                <c:pt idx="3">
                  <c:v>112662.39999999999</c:v>
                </c:pt>
                <c:pt idx="4">
                  <c:v>74465.8</c:v>
                </c:pt>
                <c:pt idx="5">
                  <c:v>58399.4</c:v>
                </c:pt>
                <c:pt idx="6">
                  <c:v>49999</c:v>
                </c:pt>
                <c:pt idx="7">
                  <c:v>53408.6</c:v>
                </c:pt>
                <c:pt idx="8">
                  <c:v>75982.8</c:v>
                </c:pt>
                <c:pt idx="9">
                  <c:v>89603.8</c:v>
                </c:pt>
                <c:pt idx="10">
                  <c:v>87204.4</c:v>
                </c:pt>
                <c:pt idx="11">
                  <c:v>80033.2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C2-44B2-BDEB-3E98E8984892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45388</c:v>
                </c:pt>
                <c:pt idx="1">
                  <c:v>50341</c:v>
                </c:pt>
                <c:pt idx="2">
                  <c:v>78533</c:v>
                </c:pt>
                <c:pt idx="3">
                  <c:v>61154</c:v>
                </c:pt>
                <c:pt idx="4">
                  <c:v>54898</c:v>
                </c:pt>
                <c:pt idx="5">
                  <c:v>50251</c:v>
                </c:pt>
                <c:pt idx="6">
                  <c:v>46621</c:v>
                </c:pt>
                <c:pt idx="7">
                  <c:v>53120</c:v>
                </c:pt>
                <c:pt idx="8">
                  <c:v>54905</c:v>
                </c:pt>
                <c:pt idx="9">
                  <c:v>56285</c:v>
                </c:pt>
                <c:pt idx="10">
                  <c:v>56210</c:v>
                </c:pt>
                <c:pt idx="11">
                  <c:v>34788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C2-44B2-BDEB-3E98E89848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42740</c:v>
                </c:pt>
                <c:pt idx="1">
                  <c:v>43214</c:v>
                </c:pt>
                <c:pt idx="2">
                  <c:v>74318</c:v>
                </c:pt>
                <c:pt idx="3">
                  <c:v>68785</c:v>
                </c:pt>
                <c:pt idx="4">
                  <c:v>64720</c:v>
                </c:pt>
                <c:pt idx="5">
                  <c:v>48077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C2-44B2-BDEB-3E98E8984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861504"/>
        <c:axId val="46126720"/>
      </c:lineChart>
      <c:catAx>
        <c:axId val="147861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6126720"/>
        <c:crosses val="autoZero"/>
        <c:auto val="1"/>
        <c:lblAlgn val="ctr"/>
        <c:lblOffset val="100"/>
        <c:noMultiLvlLbl val="0"/>
      </c:catAx>
      <c:valAx>
        <c:axId val="46126720"/>
        <c:scaling>
          <c:orientation val="minMax"/>
          <c:max val="120000"/>
          <c:min val="2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Thou. Head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47861504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AVERAGE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ANNUAL CATTLE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Southern Plains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513E-2"/>
          <c:y val="0.18519648072160008"/>
          <c:w val="0.90022830120372899"/>
          <c:h val="0.67373904846401311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500-600lb Steer Calves</c:v>
                </c:pt>
              </c:strCache>
            </c:strRef>
          </c:tx>
          <c:spPr>
            <a:ln w="5715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96.51</c:v>
                </c:pt>
                <c:pt idx="1">
                  <c:v>100.48</c:v>
                </c:pt>
                <c:pt idx="2">
                  <c:v>91.04</c:v>
                </c:pt>
                <c:pt idx="3">
                  <c:v>95.59</c:v>
                </c:pt>
                <c:pt idx="4">
                  <c:v>87.34</c:v>
                </c:pt>
                <c:pt idx="5">
                  <c:v>72.099999999999994</c:v>
                </c:pt>
                <c:pt idx="6">
                  <c:v>60.58</c:v>
                </c:pt>
                <c:pt idx="7">
                  <c:v>85.11</c:v>
                </c:pt>
                <c:pt idx="8">
                  <c:v>81.510000000000005</c:v>
                </c:pt>
                <c:pt idx="9">
                  <c:v>87.19</c:v>
                </c:pt>
                <c:pt idx="10">
                  <c:v>97.58</c:v>
                </c:pt>
                <c:pt idx="11">
                  <c:v>100.24</c:v>
                </c:pt>
                <c:pt idx="12">
                  <c:v>91.44</c:v>
                </c:pt>
                <c:pt idx="13">
                  <c:v>99.67</c:v>
                </c:pt>
                <c:pt idx="14">
                  <c:v>116.68</c:v>
                </c:pt>
                <c:pt idx="15">
                  <c:v>128.69</c:v>
                </c:pt>
                <c:pt idx="16">
                  <c:v>125.21</c:v>
                </c:pt>
                <c:pt idx="17">
                  <c:v>122.11</c:v>
                </c:pt>
                <c:pt idx="18">
                  <c:v>115.61</c:v>
                </c:pt>
                <c:pt idx="19">
                  <c:v>109.6</c:v>
                </c:pt>
                <c:pt idx="20">
                  <c:v>123.89</c:v>
                </c:pt>
                <c:pt idx="21">
                  <c:v>149.18</c:v>
                </c:pt>
                <c:pt idx="22">
                  <c:v>170.21</c:v>
                </c:pt>
                <c:pt idx="23">
                  <c:v>167.91</c:v>
                </c:pt>
                <c:pt idx="24">
                  <c:v>244.64</c:v>
                </c:pt>
                <c:pt idx="25">
                  <c:v>248.58</c:v>
                </c:pt>
                <c:pt idx="26">
                  <c:v>166.66</c:v>
                </c:pt>
                <c:pt idx="27">
                  <c:v>164.53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3F-4EC3-80A9-BFDF33A2A308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700-800lb Feeder Steers</c:v>
                </c:pt>
              </c:strCache>
            </c:strRef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Sheet1!$C$2:$C$29</c:f>
              <c:numCache>
                <c:formatCode>General</c:formatCode>
                <c:ptCount val="28"/>
                <c:pt idx="0">
                  <c:v>87.78</c:v>
                </c:pt>
                <c:pt idx="1">
                  <c:v>88.77</c:v>
                </c:pt>
                <c:pt idx="2">
                  <c:v>82.41</c:v>
                </c:pt>
                <c:pt idx="3">
                  <c:v>87.01</c:v>
                </c:pt>
                <c:pt idx="4">
                  <c:v>78.06</c:v>
                </c:pt>
                <c:pt idx="5">
                  <c:v>67.87</c:v>
                </c:pt>
                <c:pt idx="6">
                  <c:v>60.85</c:v>
                </c:pt>
                <c:pt idx="7">
                  <c:v>76.06</c:v>
                </c:pt>
                <c:pt idx="8">
                  <c:v>71.72</c:v>
                </c:pt>
                <c:pt idx="9">
                  <c:v>76.7</c:v>
                </c:pt>
                <c:pt idx="10">
                  <c:v>86.45</c:v>
                </c:pt>
                <c:pt idx="11">
                  <c:v>88.95</c:v>
                </c:pt>
                <c:pt idx="12">
                  <c:v>80.739999999999995</c:v>
                </c:pt>
                <c:pt idx="13">
                  <c:v>90.25</c:v>
                </c:pt>
                <c:pt idx="14">
                  <c:v>104.52</c:v>
                </c:pt>
                <c:pt idx="15">
                  <c:v>112.05</c:v>
                </c:pt>
                <c:pt idx="16">
                  <c:v>108.51</c:v>
                </c:pt>
                <c:pt idx="17">
                  <c:v>109.48</c:v>
                </c:pt>
                <c:pt idx="18">
                  <c:v>104.73</c:v>
                </c:pt>
                <c:pt idx="19">
                  <c:v>96.96</c:v>
                </c:pt>
                <c:pt idx="20">
                  <c:v>110.85</c:v>
                </c:pt>
                <c:pt idx="21">
                  <c:v>135.12</c:v>
                </c:pt>
                <c:pt idx="22">
                  <c:v>149.6</c:v>
                </c:pt>
                <c:pt idx="23">
                  <c:v>148.44999999999999</c:v>
                </c:pt>
                <c:pt idx="24">
                  <c:v>205.21</c:v>
                </c:pt>
                <c:pt idx="25">
                  <c:v>207.32</c:v>
                </c:pt>
                <c:pt idx="26">
                  <c:v>146.21</c:v>
                </c:pt>
                <c:pt idx="27">
                  <c:v>146.56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3F-4EC3-80A9-BFDF33A2A3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Fed Steers</c:v>
                </c:pt>
              </c:strCache>
            </c:strRef>
          </c:tx>
          <c:spPr>
            <a:ln w="5080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Sheet1!$D$2:$D$29</c:f>
              <c:numCache>
                <c:formatCode>General</c:formatCode>
                <c:ptCount val="28"/>
                <c:pt idx="0">
                  <c:v>78.88</c:v>
                </c:pt>
                <c:pt idx="1">
                  <c:v>74.83</c:v>
                </c:pt>
                <c:pt idx="2">
                  <c:v>75.62</c:v>
                </c:pt>
                <c:pt idx="3">
                  <c:v>76.8</c:v>
                </c:pt>
                <c:pt idx="4">
                  <c:v>69.510000000000005</c:v>
                </c:pt>
                <c:pt idx="5">
                  <c:v>66.52</c:v>
                </c:pt>
                <c:pt idx="6">
                  <c:v>64.77</c:v>
                </c:pt>
                <c:pt idx="7">
                  <c:v>65.900000000000006</c:v>
                </c:pt>
                <c:pt idx="8">
                  <c:v>61.71</c:v>
                </c:pt>
                <c:pt idx="9">
                  <c:v>65.81</c:v>
                </c:pt>
                <c:pt idx="10">
                  <c:v>69.69</c:v>
                </c:pt>
                <c:pt idx="11">
                  <c:v>72.260000000000005</c:v>
                </c:pt>
                <c:pt idx="12">
                  <c:v>67.319999999999993</c:v>
                </c:pt>
                <c:pt idx="13">
                  <c:v>83.35</c:v>
                </c:pt>
                <c:pt idx="14">
                  <c:v>84.64</c:v>
                </c:pt>
                <c:pt idx="15">
                  <c:v>87.81</c:v>
                </c:pt>
                <c:pt idx="16">
                  <c:v>86.13</c:v>
                </c:pt>
                <c:pt idx="17">
                  <c:v>92.9</c:v>
                </c:pt>
                <c:pt idx="18">
                  <c:v>92.67</c:v>
                </c:pt>
                <c:pt idx="19">
                  <c:v>83.24</c:v>
                </c:pt>
                <c:pt idx="20">
                  <c:v>95.31</c:v>
                </c:pt>
                <c:pt idx="21">
                  <c:v>114.4</c:v>
                </c:pt>
                <c:pt idx="22">
                  <c:v>122.76</c:v>
                </c:pt>
                <c:pt idx="23">
                  <c:v>125.47</c:v>
                </c:pt>
                <c:pt idx="24">
                  <c:v>154.33000000000001</c:v>
                </c:pt>
                <c:pt idx="25">
                  <c:v>147.61000000000001</c:v>
                </c:pt>
                <c:pt idx="26">
                  <c:v>120.91</c:v>
                </c:pt>
                <c:pt idx="27">
                  <c:v>121.14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3F-4EC3-80A9-BFDF33A2A308}"/>
            </c:ext>
          </c:extLst>
        </c:ser>
        <c:ser>
          <c:idx val="3"/>
          <c:order val="3"/>
          <c:spPr>
            <a:ln w="50800">
              <a:solidFill>
                <a:srgbClr val="002060"/>
              </a:solidFill>
              <a:prstDash val="sysDash"/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Sheet1!$E$2:$E$31</c:f>
              <c:numCache>
                <c:formatCode>General</c:formatCode>
                <c:ptCount val="3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164.53</c:v>
                </c:pt>
                <c:pt idx="28">
                  <c:v>169.5</c:v>
                </c:pt>
                <c:pt idx="29">
                  <c:v>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53F-4EC3-80A9-BFDF33A2A308}"/>
            </c:ext>
          </c:extLst>
        </c:ser>
        <c:ser>
          <c:idx val="4"/>
          <c:order val="4"/>
          <c:spPr>
            <a:ln w="50800"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Sheet1!$F$2:$F$31</c:f>
              <c:numCache>
                <c:formatCode>General</c:formatCode>
                <c:ptCount val="3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146.56</c:v>
                </c:pt>
                <c:pt idx="28">
                  <c:v>145.5</c:v>
                </c:pt>
                <c:pt idx="29">
                  <c:v>144.5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53F-4EC3-80A9-BFDF33A2A308}"/>
            </c:ext>
          </c:extLst>
        </c:ser>
        <c:ser>
          <c:idx val="5"/>
          <c:order val="5"/>
          <c:spPr>
            <a:ln w="50800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Sheet1!$G$2:$G$31</c:f>
              <c:numCache>
                <c:formatCode>General</c:formatCode>
                <c:ptCount val="3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121.14</c:v>
                </c:pt>
                <c:pt idx="28" formatCode="0">
                  <c:v>115.5</c:v>
                </c:pt>
                <c:pt idx="29" formatCode="0">
                  <c:v>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3F-4EC3-80A9-BFDF33A2A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7879936"/>
        <c:axId val="147825792"/>
      </c:lineChart>
      <c:catAx>
        <c:axId val="147879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47825792"/>
        <c:crosses val="autoZero"/>
        <c:auto val="1"/>
        <c:lblAlgn val="ctr"/>
        <c:lblOffset val="100"/>
        <c:tickLblSkip val="2"/>
        <c:noMultiLvlLbl val="0"/>
      </c:catAx>
      <c:valAx>
        <c:axId val="147825792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 Per Cwt</a:t>
                </a:r>
              </a:p>
            </c:rich>
          </c:tx>
          <c:layout>
            <c:manualLayout>
              <c:xMode val="edge"/>
              <c:yMode val="edge"/>
              <c:x val="1.8518531088786327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147879936"/>
        <c:crosses val="autoZero"/>
        <c:crossBetween val="between"/>
        <c:majorUnit val="25"/>
        <c:minorUnit val="5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5.6526269345642179E-2"/>
          <c:y val="0.92076244870799551"/>
          <c:w val="0.85102792107883063"/>
          <c:h val="6.515304424975049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aseline="0" dirty="0" smtClean="0"/>
              <a:t> </a:t>
            </a:r>
            <a:r>
              <a:rPr lang="en-US" sz="2800" dirty="0"/>
              <a:t>Oklahoma Calf Seasonal Price Index </a:t>
            </a:r>
          </a:p>
          <a:p>
            <a:pPr>
              <a:defRPr/>
            </a:pPr>
            <a:r>
              <a:rPr lang="en-US" sz="2000" dirty="0"/>
              <a:t>Combined Auctions, 2007-2016</a:t>
            </a:r>
          </a:p>
        </c:rich>
      </c:tx>
      <c:layout>
        <c:manualLayout>
          <c:xMode val="edge"/>
          <c:yMode val="edge"/>
          <c:x val="0.2268515714381856"/>
          <c:y val="2.2385878634601127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475 lb. Steers</c:v>
          </c:tx>
          <c:spPr>
            <a:ln w="31750">
              <a:solidFill>
                <a:srgbClr val="0000FF"/>
              </a:solidFill>
            </a:ln>
          </c:spPr>
          <c:marker>
            <c:symbol val="none"/>
          </c:marker>
          <c:cat>
            <c:strRef>
              <c:f>A!$AU$932:$AU$943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A!$AV$932:$AV$943</c:f>
              <c:numCache>
                <c:formatCode>0.00000</c:formatCode>
                <c:ptCount val="12"/>
                <c:pt idx="0">
                  <c:v>1.0009959277986722</c:v>
                </c:pt>
                <c:pt idx="1">
                  <c:v>1.0209085535450892</c:v>
                </c:pt>
                <c:pt idx="2">
                  <c:v>1.0461980260209935</c:v>
                </c:pt>
                <c:pt idx="3">
                  <c:v>1.0330378493638137</c:v>
                </c:pt>
                <c:pt idx="4">
                  <c:v>1.0187648020959181</c:v>
                </c:pt>
                <c:pt idx="5">
                  <c:v>0.99400501831034127</c:v>
                </c:pt>
                <c:pt idx="6">
                  <c:v>0.97692649887628447</c:v>
                </c:pt>
                <c:pt idx="7">
                  <c:v>0.98863168371620058</c:v>
                </c:pt>
                <c:pt idx="8">
                  <c:v>0.95106743114205428</c:v>
                </c:pt>
                <c:pt idx="9">
                  <c:v>0.94326519708448087</c:v>
                </c:pt>
                <c:pt idx="10">
                  <c:v>0.9864902185964064</c:v>
                </c:pt>
                <c:pt idx="11">
                  <c:v>0.987528191259891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776-4181-8E13-6BB84E47C27C}"/>
            </c:ext>
          </c:extLst>
        </c:ser>
        <c:ser>
          <c:idx val="1"/>
          <c:order val="1"/>
          <c:tx>
            <c:v>475 lb. Heifers</c:v>
          </c:tx>
          <c:spPr>
            <a:ln w="31750">
              <a:solidFill>
                <a:srgbClr val="0000FF"/>
              </a:solidFill>
              <a:prstDash val="dash"/>
            </a:ln>
          </c:spPr>
          <c:marker>
            <c:symbol val="none"/>
          </c:marker>
          <c:val>
            <c:numRef>
              <c:f>A!$BK$932:$BK$943</c:f>
              <c:numCache>
                <c:formatCode>0.00000</c:formatCode>
                <c:ptCount val="12"/>
                <c:pt idx="0">
                  <c:v>0.98547597520420105</c:v>
                </c:pt>
                <c:pt idx="1">
                  <c:v>1.0099355490385986</c:v>
                </c:pt>
                <c:pt idx="2">
                  <c:v>1.0469427193705803</c:v>
                </c:pt>
                <c:pt idx="3">
                  <c:v>1.0335988179785354</c:v>
                </c:pt>
                <c:pt idx="4">
                  <c:v>1.0241932232566993</c:v>
                </c:pt>
                <c:pt idx="5">
                  <c:v>0.99695772661799953</c:v>
                </c:pt>
                <c:pt idx="6">
                  <c:v>0.99048994459500861</c:v>
                </c:pt>
                <c:pt idx="7">
                  <c:v>1.0022290620035361</c:v>
                </c:pt>
                <c:pt idx="8">
                  <c:v>0.96405625514461235</c:v>
                </c:pt>
                <c:pt idx="9">
                  <c:v>0.94019806655998228</c:v>
                </c:pt>
                <c:pt idx="10">
                  <c:v>0.96757374409287444</c:v>
                </c:pt>
                <c:pt idx="11">
                  <c:v>0.97085672011818525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76-4181-8E13-6BB84E47C27C}"/>
            </c:ext>
          </c:extLst>
        </c:ser>
        <c:ser>
          <c:idx val="2"/>
          <c:order val="2"/>
          <c:tx>
            <c:v>575 lb. Steers</c:v>
          </c:tx>
          <c:spPr>
            <a:ln w="31750">
              <a:solidFill>
                <a:srgbClr val="FF0000"/>
              </a:solidFill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A!$AZ$932:$AZ$943</c:f>
              <c:numCache>
                <c:formatCode>0.00000</c:formatCode>
                <c:ptCount val="12"/>
                <c:pt idx="0">
                  <c:v>0.98401283351212188</c:v>
                </c:pt>
                <c:pt idx="1">
                  <c:v>1.0136839958843011</c:v>
                </c:pt>
                <c:pt idx="2">
                  <c:v>1.0499416753980351</c:v>
                </c:pt>
                <c:pt idx="3">
                  <c:v>1.046309502610002</c:v>
                </c:pt>
                <c:pt idx="4">
                  <c:v>1.0288554589563386</c:v>
                </c:pt>
                <c:pt idx="5">
                  <c:v>1.0028798988369338</c:v>
                </c:pt>
                <c:pt idx="6">
                  <c:v>0.99723387852138723</c:v>
                </c:pt>
                <c:pt idx="7">
                  <c:v>0.99380429652771718</c:v>
                </c:pt>
                <c:pt idx="8">
                  <c:v>0.95925175993337453</c:v>
                </c:pt>
                <c:pt idx="9">
                  <c:v>0.93755307165647606</c:v>
                </c:pt>
                <c:pt idx="10">
                  <c:v>0.96026270170775885</c:v>
                </c:pt>
                <c:pt idx="11">
                  <c:v>0.96114239582200167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776-4181-8E13-6BB84E47C27C}"/>
            </c:ext>
          </c:extLst>
        </c:ser>
        <c:ser>
          <c:idx val="3"/>
          <c:order val="3"/>
          <c:tx>
            <c:v>575 lb. Heifers</c:v>
          </c:tx>
          <c:spPr>
            <a:ln w="31750">
              <a:solidFill>
                <a:srgbClr val="FF5050"/>
              </a:solidFill>
              <a:prstDash val="dash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A!$BM$932:$BM$943</c:f>
              <c:numCache>
                <c:formatCode>0.00000</c:formatCode>
                <c:ptCount val="12"/>
                <c:pt idx="0">
                  <c:v>0.97795943950048381</c:v>
                </c:pt>
                <c:pt idx="1">
                  <c:v>1.0133858344887881</c:v>
                </c:pt>
                <c:pt idx="2">
                  <c:v>1.0438982987218919</c:v>
                </c:pt>
                <c:pt idx="3">
                  <c:v>1.038164154824208</c:v>
                </c:pt>
                <c:pt idx="4">
                  <c:v>1.0463868347453387</c:v>
                </c:pt>
                <c:pt idx="5">
                  <c:v>1.0034298468905731</c:v>
                </c:pt>
                <c:pt idx="6">
                  <c:v>0.99217456563124795</c:v>
                </c:pt>
                <c:pt idx="7">
                  <c:v>0.99963836356040625</c:v>
                </c:pt>
                <c:pt idx="8">
                  <c:v>0.95996552286798742</c:v>
                </c:pt>
                <c:pt idx="9">
                  <c:v>0.93156614675938276</c:v>
                </c:pt>
                <c:pt idx="10">
                  <c:v>0.9611759130131915</c:v>
                </c:pt>
                <c:pt idx="11">
                  <c:v>0.96071344618594301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76-4181-8E13-6BB84E47C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05088"/>
        <c:axId val="148131776"/>
      </c:lineChart>
      <c:catAx>
        <c:axId val="4505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en-US"/>
          </a:p>
        </c:txPr>
        <c:crossAx val="148131776"/>
        <c:crosses val="autoZero"/>
        <c:auto val="1"/>
        <c:lblAlgn val="ctr"/>
        <c:lblOffset val="100"/>
        <c:noMultiLvlLbl val="0"/>
      </c:catAx>
      <c:valAx>
        <c:axId val="148131776"/>
        <c:scaling>
          <c:orientation val="minMax"/>
          <c:min val="0.9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505088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overlay val="0"/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Oklahoma Steer Seasonal Price Index </a:t>
            </a:r>
          </a:p>
          <a:p>
            <a:pPr>
              <a:defRPr/>
            </a:pPr>
            <a:r>
              <a:rPr lang="en-US"/>
              <a:t>Combined Auctions, 2007-2016</a:t>
            </a:r>
          </a:p>
        </c:rich>
      </c:tx>
      <c:layout>
        <c:manualLayout>
          <c:xMode val="edge"/>
          <c:yMode val="edge"/>
          <c:x val="0.21044677500418835"/>
          <c:y val="1.8518518518518517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475 lb. Steers</c:v>
          </c:tx>
          <c:spPr>
            <a:ln w="31750">
              <a:solidFill>
                <a:srgbClr val="0000FF"/>
              </a:solidFill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cat>
            <c:strRef>
              <c:f>A!$AU$932:$AU$943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A!$AV$932:$AV$943</c:f>
              <c:numCache>
                <c:formatCode>0.0000</c:formatCode>
                <c:ptCount val="12"/>
                <c:pt idx="0">
                  <c:v>1.0009959277986722</c:v>
                </c:pt>
                <c:pt idx="1">
                  <c:v>1.0209085535450892</c:v>
                </c:pt>
                <c:pt idx="2">
                  <c:v>1.0461980260209935</c:v>
                </c:pt>
                <c:pt idx="3">
                  <c:v>1.0330378493638137</c:v>
                </c:pt>
                <c:pt idx="4">
                  <c:v>1.0187648020959181</c:v>
                </c:pt>
                <c:pt idx="5">
                  <c:v>0.99400501831034127</c:v>
                </c:pt>
                <c:pt idx="6">
                  <c:v>0.97692649887628447</c:v>
                </c:pt>
                <c:pt idx="7">
                  <c:v>0.98863168371620058</c:v>
                </c:pt>
                <c:pt idx="8">
                  <c:v>0.95106743114205428</c:v>
                </c:pt>
                <c:pt idx="9">
                  <c:v>0.94326519708448087</c:v>
                </c:pt>
                <c:pt idx="10">
                  <c:v>0.9864902185964064</c:v>
                </c:pt>
                <c:pt idx="11">
                  <c:v>0.987528191259891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68-4306-91DB-61128C7CA163}"/>
            </c:ext>
          </c:extLst>
        </c:ser>
        <c:ser>
          <c:idx val="2"/>
          <c:order val="1"/>
          <c:tx>
            <c:v>575 lb. Steers</c:v>
          </c:tx>
          <c:spPr>
            <a:ln w="31750">
              <a:solidFill>
                <a:srgbClr val="FF0000"/>
              </a:solidFill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A!$AZ$932:$AZ$943</c:f>
              <c:numCache>
                <c:formatCode>0.0000</c:formatCode>
                <c:ptCount val="12"/>
                <c:pt idx="0">
                  <c:v>0.98401283351212188</c:v>
                </c:pt>
                <c:pt idx="1">
                  <c:v>1.0136839958843011</c:v>
                </c:pt>
                <c:pt idx="2">
                  <c:v>1.0499416753980351</c:v>
                </c:pt>
                <c:pt idx="3">
                  <c:v>1.046309502610002</c:v>
                </c:pt>
                <c:pt idx="4">
                  <c:v>1.0288554589563386</c:v>
                </c:pt>
                <c:pt idx="5">
                  <c:v>1.0028798988369338</c:v>
                </c:pt>
                <c:pt idx="6">
                  <c:v>0.99723387852138723</c:v>
                </c:pt>
                <c:pt idx="7">
                  <c:v>0.99380429652771718</c:v>
                </c:pt>
                <c:pt idx="8">
                  <c:v>0.95925175993337453</c:v>
                </c:pt>
                <c:pt idx="9">
                  <c:v>0.93755307165647606</c:v>
                </c:pt>
                <c:pt idx="10">
                  <c:v>0.96026270170775885</c:v>
                </c:pt>
                <c:pt idx="11">
                  <c:v>0.96114239582200167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68-4306-91DB-61128C7CA163}"/>
            </c:ext>
          </c:extLst>
        </c:ser>
        <c:ser>
          <c:idx val="1"/>
          <c:order val="2"/>
          <c:tx>
            <c:v>675 lb. Steers</c:v>
          </c:tx>
          <c:spPr>
            <a:ln w="31750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A!$BD$932:$BD$943</c:f>
              <c:numCache>
                <c:formatCode>0.0000</c:formatCode>
                <c:ptCount val="12"/>
                <c:pt idx="0">
                  <c:v>0.96316034492912284</c:v>
                </c:pt>
                <c:pt idx="1">
                  <c:v>0.97376264379845534</c:v>
                </c:pt>
                <c:pt idx="2">
                  <c:v>1.0096258178766455</c:v>
                </c:pt>
                <c:pt idx="3">
                  <c:v>1.0217801020157928</c:v>
                </c:pt>
                <c:pt idx="4">
                  <c:v>1.0172417158263687</c:v>
                </c:pt>
                <c:pt idx="5">
                  <c:v>1.0112903876945751</c:v>
                </c:pt>
                <c:pt idx="6">
                  <c:v>1.0215307830262117</c:v>
                </c:pt>
                <c:pt idx="7">
                  <c:v>1.0326755979310349</c:v>
                </c:pt>
                <c:pt idx="8">
                  <c:v>1.0041576807873851</c:v>
                </c:pt>
                <c:pt idx="9">
                  <c:v>0.96552565196615314</c:v>
                </c:pt>
                <c:pt idx="10">
                  <c:v>0.95961996447574416</c:v>
                </c:pt>
                <c:pt idx="11">
                  <c:v>0.9557374929888135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68-4306-91DB-61128C7CA163}"/>
            </c:ext>
          </c:extLst>
        </c:ser>
        <c:ser>
          <c:idx val="3"/>
          <c:order val="3"/>
          <c:tx>
            <c:v>775 lb. Steers</c:v>
          </c:tx>
          <c:spPr>
            <a:ln w="31750">
              <a:solidFill>
                <a:srgbClr val="993300"/>
              </a:solidFill>
            </a:ln>
          </c:spPr>
          <c:marker>
            <c:symbol val="circle"/>
            <c:size val="5"/>
            <c:spPr>
              <a:solidFill>
                <a:srgbClr val="993300"/>
              </a:solidFill>
              <a:ln>
                <a:solidFill>
                  <a:srgbClr val="993300"/>
                </a:solidFill>
              </a:ln>
            </c:spPr>
          </c:marker>
          <c:val>
            <c:numRef>
              <c:f>A!$BF$932:$BF$943</c:f>
              <c:numCache>
                <c:formatCode>0.0000</c:formatCode>
                <c:ptCount val="12"/>
                <c:pt idx="0">
                  <c:v>0.96682593593067445</c:v>
                </c:pt>
                <c:pt idx="1">
                  <c:v>0.96204092630544302</c:v>
                </c:pt>
                <c:pt idx="2">
                  <c:v>0.97699731653956856</c:v>
                </c:pt>
                <c:pt idx="3">
                  <c:v>0.992781275805382</c:v>
                </c:pt>
                <c:pt idx="4">
                  <c:v>1.0013546690793251</c:v>
                </c:pt>
                <c:pt idx="5">
                  <c:v>1.014445182163906</c:v>
                </c:pt>
                <c:pt idx="6">
                  <c:v>1.0338560735059121</c:v>
                </c:pt>
                <c:pt idx="7">
                  <c:v>1.0336215451643971</c:v>
                </c:pt>
                <c:pt idx="8">
                  <c:v>1.018890290953389</c:v>
                </c:pt>
                <c:pt idx="9">
                  <c:v>0.99480461843074741</c:v>
                </c:pt>
                <c:pt idx="10">
                  <c:v>0.99122605093346883</c:v>
                </c:pt>
                <c:pt idx="11">
                  <c:v>0.97236308547490824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68-4306-91DB-61128C7CA163}"/>
            </c:ext>
          </c:extLst>
        </c:ser>
        <c:ser>
          <c:idx val="4"/>
          <c:order val="4"/>
          <c:tx>
            <c:v>875 lb.Steers</c:v>
          </c:tx>
          <c:spPr>
            <a:ln w="31750">
              <a:solidFill>
                <a:srgbClr val="009900"/>
              </a:solidFill>
            </a:ln>
          </c:spPr>
          <c:marker>
            <c:symbol val="none"/>
          </c:marker>
          <c:val>
            <c:numRef>
              <c:f>A!$BH$932:$BH$943</c:f>
              <c:numCache>
                <c:formatCode>0.0000</c:formatCode>
                <c:ptCount val="12"/>
                <c:pt idx="0">
                  <c:v>0.97595656457805602</c:v>
                </c:pt>
                <c:pt idx="1">
                  <c:v>0.95741516031741303</c:v>
                </c:pt>
                <c:pt idx="2">
                  <c:v>0.95879521851933391</c:v>
                </c:pt>
                <c:pt idx="3">
                  <c:v>0.97470694545945558</c:v>
                </c:pt>
                <c:pt idx="4">
                  <c:v>0.98941068106089314</c:v>
                </c:pt>
                <c:pt idx="5">
                  <c:v>1.0138695725430098</c:v>
                </c:pt>
                <c:pt idx="6">
                  <c:v>1.0407391657000982</c:v>
                </c:pt>
                <c:pt idx="7">
                  <c:v>1.0396798236021527</c:v>
                </c:pt>
                <c:pt idx="8">
                  <c:v>1.0209346729758311</c:v>
                </c:pt>
                <c:pt idx="9">
                  <c:v>0.99750958778745658</c:v>
                </c:pt>
                <c:pt idx="10">
                  <c:v>1.0129271277591143</c:v>
                </c:pt>
                <c:pt idx="11">
                  <c:v>0.99386536908549838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268-4306-91DB-61128C7CA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3552"/>
        <c:axId val="148134080"/>
      </c:lineChart>
      <c:catAx>
        <c:axId val="4503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8134080"/>
        <c:crosses val="autoZero"/>
        <c:auto val="1"/>
        <c:lblAlgn val="ctr"/>
        <c:lblOffset val="100"/>
        <c:noMultiLvlLbl val="0"/>
      </c:catAx>
      <c:valAx>
        <c:axId val="148134080"/>
        <c:scaling>
          <c:orientation val="minMax"/>
          <c:min val="0.9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4503552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MED.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&amp; LRG. #1 FEEDER STEER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700-800 Pounds,</a:t>
            </a:r>
            <a:r>
              <a:rPr lang="en-US" sz="2000" b="0" baseline="0" dirty="0" smtClean="0"/>
              <a:t> Southern Plains,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173.73449999999997</c:v>
                </c:pt>
                <c:pt idx="1">
                  <c:v>170.59700000000004</c:v>
                </c:pt>
                <c:pt idx="2">
                  <c:v>167.20049954223632</c:v>
                </c:pt>
                <c:pt idx="3">
                  <c:v>167.20581429809573</c:v>
                </c:pt>
                <c:pt idx="4">
                  <c:v>167.72150006103516</c:v>
                </c:pt>
                <c:pt idx="5">
                  <c:v>167.60139935913085</c:v>
                </c:pt>
                <c:pt idx="6">
                  <c:v>167.07649996948243</c:v>
                </c:pt>
                <c:pt idx="7">
                  <c:v>167.5715005493164</c:v>
                </c:pt>
                <c:pt idx="8">
                  <c:v>167.62399978637694</c:v>
                </c:pt>
                <c:pt idx="9">
                  <c:v>169.5609997558594</c:v>
                </c:pt>
                <c:pt idx="10">
                  <c:v>170.86550009155272</c:v>
                </c:pt>
                <c:pt idx="11">
                  <c:v>169.85799975585937</c:v>
                </c:pt>
                <c:pt idx="12">
                  <c:v>171.31249978637692</c:v>
                </c:pt>
                <c:pt idx="13">
                  <c:v>169.89300009155272</c:v>
                </c:pt>
                <c:pt idx="14">
                  <c:v>170.17400021362303</c:v>
                </c:pt>
                <c:pt idx="15">
                  <c:v>167.70029984741208</c:v>
                </c:pt>
                <c:pt idx="16">
                  <c:v>167.06300051879884</c:v>
                </c:pt>
                <c:pt idx="17">
                  <c:v>168.7415</c:v>
                </c:pt>
                <c:pt idx="18">
                  <c:v>168.82725073242187</c:v>
                </c:pt>
                <c:pt idx="19">
                  <c:v>170.33300018310547</c:v>
                </c:pt>
                <c:pt idx="20">
                  <c:v>170.56650048828124</c:v>
                </c:pt>
                <c:pt idx="21">
                  <c:v>173.18500009155272</c:v>
                </c:pt>
                <c:pt idx="22">
                  <c:v>174.72049993896485</c:v>
                </c:pt>
                <c:pt idx="23">
                  <c:v>176.64199911499023</c:v>
                </c:pt>
                <c:pt idx="24">
                  <c:v>173.43199960327149</c:v>
                </c:pt>
                <c:pt idx="25">
                  <c:v>175.46074966430666</c:v>
                </c:pt>
                <c:pt idx="26">
                  <c:v>175.76399989318847</c:v>
                </c:pt>
                <c:pt idx="27">
                  <c:v>176.6010001220703</c:v>
                </c:pt>
                <c:pt idx="28">
                  <c:v>174.26650048828122</c:v>
                </c:pt>
                <c:pt idx="29">
                  <c:v>175.13099990844725</c:v>
                </c:pt>
                <c:pt idx="30">
                  <c:v>179.44299996948243</c:v>
                </c:pt>
                <c:pt idx="31">
                  <c:v>179.98805006103515</c:v>
                </c:pt>
                <c:pt idx="32">
                  <c:v>177.37080064086916</c:v>
                </c:pt>
                <c:pt idx="33">
                  <c:v>174.57300024414062</c:v>
                </c:pt>
                <c:pt idx="34">
                  <c:v>174.70099993896483</c:v>
                </c:pt>
                <c:pt idx="35">
                  <c:v>175.21600064086914</c:v>
                </c:pt>
                <c:pt idx="36">
                  <c:v>175.7066999694824</c:v>
                </c:pt>
                <c:pt idx="37">
                  <c:v>175.04235030517577</c:v>
                </c:pt>
                <c:pt idx="38">
                  <c:v>172.44050006103515</c:v>
                </c:pt>
                <c:pt idx="39">
                  <c:v>174.50350073242186</c:v>
                </c:pt>
                <c:pt idx="40">
                  <c:v>176.2016000152588</c:v>
                </c:pt>
                <c:pt idx="41">
                  <c:v>175.60500016784667</c:v>
                </c:pt>
                <c:pt idx="42">
                  <c:v>174.95950041198734</c:v>
                </c:pt>
                <c:pt idx="43">
                  <c:v>174.91100006103517</c:v>
                </c:pt>
                <c:pt idx="44">
                  <c:v>171.1939999847412</c:v>
                </c:pt>
                <c:pt idx="45">
                  <c:v>171.48250019836425</c:v>
                </c:pt>
                <c:pt idx="46">
                  <c:v>171.10149973297118</c:v>
                </c:pt>
                <c:pt idx="47">
                  <c:v>170.76599926757814</c:v>
                </c:pt>
                <c:pt idx="48">
                  <c:v>168.52899996948241</c:v>
                </c:pt>
                <c:pt idx="49">
                  <c:v>167.26049996948245</c:v>
                </c:pt>
                <c:pt idx="50">
                  <c:v>166.02133339436847</c:v>
                </c:pt>
                <c:pt idx="51">
                  <c:v>168.34083348592125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2C-4122-85C8-9533C0BEA391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134.53250122070313</c:v>
                </c:pt>
                <c:pt idx="1">
                  <c:v>133.73500061035156</c:v>
                </c:pt>
                <c:pt idx="2">
                  <c:v>134.29999923706055</c:v>
                </c:pt>
                <c:pt idx="3">
                  <c:v>132.63999938964844</c:v>
                </c:pt>
                <c:pt idx="4">
                  <c:v>128.21500205993652</c:v>
                </c:pt>
                <c:pt idx="5">
                  <c:v>131.54500198364258</c:v>
                </c:pt>
                <c:pt idx="6">
                  <c:v>130.2299976348877</c:v>
                </c:pt>
                <c:pt idx="7">
                  <c:v>131.77499771118164</c:v>
                </c:pt>
                <c:pt idx="8">
                  <c:v>130.67999839782715</c:v>
                </c:pt>
                <c:pt idx="9">
                  <c:v>131.24750137329102</c:v>
                </c:pt>
                <c:pt idx="10">
                  <c:v>133.97249603271484</c:v>
                </c:pt>
                <c:pt idx="11">
                  <c:v>138.56000137329102</c:v>
                </c:pt>
                <c:pt idx="12">
                  <c:v>137.52750396728516</c:v>
                </c:pt>
                <c:pt idx="13">
                  <c:v>138.37749862670898</c:v>
                </c:pt>
                <c:pt idx="14">
                  <c:v>143.34000015258789</c:v>
                </c:pt>
                <c:pt idx="15">
                  <c:v>143.73249816894531</c:v>
                </c:pt>
                <c:pt idx="16">
                  <c:v>149.3025016784668</c:v>
                </c:pt>
                <c:pt idx="17">
                  <c:v>155.0150032043457</c:v>
                </c:pt>
                <c:pt idx="18">
                  <c:v>147.60250091552734</c:v>
                </c:pt>
                <c:pt idx="19">
                  <c:v>147.34749984741211</c:v>
                </c:pt>
                <c:pt idx="20">
                  <c:v>150.83499908447266</c:v>
                </c:pt>
                <c:pt idx="21">
                  <c:v>155.48999786376953</c:v>
                </c:pt>
                <c:pt idx="22">
                  <c:v>160.53999710083008</c:v>
                </c:pt>
                <c:pt idx="23">
                  <c:v>152.57500076293945</c:v>
                </c:pt>
                <c:pt idx="24">
                  <c:v>150.63249969482422</c:v>
                </c:pt>
                <c:pt idx="25">
                  <c:v>150.85250091552734</c:v>
                </c:pt>
                <c:pt idx="26">
                  <c:v>152.87874984741211</c:v>
                </c:pt>
                <c:pt idx="27">
                  <c:v>154.90499877929688</c:v>
                </c:pt>
                <c:pt idx="28">
                  <c:v>156.88750457763672</c:v>
                </c:pt>
                <c:pt idx="29">
                  <c:v>152.02750015258789</c:v>
                </c:pt>
                <c:pt idx="30">
                  <c:v>154.42749786376953</c:v>
                </c:pt>
                <c:pt idx="31">
                  <c:v>147.67500305175781</c:v>
                </c:pt>
                <c:pt idx="32">
                  <c:v>147.79000091552734</c:v>
                </c:pt>
                <c:pt idx="33">
                  <c:v>146.91999816894531</c:v>
                </c:pt>
                <c:pt idx="34">
                  <c:v>150.54999923706055</c:v>
                </c:pt>
                <c:pt idx="35">
                  <c:v>153.58999633789063</c:v>
                </c:pt>
                <c:pt idx="36">
                  <c:v>155.25</c:v>
                </c:pt>
                <c:pt idx="37">
                  <c:v>157.43500137329102</c:v>
                </c:pt>
                <c:pt idx="38">
                  <c:v>157.77250289916992</c:v>
                </c:pt>
                <c:pt idx="39">
                  <c:v>158.28250122070313</c:v>
                </c:pt>
                <c:pt idx="40">
                  <c:v>161.47749710083008</c:v>
                </c:pt>
                <c:pt idx="41">
                  <c:v>153.75249862670898</c:v>
                </c:pt>
                <c:pt idx="42">
                  <c:v>156.90999984741211</c:v>
                </c:pt>
                <c:pt idx="43">
                  <c:v>162.94499969482422</c:v>
                </c:pt>
                <c:pt idx="44">
                  <c:v>163.5625</c:v>
                </c:pt>
                <c:pt idx="45">
                  <c:v>158.91500091552734</c:v>
                </c:pt>
                <c:pt idx="46">
                  <c:v>158.33500099182129</c:v>
                </c:pt>
                <c:pt idx="47">
                  <c:v>157.75500106811523</c:v>
                </c:pt>
                <c:pt idx="48">
                  <c:v>154.99750137329102</c:v>
                </c:pt>
                <c:pt idx="49">
                  <c:v>150.96250152587891</c:v>
                </c:pt>
                <c:pt idx="50">
                  <c:v>152.52666727701822</c:v>
                </c:pt>
                <c:pt idx="51">
                  <c:v>154.09083302815756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2C-4122-85C8-9533C0BEA3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155.65499877929688</c:v>
                </c:pt>
                <c:pt idx="1">
                  <c:v>145.5099983215332</c:v>
                </c:pt>
                <c:pt idx="2">
                  <c:v>150.34249877929688</c:v>
                </c:pt>
                <c:pt idx="3">
                  <c:v>150.57999801635742</c:v>
                </c:pt>
                <c:pt idx="4">
                  <c:v>148.99750137329102</c:v>
                </c:pt>
                <c:pt idx="5">
                  <c:v>150.77750015258789</c:v>
                </c:pt>
                <c:pt idx="6">
                  <c:v>151.87999725341797</c:v>
                </c:pt>
                <c:pt idx="7">
                  <c:v>150.51000213623047</c:v>
                </c:pt>
                <c:pt idx="8">
                  <c:v>148.73750305175781</c:v>
                </c:pt>
                <c:pt idx="9">
                  <c:v>147.44249725341797</c:v>
                </c:pt>
                <c:pt idx="10">
                  <c:v>146.74750137329102</c:v>
                </c:pt>
                <c:pt idx="11">
                  <c:v>141.29999923706055</c:v>
                </c:pt>
                <c:pt idx="12">
                  <c:v>141.46250152587891</c:v>
                </c:pt>
                <c:pt idx="13">
                  <c:v>142.96500015258789</c:v>
                </c:pt>
                <c:pt idx="14">
                  <c:v>146.13000106811523</c:v>
                </c:pt>
                <c:pt idx="15">
                  <c:v>144.39250183105469</c:v>
                </c:pt>
                <c:pt idx="16">
                  <c:v>146.1925048828125</c:v>
                </c:pt>
                <c:pt idx="17">
                  <c:v>146.12249755859375</c:v>
                </c:pt>
                <c:pt idx="18">
                  <c:v>145.51499938964844</c:v>
                </c:pt>
                <c:pt idx="19">
                  <c:v>136.67499923706055</c:v>
                </c:pt>
                <c:pt idx="20">
                  <c:v>139.82999801635742</c:v>
                </c:pt>
                <c:pt idx="21">
                  <c:v>141.39999771118164</c:v>
                </c:pt>
                <c:pt idx="22">
                  <c:v>145.04000091552734</c:v>
                </c:pt>
                <c:pt idx="23">
                  <c:v>147.89250183105469</c:v>
                </c:pt>
                <c:pt idx="24">
                  <c:v>147.35750198364258</c:v>
                </c:pt>
                <c:pt idx="25">
                  <c:v>146.65000152587891</c:v>
                </c:pt>
                <c:pt idx="26">
                  <c:v>149.79000091552734</c:v>
                </c:pt>
                <c:pt idx="27">
                  <c:v>152.93000030517578</c:v>
                </c:pt>
                <c:pt idx="28">
                  <c:v>155.4375</c:v>
                </c:pt>
                <c:pt idx="29">
                  <c:v>155.16499710083008</c:v>
                </c:pt>
                <c:pt idx="30">
                  <c:v>155.39999771118164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2C-4122-85C8-9533C0BEA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488768"/>
        <c:axId val="108150080"/>
      </c:lineChart>
      <c:catAx>
        <c:axId val="35488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08150080"/>
        <c:crosses val="autoZero"/>
        <c:auto val="1"/>
        <c:lblAlgn val="ctr"/>
        <c:lblOffset val="100"/>
        <c:noMultiLvlLbl val="0"/>
      </c:catAx>
      <c:valAx>
        <c:axId val="108150080"/>
        <c:scaling>
          <c:orientation val="minMax"/>
          <c:max val="190"/>
          <c:min val="11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5488768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chemeClr val="tx1"/>
              </a:solidFill>
              <a:prstDash val="dash"/>
            </a:ln>
          </c:spPr>
          <c:marker>
            <c:symbol val="square"/>
            <c:size val="5"/>
            <c:spPr>
              <a:solidFill>
                <a:schemeClr val="tx1"/>
              </a:solidFill>
            </c:spPr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375</c:v>
                </c:pt>
                <c:pt idx="1">
                  <c:v>425</c:v>
                </c:pt>
                <c:pt idx="2">
                  <c:v>475</c:v>
                </c:pt>
                <c:pt idx="3">
                  <c:v>525</c:v>
                </c:pt>
                <c:pt idx="4">
                  <c:v>575</c:v>
                </c:pt>
                <c:pt idx="5">
                  <c:v>625</c:v>
                </c:pt>
                <c:pt idx="6">
                  <c:v>675</c:v>
                </c:pt>
                <c:pt idx="7">
                  <c:v>725</c:v>
                </c:pt>
                <c:pt idx="8">
                  <c:v>775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0.13626426430246891</c:v>
                </c:pt>
                <c:pt idx="1">
                  <c:v>0.12503999322864137</c:v>
                </c:pt>
                <c:pt idx="2">
                  <c:v>0.11630496626584295</c:v>
                </c:pt>
                <c:pt idx="3">
                  <c:v>0.10696271862180939</c:v>
                </c:pt>
                <c:pt idx="4">
                  <c:v>9.339527070967317E-2</c:v>
                </c:pt>
                <c:pt idx="5">
                  <c:v>7.9419837984807437E-2</c:v>
                </c:pt>
                <c:pt idx="6">
                  <c:v>7.2353271365689656E-2</c:v>
                </c:pt>
                <c:pt idx="7">
                  <c:v>7.1854022200487741E-2</c:v>
                </c:pt>
                <c:pt idx="8">
                  <c:v>7.2374194256401569E-2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30-4CF3-90B6-E6DC73BB8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691456"/>
        <c:axId val="155574272"/>
      </c:lineChart>
      <c:catAx>
        <c:axId val="172691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574272"/>
        <c:crosses val="autoZero"/>
        <c:auto val="1"/>
        <c:lblAlgn val="ctr"/>
        <c:lblOffset val="100"/>
        <c:noMultiLvlLbl val="0"/>
      </c:catAx>
      <c:valAx>
        <c:axId val="155574272"/>
        <c:scaling>
          <c:orientation val="minMax"/>
          <c:max val="0.14000000000000001"/>
          <c:min val="6.0000000000000012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72691456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Cutout</c:v>
                </c:pt>
              </c:strCache>
            </c:strRef>
          </c:tx>
          <c:spPr>
            <a:ln w="60325">
              <a:solidFill>
                <a:schemeClr val="tx1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100.27</c:v>
                </c:pt>
                <c:pt idx="1">
                  <c:v>99.39</c:v>
                </c:pt>
                <c:pt idx="2">
                  <c:v>102.7</c:v>
                </c:pt>
                <c:pt idx="3">
                  <c:v>102.99</c:v>
                </c:pt>
                <c:pt idx="4">
                  <c:v>103.08</c:v>
                </c:pt>
                <c:pt idx="5">
                  <c:v>101.07</c:v>
                </c:pt>
                <c:pt idx="6">
                  <c:v>100.23</c:v>
                </c:pt>
                <c:pt idx="7">
                  <c:v>100.67</c:v>
                </c:pt>
                <c:pt idx="8">
                  <c:v>99.21</c:v>
                </c:pt>
                <c:pt idx="9">
                  <c:v>97.04</c:v>
                </c:pt>
                <c:pt idx="10">
                  <c:v>97.65</c:v>
                </c:pt>
                <c:pt idx="11">
                  <c:v>96.51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78-46C5-8265-11568B064F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Rib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94.14</c:v>
                </c:pt>
                <c:pt idx="1">
                  <c:v>95.62</c:v>
                </c:pt>
                <c:pt idx="2">
                  <c:v>101.59</c:v>
                </c:pt>
                <c:pt idx="3">
                  <c:v>101.95</c:v>
                </c:pt>
                <c:pt idx="4">
                  <c:v>102.18</c:v>
                </c:pt>
                <c:pt idx="5">
                  <c:v>102.34</c:v>
                </c:pt>
                <c:pt idx="6">
                  <c:v>99.93</c:v>
                </c:pt>
                <c:pt idx="7">
                  <c:v>98.91</c:v>
                </c:pt>
                <c:pt idx="8">
                  <c:v>97.93</c:v>
                </c:pt>
                <c:pt idx="9">
                  <c:v>99.27</c:v>
                </c:pt>
                <c:pt idx="10">
                  <c:v>105.44</c:v>
                </c:pt>
                <c:pt idx="11">
                  <c:v>101.63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78-46C5-8265-11568B064F4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Loin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95.52</c:v>
                </c:pt>
                <c:pt idx="1">
                  <c:v>96.49</c:v>
                </c:pt>
                <c:pt idx="2">
                  <c:v>104.57</c:v>
                </c:pt>
                <c:pt idx="3">
                  <c:v>108.69</c:v>
                </c:pt>
                <c:pt idx="4">
                  <c:v>109.59</c:v>
                </c:pt>
                <c:pt idx="5">
                  <c:v>106.42</c:v>
                </c:pt>
                <c:pt idx="6">
                  <c:v>103.03</c:v>
                </c:pt>
                <c:pt idx="7">
                  <c:v>101.01</c:v>
                </c:pt>
                <c:pt idx="8">
                  <c:v>96.91</c:v>
                </c:pt>
                <c:pt idx="9">
                  <c:v>92.21</c:v>
                </c:pt>
                <c:pt idx="10">
                  <c:v>93.33</c:v>
                </c:pt>
                <c:pt idx="11">
                  <c:v>92.62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78-46C5-8265-11568B064F4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Chuck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105.42</c:v>
                </c:pt>
                <c:pt idx="1">
                  <c:v>102.87</c:v>
                </c:pt>
                <c:pt idx="2">
                  <c:v>101.59</c:v>
                </c:pt>
                <c:pt idx="3">
                  <c:v>99.28</c:v>
                </c:pt>
                <c:pt idx="4">
                  <c:v>99.82</c:v>
                </c:pt>
                <c:pt idx="5">
                  <c:v>97.88</c:v>
                </c:pt>
                <c:pt idx="6">
                  <c:v>98.7</c:v>
                </c:pt>
                <c:pt idx="7">
                  <c:v>100.66</c:v>
                </c:pt>
                <c:pt idx="8">
                  <c:v>100.92</c:v>
                </c:pt>
                <c:pt idx="9">
                  <c:v>99.68</c:v>
                </c:pt>
                <c:pt idx="10">
                  <c:v>97.93</c:v>
                </c:pt>
                <c:pt idx="11">
                  <c:v>96.77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78-46C5-8265-11568B064F4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Round</c:v>
                </c:pt>
              </c:strCache>
            </c:strRef>
          </c:tx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Sheet1!$F$2:$F$13</c:f>
              <c:numCache>
                <c:formatCode>General</c:formatCode>
                <c:ptCount val="12"/>
                <c:pt idx="0">
                  <c:v>106.61</c:v>
                </c:pt>
                <c:pt idx="1">
                  <c:v>103.72</c:v>
                </c:pt>
                <c:pt idx="2">
                  <c:v>102.36</c:v>
                </c:pt>
                <c:pt idx="3">
                  <c:v>99.32</c:v>
                </c:pt>
                <c:pt idx="4">
                  <c:v>97.64</c:v>
                </c:pt>
                <c:pt idx="5">
                  <c:v>94.98</c:v>
                </c:pt>
                <c:pt idx="6">
                  <c:v>97.04</c:v>
                </c:pt>
                <c:pt idx="7">
                  <c:v>101.04</c:v>
                </c:pt>
                <c:pt idx="8">
                  <c:v>101.09</c:v>
                </c:pt>
                <c:pt idx="9">
                  <c:v>100.27</c:v>
                </c:pt>
                <c:pt idx="10">
                  <c:v>98.51</c:v>
                </c:pt>
                <c:pt idx="11">
                  <c:v>98.11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E78-46C5-8265-11568B064F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5217920"/>
        <c:axId val="155576576"/>
      </c:lineChart>
      <c:catAx>
        <c:axId val="155217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5576576"/>
        <c:crosses val="autoZero"/>
        <c:auto val="1"/>
        <c:lblAlgn val="ctr"/>
        <c:lblOffset val="100"/>
        <c:noMultiLvlLbl val="0"/>
      </c:catAx>
      <c:valAx>
        <c:axId val="155576576"/>
        <c:scaling>
          <c:orientation val="minMax"/>
          <c:max val="110"/>
          <c:min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217920"/>
        <c:crosses val="autoZero"/>
        <c:crossBetween val="between"/>
        <c:majorUnit val="2"/>
      </c:valAx>
      <c:spPr>
        <a:solidFill>
          <a:schemeClr val="bg1"/>
        </a:solidFill>
      </c:spPr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475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Sheet1!$B$2:$M$2</c:f>
              <c:numCache>
                <c:formatCode>0.0000%</c:formatCode>
                <c:ptCount val="12"/>
                <c:pt idx="0">
                  <c:v>0.13181042111312935</c:v>
                </c:pt>
                <c:pt idx="1">
                  <c:v>0.11945112364442734</c:v>
                </c:pt>
                <c:pt idx="2">
                  <c:v>0.11954181576547974</c:v>
                </c:pt>
                <c:pt idx="3">
                  <c:v>0.11292135779416117</c:v>
                </c:pt>
                <c:pt idx="4">
                  <c:v>0.10038568764202498</c:v>
                </c:pt>
                <c:pt idx="5">
                  <c:v>0.10821654881809402</c:v>
                </c:pt>
                <c:pt idx="6">
                  <c:v>0.10024130949626504</c:v>
                </c:pt>
                <c:pt idx="7">
                  <c:v>0.10848733000333217</c:v>
                </c:pt>
                <c:pt idx="8">
                  <c:v>0.11102602825895447</c:v>
                </c:pt>
                <c:pt idx="9">
                  <c:v>0.12443513622669602</c:v>
                </c:pt>
                <c:pt idx="10">
                  <c:v>0.13389780707596416</c:v>
                </c:pt>
                <c:pt idx="11">
                  <c:v>0.13587164580898656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46A-43BE-B0EF-E7160A2C1CCF}"/>
            </c:ext>
          </c:extLst>
        </c:ser>
        <c:ser>
          <c:idx val="1"/>
          <c:order val="1"/>
          <c:tx>
            <c:v>575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Sheet1!$B$3:$M$3</c:f>
              <c:numCache>
                <c:formatCode>0.0000%</c:formatCode>
                <c:ptCount val="12"/>
                <c:pt idx="0">
                  <c:v>0.10877247072863823</c:v>
                </c:pt>
                <c:pt idx="1">
                  <c:v>0.11439336046259728</c:v>
                </c:pt>
                <c:pt idx="2">
                  <c:v>0.11129470757482385</c:v>
                </c:pt>
                <c:pt idx="3">
                  <c:v>0.10269372938068494</c:v>
                </c:pt>
                <c:pt idx="4">
                  <c:v>9.6839952996893144E-2</c:v>
                </c:pt>
                <c:pt idx="5">
                  <c:v>8.2932425441754179E-2</c:v>
                </c:pt>
                <c:pt idx="6">
                  <c:v>7.6674918365949196E-2</c:v>
                </c:pt>
                <c:pt idx="7">
                  <c:v>6.9304193004110476E-2</c:v>
                </c:pt>
                <c:pt idx="8">
                  <c:v>7.3054164856180659E-2</c:v>
                </c:pt>
                <c:pt idx="9">
                  <c:v>9.3332810181151929E-2</c:v>
                </c:pt>
                <c:pt idx="10">
                  <c:v>0.10263582605847595</c:v>
                </c:pt>
                <c:pt idx="11">
                  <c:v>0.10180344206765381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6A-43BE-B0EF-E7160A2C1CCF}"/>
            </c:ext>
          </c:extLst>
        </c:ser>
        <c:ser>
          <c:idx val="2"/>
          <c:order val="2"/>
          <c:tx>
            <c:v>675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Sheet1!$B$4:$M$4</c:f>
              <c:numCache>
                <c:formatCode>0.0000%</c:formatCode>
                <c:ptCount val="12"/>
                <c:pt idx="0">
                  <c:v>6.6285848035793987E-2</c:v>
                </c:pt>
                <c:pt idx="1">
                  <c:v>7.6842366933421322E-2</c:v>
                </c:pt>
                <c:pt idx="2">
                  <c:v>9.3234285178828841E-2</c:v>
                </c:pt>
                <c:pt idx="3">
                  <c:v>9.5220110293117013E-2</c:v>
                </c:pt>
                <c:pt idx="4">
                  <c:v>8.4800886449013194E-2</c:v>
                </c:pt>
                <c:pt idx="5">
                  <c:v>6.8023463535273596E-2</c:v>
                </c:pt>
                <c:pt idx="6">
                  <c:v>6.2766977594877496E-2</c:v>
                </c:pt>
                <c:pt idx="7">
                  <c:v>6.768769203407872E-2</c:v>
                </c:pt>
                <c:pt idx="8">
                  <c:v>6.5712056515511083E-2</c:v>
                </c:pt>
                <c:pt idx="9">
                  <c:v>6.3242736277042896E-2</c:v>
                </c:pt>
                <c:pt idx="10">
                  <c:v>6.0411226884155039E-2</c:v>
                </c:pt>
                <c:pt idx="11">
                  <c:v>6.8551646410794156E-2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6A-43BE-B0EF-E7160A2C1CCF}"/>
            </c:ext>
          </c:extLst>
        </c:ser>
        <c:ser>
          <c:idx val="3"/>
          <c:order val="3"/>
          <c:tx>
            <c:v>775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Sheet1!$B$5:$M$5</c:f>
              <c:numCache>
                <c:formatCode>0.0000%</c:formatCode>
                <c:ptCount val="12"/>
                <c:pt idx="0">
                  <c:v>6.5380036572949232E-2</c:v>
                </c:pt>
                <c:pt idx="1">
                  <c:v>7.0056141518364007E-2</c:v>
                </c:pt>
                <c:pt idx="2">
                  <c:v>7.9637003258539035E-2</c:v>
                </c:pt>
                <c:pt idx="3">
                  <c:v>8.5426954306513536E-2</c:v>
                </c:pt>
                <c:pt idx="4">
                  <c:v>7.8974440366665732E-2</c:v>
                </c:pt>
                <c:pt idx="5">
                  <c:v>6.8515448407294011E-2</c:v>
                </c:pt>
                <c:pt idx="6">
                  <c:v>6.3062465403927251E-2</c:v>
                </c:pt>
                <c:pt idx="7">
                  <c:v>6.4575157604950223E-2</c:v>
                </c:pt>
                <c:pt idx="8">
                  <c:v>7.0717530543835325E-2</c:v>
                </c:pt>
                <c:pt idx="9">
                  <c:v>7.1589833068842118E-2</c:v>
                </c:pt>
                <c:pt idx="10">
                  <c:v>7.4058265226036812E-2</c:v>
                </c:pt>
                <c:pt idx="11">
                  <c:v>7.3625787987895569E-2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6A-43BE-B0EF-E7160A2C1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220480"/>
        <c:axId val="155578880"/>
      </c:lineChart>
      <c:catAx>
        <c:axId val="155220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5578880"/>
        <c:crosses val="autoZero"/>
        <c:auto val="1"/>
        <c:lblAlgn val="ctr"/>
        <c:lblOffset val="100"/>
        <c:noMultiLvlLbl val="0"/>
      </c:catAx>
      <c:valAx>
        <c:axId val="155578880"/>
        <c:scaling>
          <c:orientation val="minMax"/>
          <c:min val="5.000000000000001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55220480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34529211626324485"/>
          <c:y val="0.91891055284756074"/>
          <c:w val="0.38055640614367647"/>
          <c:h val="7.342644669416323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Feeder Cattle Price Slides</a:t>
            </a:r>
          </a:p>
          <a:p>
            <a:pPr>
              <a:defRPr/>
            </a:pPr>
            <a:r>
              <a:rPr lang="en-US"/>
              <a:t>2000-2016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7.258867641544807E-2"/>
          <c:y val="0.13182875166919925"/>
          <c:w val="0.85541882264716906"/>
          <c:h val="0.74065250390709714"/>
        </c:manualLayout>
      </c:layout>
      <c:lineChart>
        <c:grouping val="standard"/>
        <c:varyColors val="0"/>
        <c:ser>
          <c:idx val="0"/>
          <c:order val="0"/>
          <c:tx>
            <c:v>Average</c:v>
          </c:tx>
          <c:spPr>
            <a:ln w="31750">
              <a:solidFill>
                <a:schemeClr val="tx1"/>
              </a:solidFill>
              <a:prstDash val="sysDash"/>
            </a:ln>
          </c:spPr>
          <c:marker>
            <c:spPr>
              <a:solidFill>
                <a:schemeClr val="tx1"/>
              </a:solidFill>
            </c:spPr>
          </c:marker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anchor="b" anchorCtr="0"/>
              <a:lstStyle/>
              <a:p>
                <a:pPr>
                  <a:defRPr sz="1400" baseline="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Sheet1!$C$1828:$N$1828</c:f>
              <c:numCache>
                <c:formatCode>0</c:formatCode>
                <c:ptCount val="12"/>
                <c:pt idx="0">
                  <c:v>375</c:v>
                </c:pt>
                <c:pt idx="1">
                  <c:v>425</c:v>
                </c:pt>
                <c:pt idx="2">
                  <c:v>475</c:v>
                </c:pt>
                <c:pt idx="3">
                  <c:v>525</c:v>
                </c:pt>
                <c:pt idx="4">
                  <c:v>575</c:v>
                </c:pt>
                <c:pt idx="5">
                  <c:v>625</c:v>
                </c:pt>
                <c:pt idx="6">
                  <c:v>675</c:v>
                </c:pt>
                <c:pt idx="7">
                  <c:v>725</c:v>
                </c:pt>
                <c:pt idx="8">
                  <c:v>775</c:v>
                </c:pt>
                <c:pt idx="9">
                  <c:v>825</c:v>
                </c:pt>
                <c:pt idx="10">
                  <c:v>875</c:v>
                </c:pt>
                <c:pt idx="11">
                  <c:v>925</c:v>
                </c:pt>
              </c:numCache>
            </c:numRef>
          </c:cat>
          <c:val>
            <c:numRef>
              <c:f>Sheet1!$C$1830:$N$1830</c:f>
              <c:numCache>
                <c:formatCode>0.0000%</c:formatCode>
                <c:ptCount val="12"/>
                <c:pt idx="0">
                  <c:v>0.1042145786452877</c:v>
                </c:pt>
                <c:pt idx="1">
                  <c:v>9.0512568957445E-2</c:v>
                </c:pt>
                <c:pt idx="2">
                  <c:v>8.5109822096851348E-2</c:v>
                </c:pt>
                <c:pt idx="3">
                  <c:v>8.4747269853598359E-2</c:v>
                </c:pt>
                <c:pt idx="4">
                  <c:v>6.6879917363854E-2</c:v>
                </c:pt>
                <c:pt idx="5">
                  <c:v>5.056760209121601E-2</c:v>
                </c:pt>
                <c:pt idx="6">
                  <c:v>3.9662668136657246E-2</c:v>
                </c:pt>
                <c:pt idx="7">
                  <c:v>4.8098125746300291E-2</c:v>
                </c:pt>
                <c:pt idx="8">
                  <c:v>4.4919730727273822E-2</c:v>
                </c:pt>
                <c:pt idx="9">
                  <c:v>5.3770152224837782E-2</c:v>
                </c:pt>
                <c:pt idx="10">
                  <c:v>5.3734756609474639E-2</c:v>
                </c:pt>
                <c:pt idx="11">
                  <c:v>5.2726366860250382E-2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00-42D1-8F23-DEAD3AE57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4576"/>
        <c:axId val="155581760"/>
      </c:lineChart>
      <c:catAx>
        <c:axId val="4504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Steer Weight</a:t>
                </a:r>
                <a:endParaRPr lang="en-US" sz="1600" dirty="0"/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55581760"/>
        <c:crosses val="autoZero"/>
        <c:auto val="1"/>
        <c:lblAlgn val="ctr"/>
        <c:lblOffset val="100"/>
        <c:noMultiLvlLbl val="0"/>
      </c:catAx>
      <c:valAx>
        <c:axId val="155581760"/>
        <c:scaling>
          <c:orientation val="minMax"/>
          <c:min val="3.0000000000000006E-2"/>
        </c:scaling>
        <c:delete val="0"/>
        <c:axPos val="l"/>
        <c:majorGridlines/>
        <c:numFmt formatCode="0.0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504576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4"/>
          <c:order val="0"/>
          <c:tx>
            <c:strRef>
              <c:f>Sheet1!$A$4</c:f>
              <c:strCache>
                <c:ptCount val="1"/>
                <c:pt idx="0">
                  <c:v>475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Sheet1!$B$4:$M$4</c:f>
              <c:numCache>
                <c:formatCode>0.0000%</c:formatCode>
                <c:ptCount val="12"/>
                <c:pt idx="0">
                  <c:v>9.3370975632340786E-2</c:v>
                </c:pt>
                <c:pt idx="1">
                  <c:v>8.5464556100948316E-2</c:v>
                </c:pt>
                <c:pt idx="2">
                  <c:v>7.7508656423228739E-2</c:v>
                </c:pt>
                <c:pt idx="3">
                  <c:v>7.4485268217156717E-2</c:v>
                </c:pt>
                <c:pt idx="4">
                  <c:v>7.7017299642830203E-2</c:v>
                </c:pt>
                <c:pt idx="5">
                  <c:v>8.077442380627646E-2</c:v>
                </c:pt>
                <c:pt idx="6">
                  <c:v>5.6973153971838907E-2</c:v>
                </c:pt>
                <c:pt idx="7">
                  <c:v>8.8758573736724314E-2</c:v>
                </c:pt>
                <c:pt idx="8">
                  <c:v>8.9749603527929267E-2</c:v>
                </c:pt>
                <c:pt idx="9">
                  <c:v>9.329617111177621E-2</c:v>
                </c:pt>
                <c:pt idx="10">
                  <c:v>0.10461926311362711</c:v>
                </c:pt>
                <c:pt idx="11">
                  <c:v>0.10682548497552634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66-4225-9BCF-BE6193B561B5}"/>
            </c:ext>
          </c:extLst>
        </c:ser>
        <c:ser>
          <c:idx val="18"/>
          <c:order val="1"/>
          <c:tx>
            <c:strRef>
              <c:f>Sheet1!$A$8</c:f>
              <c:strCache>
                <c:ptCount val="1"/>
                <c:pt idx="0">
                  <c:v>675</c:v>
                </c:pt>
              </c:strCache>
            </c:strRef>
          </c:tx>
          <c:spPr>
            <a:ln w="38100">
              <a:solidFill>
                <a:srgbClr val="3333FF"/>
              </a:solidFill>
            </a:ln>
          </c:spPr>
          <c:marker>
            <c:symbol val="diamond"/>
            <c:size val="8"/>
            <c:spPr>
              <a:solidFill>
                <a:srgbClr val="3333FF"/>
              </a:solidFill>
              <a:ln>
                <a:solidFill>
                  <a:srgbClr val="3333FF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Sheet1!$B$8:$M$8</c:f>
              <c:numCache>
                <c:formatCode>0.0000%</c:formatCode>
                <c:ptCount val="12"/>
                <c:pt idx="0">
                  <c:v>3.3958569439700569E-2</c:v>
                </c:pt>
                <c:pt idx="1">
                  <c:v>5.4390196895247059E-2</c:v>
                </c:pt>
                <c:pt idx="2">
                  <c:v>8.1595406066785767E-2</c:v>
                </c:pt>
                <c:pt idx="3">
                  <c:v>7.7024069820260263E-2</c:v>
                </c:pt>
                <c:pt idx="4">
                  <c:v>6.5798787593930694E-2</c:v>
                </c:pt>
                <c:pt idx="5">
                  <c:v>4.3911155226812069E-2</c:v>
                </c:pt>
                <c:pt idx="6">
                  <c:v>2.9962277045076081E-2</c:v>
                </c:pt>
                <c:pt idx="7">
                  <c:v>2.8280377327312558E-2</c:v>
                </c:pt>
                <c:pt idx="8">
                  <c:v>2.7154499767245578E-2</c:v>
                </c:pt>
                <c:pt idx="9">
                  <c:v>7.3070963041048538E-4</c:v>
                </c:pt>
                <c:pt idx="10">
                  <c:v>4.3026188119441137E-3</c:v>
                </c:pt>
                <c:pt idx="11">
                  <c:v>1.7575196393115996E-2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66-4225-9BCF-BE6193B561B5}"/>
            </c:ext>
          </c:extLst>
        </c:ser>
        <c:ser>
          <c:idx val="21"/>
          <c:order val="2"/>
          <c:tx>
            <c:strRef>
              <c:f>Sheet1!$A$11</c:f>
              <c:strCache>
                <c:ptCount val="1"/>
                <c:pt idx="0">
                  <c:v>825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6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Sheet1!$B$11:$M$11</c:f>
              <c:numCache>
                <c:formatCode>0.0000%</c:formatCode>
                <c:ptCount val="12"/>
                <c:pt idx="0">
                  <c:v>4.2792247065295982E-2</c:v>
                </c:pt>
                <c:pt idx="1">
                  <c:v>5.1545254694245868E-2</c:v>
                </c:pt>
                <c:pt idx="2">
                  <c:v>6.4011652445004577E-2</c:v>
                </c:pt>
                <c:pt idx="3">
                  <c:v>7.2069965484130472E-2</c:v>
                </c:pt>
                <c:pt idx="4">
                  <c:v>6.5987620550243722E-2</c:v>
                </c:pt>
                <c:pt idx="5">
                  <c:v>5.8763447268443868E-2</c:v>
                </c:pt>
                <c:pt idx="6">
                  <c:v>4.6219492782366742E-2</c:v>
                </c:pt>
                <c:pt idx="7">
                  <c:v>4.6587287824663599E-2</c:v>
                </c:pt>
                <c:pt idx="8">
                  <c:v>5.5640038460344848E-2</c:v>
                </c:pt>
                <c:pt idx="9">
                  <c:v>6.2060804610705983E-2</c:v>
                </c:pt>
                <c:pt idx="10">
                  <c:v>3.8299456938346563E-2</c:v>
                </c:pt>
                <c:pt idx="11">
                  <c:v>3.4126681438721787E-2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66-4225-9BCF-BE6193B56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848640"/>
        <c:axId val="168412288"/>
      </c:lineChart>
      <c:catAx>
        <c:axId val="17284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8412288"/>
        <c:crosses val="autoZero"/>
        <c:auto val="1"/>
        <c:lblAlgn val="ctr"/>
        <c:lblOffset val="100"/>
        <c:noMultiLvlLbl val="0"/>
      </c:catAx>
      <c:valAx>
        <c:axId val="16841228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72848640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26215223097112861"/>
          <c:y val="0.83160887528245375"/>
          <c:w val="0.65470788373675515"/>
          <c:h val="0.151554928752179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SLAUGHTER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STEER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baseline="0" dirty="0" smtClean="0"/>
              <a:t>Southern Plains,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137.60400146484375</c:v>
                </c:pt>
                <c:pt idx="1">
                  <c:v>137.02999658203126</c:v>
                </c:pt>
                <c:pt idx="2">
                  <c:v>137.2400009765625</c:v>
                </c:pt>
                <c:pt idx="3">
                  <c:v>138.10999938964844</c:v>
                </c:pt>
                <c:pt idx="4">
                  <c:v>137.94399877929686</c:v>
                </c:pt>
                <c:pt idx="5">
                  <c:v>136.69200085449219</c:v>
                </c:pt>
                <c:pt idx="6">
                  <c:v>137.38000061035157</c:v>
                </c:pt>
                <c:pt idx="7">
                  <c:v>138.7240008544922</c:v>
                </c:pt>
                <c:pt idx="8">
                  <c:v>140.93600036621092</c:v>
                </c:pt>
                <c:pt idx="9">
                  <c:v>140.27599865722655</c:v>
                </c:pt>
                <c:pt idx="10">
                  <c:v>140.61599951171874</c:v>
                </c:pt>
                <c:pt idx="11">
                  <c:v>140.39599731445313</c:v>
                </c:pt>
                <c:pt idx="12">
                  <c:v>140.73800061035155</c:v>
                </c:pt>
                <c:pt idx="13">
                  <c:v>138.86399902343751</c:v>
                </c:pt>
                <c:pt idx="14">
                  <c:v>138.18799841308595</c:v>
                </c:pt>
                <c:pt idx="15">
                  <c:v>135.88400262451174</c:v>
                </c:pt>
                <c:pt idx="16">
                  <c:v>135.41411608886719</c:v>
                </c:pt>
                <c:pt idx="17">
                  <c:v>136.52927575683594</c:v>
                </c:pt>
                <c:pt idx="18">
                  <c:v>137.08400170898437</c:v>
                </c:pt>
                <c:pt idx="19">
                  <c:v>137.16897442626953</c:v>
                </c:pt>
                <c:pt idx="20">
                  <c:v>134.64803283691407</c:v>
                </c:pt>
                <c:pt idx="21">
                  <c:v>134.18400024414063</c:v>
                </c:pt>
                <c:pt idx="22">
                  <c:v>134.17515356445313</c:v>
                </c:pt>
                <c:pt idx="23">
                  <c:v>131.57691674804687</c:v>
                </c:pt>
                <c:pt idx="24">
                  <c:v>129.91386029052734</c:v>
                </c:pt>
                <c:pt idx="25">
                  <c:v>132.41616973876953</c:v>
                </c:pt>
                <c:pt idx="26">
                  <c:v>132.79007067871095</c:v>
                </c:pt>
                <c:pt idx="27">
                  <c:v>130.80115954589843</c:v>
                </c:pt>
                <c:pt idx="28">
                  <c:v>129.51002795410156</c:v>
                </c:pt>
                <c:pt idx="29">
                  <c:v>131.96274957275392</c:v>
                </c:pt>
                <c:pt idx="30">
                  <c:v>133.7332733154297</c:v>
                </c:pt>
                <c:pt idx="31">
                  <c:v>133.91582830810549</c:v>
                </c:pt>
                <c:pt idx="32">
                  <c:v>132.7403565673828</c:v>
                </c:pt>
                <c:pt idx="33">
                  <c:v>131.45800006103516</c:v>
                </c:pt>
                <c:pt idx="34">
                  <c:v>130.74856689453125</c:v>
                </c:pt>
                <c:pt idx="35">
                  <c:v>131.08983941650391</c:v>
                </c:pt>
                <c:pt idx="36">
                  <c:v>131.39521685791016</c:v>
                </c:pt>
                <c:pt idx="37">
                  <c:v>129.14950927734375</c:v>
                </c:pt>
                <c:pt idx="38">
                  <c:v>126.07682830810548</c:v>
                </c:pt>
                <c:pt idx="39">
                  <c:v>128.25326248168943</c:v>
                </c:pt>
                <c:pt idx="40">
                  <c:v>130.20369384765624</c:v>
                </c:pt>
                <c:pt idx="41">
                  <c:v>131.76213009643556</c:v>
                </c:pt>
                <c:pt idx="42">
                  <c:v>134.25456121826173</c:v>
                </c:pt>
                <c:pt idx="43">
                  <c:v>132.83607989501951</c:v>
                </c:pt>
                <c:pt idx="44">
                  <c:v>131.28761639404297</c:v>
                </c:pt>
                <c:pt idx="45">
                  <c:v>132.68221130371094</c:v>
                </c:pt>
                <c:pt idx="46">
                  <c:v>133.6651594848633</c:v>
                </c:pt>
                <c:pt idx="47">
                  <c:v>133.72941210937501</c:v>
                </c:pt>
                <c:pt idx="48">
                  <c:v>130.56397723388673</c:v>
                </c:pt>
                <c:pt idx="49">
                  <c:v>129.5499994506836</c:v>
                </c:pt>
                <c:pt idx="50">
                  <c:v>130.21736602783204</c:v>
                </c:pt>
                <c:pt idx="51">
                  <c:v>134.85600170898437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D2-4F86-8A87-6D39A5928CFF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117.94000244140625</c:v>
                </c:pt>
                <c:pt idx="1">
                  <c:v>119.01000213623047</c:v>
                </c:pt>
                <c:pt idx="2">
                  <c:v>121.95999908447266</c:v>
                </c:pt>
                <c:pt idx="3">
                  <c:v>121.95999908447266</c:v>
                </c:pt>
                <c:pt idx="4">
                  <c:v>118.97000122070313</c:v>
                </c:pt>
                <c:pt idx="5">
                  <c:v>120.02999877929688</c:v>
                </c:pt>
                <c:pt idx="6">
                  <c:v>119.52999877929688</c:v>
                </c:pt>
                <c:pt idx="7">
                  <c:v>124.62999725341797</c:v>
                </c:pt>
                <c:pt idx="8">
                  <c:v>124.83000183105469</c:v>
                </c:pt>
                <c:pt idx="9">
                  <c:v>124.15000152587891</c:v>
                </c:pt>
                <c:pt idx="10">
                  <c:v>127.43000030517578</c:v>
                </c:pt>
                <c:pt idx="11">
                  <c:v>129.69999694824219</c:v>
                </c:pt>
                <c:pt idx="12">
                  <c:v>127.65000152587891</c:v>
                </c:pt>
                <c:pt idx="13">
                  <c:v>125.83000183105469</c:v>
                </c:pt>
                <c:pt idx="14">
                  <c:v>127.34999847412109</c:v>
                </c:pt>
                <c:pt idx="15">
                  <c:v>130.77999877929688</c:v>
                </c:pt>
                <c:pt idx="16">
                  <c:v>136.78999328613281</c:v>
                </c:pt>
                <c:pt idx="17">
                  <c:v>144.72999572753906</c:v>
                </c:pt>
                <c:pt idx="18">
                  <c:v>137.39999389648438</c:v>
                </c:pt>
                <c:pt idx="19">
                  <c:v>133.61000061035156</c:v>
                </c:pt>
                <c:pt idx="20">
                  <c:v>131.07000732421875</c:v>
                </c:pt>
                <c:pt idx="21">
                  <c:v>136.32000732421875</c:v>
                </c:pt>
                <c:pt idx="22">
                  <c:v>136.91999816894531</c:v>
                </c:pt>
                <c:pt idx="23">
                  <c:v>131.22000122070313</c:v>
                </c:pt>
                <c:pt idx="24">
                  <c:v>121.91000366210938</c:v>
                </c:pt>
                <c:pt idx="25">
                  <c:v>118.86000061035156</c:v>
                </c:pt>
                <c:pt idx="26">
                  <c:v>117.73000335693359</c:v>
                </c:pt>
                <c:pt idx="27">
                  <c:v>119.90000152587891</c:v>
                </c:pt>
                <c:pt idx="28">
                  <c:v>119.80000305175781</c:v>
                </c:pt>
                <c:pt idx="29">
                  <c:v>117.08000183105469</c:v>
                </c:pt>
                <c:pt idx="30">
                  <c:v>116.54000091552734</c:v>
                </c:pt>
                <c:pt idx="31">
                  <c:v>115.02999877929688</c:v>
                </c:pt>
                <c:pt idx="32">
                  <c:v>109.75</c:v>
                </c:pt>
                <c:pt idx="33">
                  <c:v>106.94999694824219</c:v>
                </c:pt>
                <c:pt idx="34">
                  <c:v>104.77999877929688</c:v>
                </c:pt>
                <c:pt idx="35">
                  <c:v>104.97000122070313</c:v>
                </c:pt>
                <c:pt idx="36">
                  <c:v>106.01000213623047</c:v>
                </c:pt>
                <c:pt idx="37">
                  <c:v>108</c:v>
                </c:pt>
                <c:pt idx="38">
                  <c:v>108.02999877929688</c:v>
                </c:pt>
                <c:pt idx="39">
                  <c:v>108.98999786376953</c:v>
                </c:pt>
                <c:pt idx="40">
                  <c:v>111.02999877929688</c:v>
                </c:pt>
                <c:pt idx="41">
                  <c:v>110.88999938964844</c:v>
                </c:pt>
                <c:pt idx="42">
                  <c:v>117.61000061035156</c:v>
                </c:pt>
                <c:pt idx="43">
                  <c:v>124.69999694824219</c:v>
                </c:pt>
                <c:pt idx="44">
                  <c:v>123.59999847412109</c:v>
                </c:pt>
                <c:pt idx="45">
                  <c:v>119.04</c:v>
                </c:pt>
                <c:pt idx="46">
                  <c:v>118.12</c:v>
                </c:pt>
                <c:pt idx="47">
                  <c:v>120.58999633789063</c:v>
                </c:pt>
                <c:pt idx="48">
                  <c:v>117.02999877929688</c:v>
                </c:pt>
                <c:pt idx="49">
                  <c:v>119.68000030517578</c:v>
                </c:pt>
                <c:pt idx="50">
                  <c:v>120.01999664306641</c:v>
                </c:pt>
                <c:pt idx="51">
                  <c:v>122.98000335693359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D2-4F86-8A87-6D39A5928C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121.83999633789063</c:v>
                </c:pt>
                <c:pt idx="1">
                  <c:v>119.98000335693359</c:v>
                </c:pt>
                <c:pt idx="2">
                  <c:v>122.80000305175781</c:v>
                </c:pt>
                <c:pt idx="3">
                  <c:v>126.41999816894531</c:v>
                </c:pt>
                <c:pt idx="4">
                  <c:v>125.95999908447266</c:v>
                </c:pt>
                <c:pt idx="5">
                  <c:v>125.91999816894531</c:v>
                </c:pt>
                <c:pt idx="6">
                  <c:v>129.94999694824219</c:v>
                </c:pt>
                <c:pt idx="7">
                  <c:v>127.93000030517578</c:v>
                </c:pt>
                <c:pt idx="8">
                  <c:v>126.12999725341797</c:v>
                </c:pt>
                <c:pt idx="9">
                  <c:v>126.27999877929688</c:v>
                </c:pt>
                <c:pt idx="10">
                  <c:v>126.87000274658203</c:v>
                </c:pt>
                <c:pt idx="11">
                  <c:v>125.56999969482422</c:v>
                </c:pt>
                <c:pt idx="12">
                  <c:v>120.93000030517578</c:v>
                </c:pt>
                <c:pt idx="13">
                  <c:v>117.34999847412109</c:v>
                </c:pt>
                <c:pt idx="14">
                  <c:v>118.33000183105469</c:v>
                </c:pt>
                <c:pt idx="15">
                  <c:v>121.81999969482422</c:v>
                </c:pt>
                <c:pt idx="16">
                  <c:v>123.15000152587891</c:v>
                </c:pt>
                <c:pt idx="17">
                  <c:v>125.68000030517578</c:v>
                </c:pt>
                <c:pt idx="18">
                  <c:v>121.37000274658203</c:v>
                </c:pt>
                <c:pt idx="19">
                  <c:v>115.06999969482422</c:v>
                </c:pt>
                <c:pt idx="20">
                  <c:v>109.91000366210938</c:v>
                </c:pt>
                <c:pt idx="21">
                  <c:v>109.94000244140625</c:v>
                </c:pt>
                <c:pt idx="22">
                  <c:v>114.91999816894531</c:v>
                </c:pt>
                <c:pt idx="23">
                  <c:v>112.33000183105469</c:v>
                </c:pt>
                <c:pt idx="24">
                  <c:v>108.44999694824219</c:v>
                </c:pt>
                <c:pt idx="25">
                  <c:v>106.22000122070313</c:v>
                </c:pt>
                <c:pt idx="26">
                  <c:v>112.20999908447266</c:v>
                </c:pt>
                <c:pt idx="27">
                  <c:v>110.88999938964844</c:v>
                </c:pt>
                <c:pt idx="28">
                  <c:v>112.81999969482422</c:v>
                </c:pt>
                <c:pt idx="29">
                  <c:v>111.80999755859375</c:v>
                </c:pt>
                <c:pt idx="30">
                  <c:v>113.87000274658203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D2-4F86-8A87-6D39A5928C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589632"/>
        <c:axId val="108194624"/>
      </c:lineChart>
      <c:catAx>
        <c:axId val="35589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08194624"/>
        <c:crosses val="autoZero"/>
        <c:auto val="1"/>
        <c:lblAlgn val="ctr"/>
        <c:lblOffset val="100"/>
        <c:noMultiLvlLbl val="0"/>
      </c:catAx>
      <c:valAx>
        <c:axId val="108194624"/>
        <c:scaling>
          <c:orientation val="minMax"/>
          <c:min val="9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5589632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BOXED BEEF CUTOUT VALUE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baseline="0" dirty="0" smtClean="0"/>
              <a:t>Choice 600-900 Lbs., Carcass, Negotiated,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213.29560089111328</c:v>
                </c:pt>
                <c:pt idx="1">
                  <c:v>217.58360107421876</c:v>
                </c:pt>
                <c:pt idx="2">
                  <c:v>217.08399902343749</c:v>
                </c:pt>
                <c:pt idx="3">
                  <c:v>215.94699874877929</c:v>
                </c:pt>
                <c:pt idx="4">
                  <c:v>212.94560058593751</c:v>
                </c:pt>
                <c:pt idx="5">
                  <c:v>208.3799999511719</c:v>
                </c:pt>
                <c:pt idx="6">
                  <c:v>206.84759948730471</c:v>
                </c:pt>
                <c:pt idx="7">
                  <c:v>210.54100082397463</c:v>
                </c:pt>
                <c:pt idx="8">
                  <c:v>214.34360046386718</c:v>
                </c:pt>
                <c:pt idx="9">
                  <c:v>218.92319946289064</c:v>
                </c:pt>
                <c:pt idx="10">
                  <c:v>221.30559936523437</c:v>
                </c:pt>
                <c:pt idx="11">
                  <c:v>220.22759948730467</c:v>
                </c:pt>
                <c:pt idx="12">
                  <c:v>218.21040100097656</c:v>
                </c:pt>
                <c:pt idx="13">
                  <c:v>215.58480163574222</c:v>
                </c:pt>
                <c:pt idx="14">
                  <c:v>214.8836004638672</c:v>
                </c:pt>
                <c:pt idx="15">
                  <c:v>216.27520080566404</c:v>
                </c:pt>
                <c:pt idx="16">
                  <c:v>217.1980010986328</c:v>
                </c:pt>
                <c:pt idx="17">
                  <c:v>216.68959899902342</c:v>
                </c:pt>
                <c:pt idx="18">
                  <c:v>219.06519958496091</c:v>
                </c:pt>
                <c:pt idx="19">
                  <c:v>222.63800109863283</c:v>
                </c:pt>
                <c:pt idx="20">
                  <c:v>223.62539993286131</c:v>
                </c:pt>
                <c:pt idx="21">
                  <c:v>222.1256985473633</c:v>
                </c:pt>
                <c:pt idx="22">
                  <c:v>221.0196008300781</c:v>
                </c:pt>
                <c:pt idx="23">
                  <c:v>221.328798828125</c:v>
                </c:pt>
                <c:pt idx="24">
                  <c:v>221.36040100097657</c:v>
                </c:pt>
                <c:pt idx="25">
                  <c:v>219.91439941406247</c:v>
                </c:pt>
                <c:pt idx="26">
                  <c:v>217.96100051879884</c:v>
                </c:pt>
                <c:pt idx="27">
                  <c:v>214.40120056152347</c:v>
                </c:pt>
                <c:pt idx="28">
                  <c:v>211.22119995117185</c:v>
                </c:pt>
                <c:pt idx="29">
                  <c:v>210.1487994384766</c:v>
                </c:pt>
                <c:pt idx="30">
                  <c:v>212.03439941406251</c:v>
                </c:pt>
                <c:pt idx="31">
                  <c:v>214.96680053710938</c:v>
                </c:pt>
                <c:pt idx="32">
                  <c:v>217.33800048828124</c:v>
                </c:pt>
                <c:pt idx="33">
                  <c:v>217.08000244140626</c:v>
                </c:pt>
                <c:pt idx="34">
                  <c:v>214.28960083007809</c:v>
                </c:pt>
                <c:pt idx="35">
                  <c:v>212.49299850463868</c:v>
                </c:pt>
                <c:pt idx="36">
                  <c:v>210.90760009765626</c:v>
                </c:pt>
                <c:pt idx="37">
                  <c:v>207.68520019531252</c:v>
                </c:pt>
                <c:pt idx="38">
                  <c:v>204.37560058593752</c:v>
                </c:pt>
                <c:pt idx="39">
                  <c:v>202.25253448486328</c:v>
                </c:pt>
                <c:pt idx="40">
                  <c:v>204.70786682128906</c:v>
                </c:pt>
                <c:pt idx="41">
                  <c:v>207.41840057373048</c:v>
                </c:pt>
                <c:pt idx="42">
                  <c:v>209.86159912109375</c:v>
                </c:pt>
                <c:pt idx="43">
                  <c:v>211.45080017089845</c:v>
                </c:pt>
                <c:pt idx="44">
                  <c:v>209.44399963378905</c:v>
                </c:pt>
                <c:pt idx="45">
                  <c:v>207.12429931640628</c:v>
                </c:pt>
                <c:pt idx="46">
                  <c:v>207.81219818115233</c:v>
                </c:pt>
                <c:pt idx="47">
                  <c:v>209.62789962768557</c:v>
                </c:pt>
                <c:pt idx="48">
                  <c:v>209.1088000488281</c:v>
                </c:pt>
                <c:pt idx="49">
                  <c:v>206.80399902343751</c:v>
                </c:pt>
                <c:pt idx="50">
                  <c:v>205.00899993896488</c:v>
                </c:pt>
                <c:pt idx="51">
                  <c:v>208.48433354695635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4B-4999-83ED-A0C90A94CF7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201.83499908447266</c:v>
                </c:pt>
                <c:pt idx="1">
                  <c:v>192.00400390625001</c:v>
                </c:pt>
                <c:pt idx="2">
                  <c:v>191.65</c:v>
                </c:pt>
                <c:pt idx="3">
                  <c:v>192.09200134277344</c:v>
                </c:pt>
                <c:pt idx="4">
                  <c:v>192.87599792480469</c:v>
                </c:pt>
                <c:pt idx="5">
                  <c:v>189.39200134277343</c:v>
                </c:pt>
                <c:pt idx="6">
                  <c:v>188.93399963378906</c:v>
                </c:pt>
                <c:pt idx="7">
                  <c:v>194.48000183105469</c:v>
                </c:pt>
                <c:pt idx="8">
                  <c:v>205.86199951171875</c:v>
                </c:pt>
                <c:pt idx="9">
                  <c:v>214.12000122070313</c:v>
                </c:pt>
                <c:pt idx="10">
                  <c:v>221.56000061035155</c:v>
                </c:pt>
                <c:pt idx="11">
                  <c:v>223.11799621582031</c:v>
                </c:pt>
                <c:pt idx="12">
                  <c:v>217.14600219726563</c:v>
                </c:pt>
                <c:pt idx="13">
                  <c:v>209.98999938964843</c:v>
                </c:pt>
                <c:pt idx="14">
                  <c:v>209.94200134277344</c:v>
                </c:pt>
                <c:pt idx="15">
                  <c:v>215.63400268554688</c:v>
                </c:pt>
                <c:pt idx="16">
                  <c:v>219.55799560546876</c:v>
                </c:pt>
                <c:pt idx="17">
                  <c:v>232.5519989013672</c:v>
                </c:pt>
                <c:pt idx="18">
                  <c:v>244.54600219726564</c:v>
                </c:pt>
                <c:pt idx="19">
                  <c:v>248.36000061035156</c:v>
                </c:pt>
                <c:pt idx="20">
                  <c:v>246.28200378417969</c:v>
                </c:pt>
                <c:pt idx="21">
                  <c:v>245.40250015258789</c:v>
                </c:pt>
                <c:pt idx="22">
                  <c:v>250.22200317382811</c:v>
                </c:pt>
                <c:pt idx="23">
                  <c:v>250.86400146484374</c:v>
                </c:pt>
                <c:pt idx="24">
                  <c:v>244.90000305175781</c:v>
                </c:pt>
                <c:pt idx="25">
                  <c:v>230.63800048828125</c:v>
                </c:pt>
                <c:pt idx="26">
                  <c:v>221.09000015258789</c:v>
                </c:pt>
                <c:pt idx="27">
                  <c:v>212.93400268554689</c:v>
                </c:pt>
                <c:pt idx="28">
                  <c:v>207.87799987792968</c:v>
                </c:pt>
                <c:pt idx="29">
                  <c:v>206.96000061035156</c:v>
                </c:pt>
                <c:pt idx="30">
                  <c:v>204.99800109863281</c:v>
                </c:pt>
                <c:pt idx="31">
                  <c:v>201.37200317382812</c:v>
                </c:pt>
                <c:pt idx="32">
                  <c:v>197.05999755859375</c:v>
                </c:pt>
                <c:pt idx="33">
                  <c:v>192.30400085449219</c:v>
                </c:pt>
                <c:pt idx="34">
                  <c:v>191.65000305175781</c:v>
                </c:pt>
                <c:pt idx="35">
                  <c:v>192.34749984741211</c:v>
                </c:pt>
                <c:pt idx="36">
                  <c:v>191.03399658203125</c:v>
                </c:pt>
                <c:pt idx="37">
                  <c:v>191.97599792480469</c:v>
                </c:pt>
                <c:pt idx="38">
                  <c:v>195.81400146484376</c:v>
                </c:pt>
                <c:pt idx="39">
                  <c:v>197.39400024414061</c:v>
                </c:pt>
                <c:pt idx="40">
                  <c:v>197.50200195312499</c:v>
                </c:pt>
                <c:pt idx="41">
                  <c:v>198.63200073242189</c:v>
                </c:pt>
                <c:pt idx="42">
                  <c:v>201.052001953125</c:v>
                </c:pt>
                <c:pt idx="43">
                  <c:v>206.8280029296875</c:v>
                </c:pt>
                <c:pt idx="44">
                  <c:v>212.58600463867188</c:v>
                </c:pt>
                <c:pt idx="45">
                  <c:v>210.21800231933594</c:v>
                </c:pt>
                <c:pt idx="46">
                  <c:v>208.70249938964844</c:v>
                </c:pt>
                <c:pt idx="47">
                  <c:v>207.07600402832031</c:v>
                </c:pt>
                <c:pt idx="48">
                  <c:v>206.86799926757811</c:v>
                </c:pt>
                <c:pt idx="49">
                  <c:v>202.99599609374999</c:v>
                </c:pt>
                <c:pt idx="50">
                  <c:v>200.13599548339843</c:v>
                </c:pt>
                <c:pt idx="51">
                  <c:v>202.34500122070313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4B-4999-83ED-A0C90A94CF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207.9849967956543</c:v>
                </c:pt>
                <c:pt idx="1">
                  <c:v>209.61000061035156</c:v>
                </c:pt>
                <c:pt idx="2">
                  <c:v>205.89200134277343</c:v>
                </c:pt>
                <c:pt idx="3">
                  <c:v>206.70200500488281</c:v>
                </c:pt>
                <c:pt idx="4">
                  <c:v>209.51200256347656</c:v>
                </c:pt>
                <c:pt idx="5">
                  <c:v>208.45599670410155</c:v>
                </c:pt>
                <c:pt idx="6">
                  <c:v>208.46600036621095</c:v>
                </c:pt>
                <c:pt idx="7">
                  <c:v>216.5259979248047</c:v>
                </c:pt>
                <c:pt idx="8">
                  <c:v>221.17800292968749</c:v>
                </c:pt>
                <c:pt idx="9">
                  <c:v>223.63400268554688</c:v>
                </c:pt>
                <c:pt idx="10">
                  <c:v>224.46399841308593</c:v>
                </c:pt>
                <c:pt idx="11">
                  <c:v>224.18000183105468</c:v>
                </c:pt>
                <c:pt idx="12">
                  <c:v>221.71799621582031</c:v>
                </c:pt>
                <c:pt idx="13">
                  <c:v>217.40999755859374</c:v>
                </c:pt>
                <c:pt idx="14">
                  <c:v>213.34199829101561</c:v>
                </c:pt>
                <c:pt idx="15">
                  <c:v>211.7759979248047</c:v>
                </c:pt>
                <c:pt idx="16">
                  <c:v>218.62200012207032</c:v>
                </c:pt>
                <c:pt idx="17">
                  <c:v>226.8019989013672</c:v>
                </c:pt>
                <c:pt idx="18">
                  <c:v>230.61400146484374</c:v>
                </c:pt>
                <c:pt idx="19">
                  <c:v>231.93599853515624</c:v>
                </c:pt>
                <c:pt idx="20">
                  <c:v>229.33600158691405</c:v>
                </c:pt>
                <c:pt idx="21">
                  <c:v>227.99249649047852</c:v>
                </c:pt>
                <c:pt idx="22">
                  <c:v>226.94800415039063</c:v>
                </c:pt>
                <c:pt idx="23">
                  <c:v>223.52399902343751</c:v>
                </c:pt>
                <c:pt idx="24">
                  <c:v>218.65400085449218</c:v>
                </c:pt>
                <c:pt idx="25">
                  <c:v>215.00400390625001</c:v>
                </c:pt>
                <c:pt idx="26">
                  <c:v>209.64999771118164</c:v>
                </c:pt>
                <c:pt idx="27">
                  <c:v>206.48000183105469</c:v>
                </c:pt>
                <c:pt idx="28">
                  <c:v>204.32200012207031</c:v>
                </c:pt>
                <c:pt idx="29">
                  <c:v>204.83200073242188</c:v>
                </c:pt>
                <c:pt idx="30">
                  <c:v>204.25800170898438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4B-4999-83ED-A0C90A94C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596288"/>
        <c:axId val="108199232"/>
      </c:lineChart>
      <c:catAx>
        <c:axId val="3559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08199232"/>
        <c:crosses val="autoZero"/>
        <c:auto val="1"/>
        <c:lblAlgn val="ctr"/>
        <c:lblOffset val="100"/>
        <c:noMultiLvlLbl val="0"/>
      </c:catAx>
      <c:valAx>
        <c:axId val="108199232"/>
        <c:scaling>
          <c:orientation val="minMax"/>
          <c:min val="17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5596288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CHOICE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MINUS SELECT BEEF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baseline="0" dirty="0" smtClean="0"/>
              <a:t>Carcass Cutout Value 600-900 Lbs., Negotiated,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2371934111684317E-2"/>
          <c:y val="0.18519648072159994"/>
          <c:w val="0.9129180242555886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8.9950012207031254</c:v>
                </c:pt>
                <c:pt idx="1">
                  <c:v>7.8840002441406227</c:v>
                </c:pt>
                <c:pt idx="2">
                  <c:v>6.3679986572265648</c:v>
                </c:pt>
                <c:pt idx="3">
                  <c:v>5.017699890136714</c:v>
                </c:pt>
                <c:pt idx="4">
                  <c:v>4.4224011230468765</c:v>
                </c:pt>
                <c:pt idx="5">
                  <c:v>3.4315995117187468</c:v>
                </c:pt>
                <c:pt idx="6">
                  <c:v>3.609199218750001</c:v>
                </c:pt>
                <c:pt idx="7">
                  <c:v>2.8001998901367187</c:v>
                </c:pt>
                <c:pt idx="8">
                  <c:v>3.6372021484374955</c:v>
                </c:pt>
                <c:pt idx="9">
                  <c:v>3.4187994384765545</c:v>
                </c:pt>
                <c:pt idx="10">
                  <c:v>3.7184002685546886</c:v>
                </c:pt>
                <c:pt idx="11">
                  <c:v>4.1347985839843719</c:v>
                </c:pt>
                <c:pt idx="12">
                  <c:v>4.6140020751953044</c:v>
                </c:pt>
                <c:pt idx="13">
                  <c:v>6.1656024169921864</c:v>
                </c:pt>
                <c:pt idx="14">
                  <c:v>6.8963989257812441</c:v>
                </c:pt>
                <c:pt idx="15">
                  <c:v>7.3796002197265693</c:v>
                </c:pt>
                <c:pt idx="16">
                  <c:v>8.5180010986328174</c:v>
                </c:pt>
                <c:pt idx="17">
                  <c:v>9.2371984863281291</c:v>
                </c:pt>
                <c:pt idx="18">
                  <c:v>11.095999145507818</c:v>
                </c:pt>
                <c:pt idx="19">
                  <c:v>11.873600463867188</c:v>
                </c:pt>
                <c:pt idx="20">
                  <c:v>13.479299621582033</c:v>
                </c:pt>
                <c:pt idx="21">
                  <c:v>14.019198913574218</c:v>
                </c:pt>
                <c:pt idx="22">
                  <c:v>14.445201416015617</c:v>
                </c:pt>
                <c:pt idx="23">
                  <c:v>14.272797851562512</c:v>
                </c:pt>
                <c:pt idx="24">
                  <c:v>12.645999755859373</c:v>
                </c:pt>
                <c:pt idx="25">
                  <c:v>10.133799896240225</c:v>
                </c:pt>
                <c:pt idx="26">
                  <c:v>10.230701751708983</c:v>
                </c:pt>
                <c:pt idx="27">
                  <c:v>8.7247998046875015</c:v>
                </c:pt>
                <c:pt idx="28">
                  <c:v>7.3607989501953117</c:v>
                </c:pt>
                <c:pt idx="29">
                  <c:v>5.8291973876953138</c:v>
                </c:pt>
                <c:pt idx="30">
                  <c:v>5.7467987060546992</c:v>
                </c:pt>
                <c:pt idx="31">
                  <c:v>7.083601074218751</c:v>
                </c:pt>
                <c:pt idx="32">
                  <c:v>7.935198974609369</c:v>
                </c:pt>
                <c:pt idx="33">
                  <c:v>9.1156018066406208</c:v>
                </c:pt>
                <c:pt idx="34">
                  <c:v>10.028800048828122</c:v>
                </c:pt>
                <c:pt idx="35">
                  <c:v>10.532497406005859</c:v>
                </c:pt>
                <c:pt idx="36">
                  <c:v>11.166001586914074</c:v>
                </c:pt>
                <c:pt idx="37">
                  <c:v>10.503201293945313</c:v>
                </c:pt>
                <c:pt idx="38">
                  <c:v>10.650802001953128</c:v>
                </c:pt>
                <c:pt idx="39">
                  <c:v>11.046536051432287</c:v>
                </c:pt>
                <c:pt idx="40">
                  <c:v>11.337068684895826</c:v>
                </c:pt>
                <c:pt idx="41">
                  <c:v>12.222800903320314</c:v>
                </c:pt>
                <c:pt idx="42">
                  <c:v>13.732799682617195</c:v>
                </c:pt>
                <c:pt idx="43">
                  <c:v>13.895999755859368</c:v>
                </c:pt>
                <c:pt idx="44">
                  <c:v>13.959199829101568</c:v>
                </c:pt>
                <c:pt idx="45">
                  <c:v>14.367599945068354</c:v>
                </c:pt>
                <c:pt idx="46">
                  <c:v>14.594398956298823</c:v>
                </c:pt>
                <c:pt idx="47">
                  <c:v>14.860899353027344</c:v>
                </c:pt>
                <c:pt idx="48">
                  <c:v>15.704802246093754</c:v>
                </c:pt>
                <c:pt idx="49">
                  <c:v>14.631201171875</c:v>
                </c:pt>
                <c:pt idx="50">
                  <c:v>11.397100524902346</c:v>
                </c:pt>
                <c:pt idx="51">
                  <c:v>9.3890001932779903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98-41FE-8B72-548581F5F1A1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8.214996337890625</c:v>
                </c:pt>
                <c:pt idx="1">
                  <c:v>3.4140045166015796</c:v>
                </c:pt>
                <c:pt idx="2">
                  <c:v>4.2739990234375114</c:v>
                </c:pt>
                <c:pt idx="3">
                  <c:v>3.5239990234375114</c:v>
                </c:pt>
                <c:pt idx="4">
                  <c:v>3.0240020751953125</c:v>
                </c:pt>
                <c:pt idx="5">
                  <c:v>2.1140014648437386</c:v>
                </c:pt>
                <c:pt idx="6">
                  <c:v>1.2519989013671875</c:v>
                </c:pt>
                <c:pt idx="7">
                  <c:v>2.6140045166015682</c:v>
                </c:pt>
                <c:pt idx="8">
                  <c:v>4.0479980468749943</c:v>
                </c:pt>
                <c:pt idx="9">
                  <c:v>6.86199951171875</c:v>
                </c:pt>
                <c:pt idx="10">
                  <c:v>8.0180023193359204</c:v>
                </c:pt>
                <c:pt idx="11">
                  <c:v>7.8179931640625</c:v>
                </c:pt>
                <c:pt idx="12">
                  <c:v>7.3560028076171875</c:v>
                </c:pt>
                <c:pt idx="13">
                  <c:v>9.9859985351562557</c:v>
                </c:pt>
                <c:pt idx="14">
                  <c:v>11.326000976562511</c:v>
                </c:pt>
                <c:pt idx="15">
                  <c:v>13.146002197265631</c:v>
                </c:pt>
                <c:pt idx="16">
                  <c:v>13.429998779296881</c:v>
                </c:pt>
                <c:pt idx="17">
                  <c:v>17.745999145507824</c:v>
                </c:pt>
                <c:pt idx="18">
                  <c:v>20.004003906250006</c:v>
                </c:pt>
                <c:pt idx="19">
                  <c:v>25.380001831054699</c:v>
                </c:pt>
                <c:pt idx="20">
                  <c:v>26.076004028320313</c:v>
                </c:pt>
                <c:pt idx="21">
                  <c:v>27.175003051757813</c:v>
                </c:pt>
                <c:pt idx="22">
                  <c:v>30.3800048828125</c:v>
                </c:pt>
                <c:pt idx="23">
                  <c:v>30.022000122070295</c:v>
                </c:pt>
                <c:pt idx="24">
                  <c:v>26.144003295898443</c:v>
                </c:pt>
                <c:pt idx="25">
                  <c:v>17.804000854492188</c:v>
                </c:pt>
                <c:pt idx="26">
                  <c:v>16.330001831054688</c:v>
                </c:pt>
                <c:pt idx="27">
                  <c:v>14.016006469726563</c:v>
                </c:pt>
                <c:pt idx="28">
                  <c:v>12.491998291015619</c:v>
                </c:pt>
                <c:pt idx="29">
                  <c:v>9.3260009765624829</c:v>
                </c:pt>
                <c:pt idx="30">
                  <c:v>7.2700042724609375</c:v>
                </c:pt>
                <c:pt idx="31">
                  <c:v>4.8160034179687443</c:v>
                </c:pt>
                <c:pt idx="32">
                  <c:v>2.25</c:v>
                </c:pt>
                <c:pt idx="33">
                  <c:v>2.5160003662109318</c:v>
                </c:pt>
                <c:pt idx="34">
                  <c:v>1.1460083007812329</c:v>
                </c:pt>
                <c:pt idx="35">
                  <c:v>2.029998779296875</c:v>
                </c:pt>
                <c:pt idx="36">
                  <c:v>2.5339935302734489</c:v>
                </c:pt>
                <c:pt idx="37">
                  <c:v>3.5379974365234261</c:v>
                </c:pt>
                <c:pt idx="38">
                  <c:v>5.5100006103515682</c:v>
                </c:pt>
                <c:pt idx="39">
                  <c:v>8.8220001220703068</c:v>
                </c:pt>
                <c:pt idx="40">
                  <c:v>8.1140014648437386</c:v>
                </c:pt>
                <c:pt idx="41">
                  <c:v>8.3500000000000227</c:v>
                </c:pt>
                <c:pt idx="42">
                  <c:v>8.9480010986328011</c:v>
                </c:pt>
                <c:pt idx="43">
                  <c:v>13.330001831054688</c:v>
                </c:pt>
                <c:pt idx="44">
                  <c:v>15.740005493164063</c:v>
                </c:pt>
                <c:pt idx="45">
                  <c:v>19.495999145507824</c:v>
                </c:pt>
                <c:pt idx="46">
                  <c:v>20.404998779296875</c:v>
                </c:pt>
                <c:pt idx="47">
                  <c:v>21.448004150390631</c:v>
                </c:pt>
                <c:pt idx="48">
                  <c:v>21.651998901367165</c:v>
                </c:pt>
                <c:pt idx="49">
                  <c:v>18.287994384765625</c:v>
                </c:pt>
                <c:pt idx="50">
                  <c:v>14.221994018554682</c:v>
                </c:pt>
                <c:pt idx="51">
                  <c:v>11.060001373291016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98-41FE-8B72-548581F5F1A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8.2574920654296875</c:v>
                </c:pt>
                <c:pt idx="1">
                  <c:v>6.634002685546875</c:v>
                </c:pt>
                <c:pt idx="2">
                  <c:v>5.3780029296874829</c:v>
                </c:pt>
                <c:pt idx="3">
                  <c:v>5.9660003662109204</c:v>
                </c:pt>
                <c:pt idx="4">
                  <c:v>5.3500030517577954</c:v>
                </c:pt>
                <c:pt idx="5">
                  <c:v>5.1439971923828125</c:v>
                </c:pt>
                <c:pt idx="6">
                  <c:v>4.2920013427734602</c:v>
                </c:pt>
                <c:pt idx="7">
                  <c:v>5.6000000000000227</c:v>
                </c:pt>
                <c:pt idx="8">
                  <c:v>6.2080017089843693</c:v>
                </c:pt>
                <c:pt idx="9">
                  <c:v>7.7780059814453182</c:v>
                </c:pt>
                <c:pt idx="10">
                  <c:v>7.5799987792968579</c:v>
                </c:pt>
                <c:pt idx="11">
                  <c:v>7.2120025634765454</c:v>
                </c:pt>
                <c:pt idx="12">
                  <c:v>9.7779937744140568</c:v>
                </c:pt>
                <c:pt idx="13">
                  <c:v>9.8259979248046818</c:v>
                </c:pt>
                <c:pt idx="14">
                  <c:v>12.209997558593727</c:v>
                </c:pt>
                <c:pt idx="15">
                  <c:v>12.427996826171892</c:v>
                </c:pt>
                <c:pt idx="16">
                  <c:v>15.466000366210949</c:v>
                </c:pt>
                <c:pt idx="17">
                  <c:v>19.117999267578142</c:v>
                </c:pt>
                <c:pt idx="18">
                  <c:v>21.032003784179665</c:v>
                </c:pt>
                <c:pt idx="19">
                  <c:v>23.169998168945313</c:v>
                </c:pt>
                <c:pt idx="20">
                  <c:v>23.74200439453125</c:v>
                </c:pt>
                <c:pt idx="21">
                  <c:v>23.667495727539063</c:v>
                </c:pt>
                <c:pt idx="22">
                  <c:v>22.480004882812494</c:v>
                </c:pt>
                <c:pt idx="23">
                  <c:v>20.885998535156261</c:v>
                </c:pt>
                <c:pt idx="24">
                  <c:v>16.417999267578125</c:v>
                </c:pt>
                <c:pt idx="25">
                  <c:v>14.289999389648443</c:v>
                </c:pt>
                <c:pt idx="26">
                  <c:v>10.677494049072266</c:v>
                </c:pt>
                <c:pt idx="27">
                  <c:v>8.9740051269531307</c:v>
                </c:pt>
                <c:pt idx="28">
                  <c:v>7.6140014648437386</c:v>
                </c:pt>
                <c:pt idx="29">
                  <c:v>6.8119995117187386</c:v>
                </c:pt>
                <c:pt idx="30">
                  <c:v>6.6320007324218864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98-41FE-8B72-548581F5F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555200"/>
        <c:axId val="110081088"/>
      </c:lineChart>
      <c:catAx>
        <c:axId val="45555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10081088"/>
        <c:crosses val="autoZero"/>
        <c:auto val="1"/>
        <c:lblAlgn val="ctr"/>
        <c:lblOffset val="100"/>
        <c:noMultiLvlLbl val="0"/>
      </c:catAx>
      <c:valAx>
        <c:axId val="11008108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45555200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SLAUGHTER COW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Southern Plains, 85-90% Lean,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2371934111684317E-2"/>
          <c:y val="0.18519648072159994"/>
          <c:w val="0.9129180242555886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83.61866666666667</c:v>
                </c:pt>
                <c:pt idx="1">
                  <c:v>84.037999999999982</c:v>
                </c:pt>
                <c:pt idx="2">
                  <c:v>82.835999999999999</c:v>
                </c:pt>
                <c:pt idx="3">
                  <c:v>83.846000000000004</c:v>
                </c:pt>
                <c:pt idx="4">
                  <c:v>85.84</c:v>
                </c:pt>
                <c:pt idx="5">
                  <c:v>88.876000000000005</c:v>
                </c:pt>
                <c:pt idx="6">
                  <c:v>91.059999999999988</c:v>
                </c:pt>
                <c:pt idx="7">
                  <c:v>91.08</c:v>
                </c:pt>
                <c:pt idx="8">
                  <c:v>92.272000000000006</c:v>
                </c:pt>
                <c:pt idx="9">
                  <c:v>92.072000000000003</c:v>
                </c:pt>
                <c:pt idx="10">
                  <c:v>91.381999999999991</c:v>
                </c:pt>
                <c:pt idx="11">
                  <c:v>92.334000000000003</c:v>
                </c:pt>
                <c:pt idx="12">
                  <c:v>92.825999999999993</c:v>
                </c:pt>
                <c:pt idx="13">
                  <c:v>91.584000000000003</c:v>
                </c:pt>
                <c:pt idx="14">
                  <c:v>91.342399999999998</c:v>
                </c:pt>
                <c:pt idx="15">
                  <c:v>91.518000000000001</c:v>
                </c:pt>
                <c:pt idx="16">
                  <c:v>92.373999999999995</c:v>
                </c:pt>
                <c:pt idx="17">
                  <c:v>90.419999999999987</c:v>
                </c:pt>
                <c:pt idx="18">
                  <c:v>91.676000000000002</c:v>
                </c:pt>
                <c:pt idx="19">
                  <c:v>91.116</c:v>
                </c:pt>
                <c:pt idx="20">
                  <c:v>92.509999999999991</c:v>
                </c:pt>
                <c:pt idx="21">
                  <c:v>92.63</c:v>
                </c:pt>
                <c:pt idx="22">
                  <c:v>91.044000000000011</c:v>
                </c:pt>
                <c:pt idx="23">
                  <c:v>91.037999999999997</c:v>
                </c:pt>
                <c:pt idx="24">
                  <c:v>92.652000000000001</c:v>
                </c:pt>
                <c:pt idx="25">
                  <c:v>96.551000000000002</c:v>
                </c:pt>
                <c:pt idx="26">
                  <c:v>94.970666666666659</c:v>
                </c:pt>
                <c:pt idx="27">
                  <c:v>94.98533333333333</c:v>
                </c:pt>
                <c:pt idx="28">
                  <c:v>93.664000000000016</c:v>
                </c:pt>
                <c:pt idx="29">
                  <c:v>94.212000000000003</c:v>
                </c:pt>
                <c:pt idx="30">
                  <c:v>95.106999999999999</c:v>
                </c:pt>
                <c:pt idx="31">
                  <c:v>96.713999999999999</c:v>
                </c:pt>
                <c:pt idx="32">
                  <c:v>96.844000000000008</c:v>
                </c:pt>
                <c:pt idx="33">
                  <c:v>94.259999999999991</c:v>
                </c:pt>
                <c:pt idx="34">
                  <c:v>92.8</c:v>
                </c:pt>
                <c:pt idx="35">
                  <c:v>92.963999999999999</c:v>
                </c:pt>
                <c:pt idx="36">
                  <c:v>90.378</c:v>
                </c:pt>
                <c:pt idx="37">
                  <c:v>86.566000000000003</c:v>
                </c:pt>
                <c:pt idx="38">
                  <c:v>84.036000000000001</c:v>
                </c:pt>
                <c:pt idx="39">
                  <c:v>82.686000000000007</c:v>
                </c:pt>
                <c:pt idx="40">
                  <c:v>82.792000000000002</c:v>
                </c:pt>
                <c:pt idx="41">
                  <c:v>82.666000000000011</c:v>
                </c:pt>
                <c:pt idx="42">
                  <c:v>81.075999999999993</c:v>
                </c:pt>
                <c:pt idx="43">
                  <c:v>80.81</c:v>
                </c:pt>
                <c:pt idx="44">
                  <c:v>81.078000000000003</c:v>
                </c:pt>
                <c:pt idx="45">
                  <c:v>80.128000000000014</c:v>
                </c:pt>
                <c:pt idx="46">
                  <c:v>80.977000000000004</c:v>
                </c:pt>
                <c:pt idx="47">
                  <c:v>81.676999999999992</c:v>
                </c:pt>
                <c:pt idx="48">
                  <c:v>78.739999999999981</c:v>
                </c:pt>
                <c:pt idx="49">
                  <c:v>78.680999999999997</c:v>
                </c:pt>
                <c:pt idx="50">
                  <c:v>80.873999999999995</c:v>
                </c:pt>
                <c:pt idx="51">
                  <c:v>81.327333333333314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5-4C19-877C-003B9DA884BD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60.56</c:v>
                </c:pt>
                <c:pt idx="1">
                  <c:v>59.39</c:v>
                </c:pt>
                <c:pt idx="2">
                  <c:v>59.805</c:v>
                </c:pt>
                <c:pt idx="3">
                  <c:v>60.22</c:v>
                </c:pt>
                <c:pt idx="4">
                  <c:v>62.34</c:v>
                </c:pt>
                <c:pt idx="5">
                  <c:v>62.36</c:v>
                </c:pt>
                <c:pt idx="6">
                  <c:v>62.8</c:v>
                </c:pt>
                <c:pt idx="7">
                  <c:v>67.959999999999994</c:v>
                </c:pt>
                <c:pt idx="8">
                  <c:v>66.900000000000006</c:v>
                </c:pt>
                <c:pt idx="9">
                  <c:v>66.31</c:v>
                </c:pt>
                <c:pt idx="10">
                  <c:v>69.23</c:v>
                </c:pt>
                <c:pt idx="11">
                  <c:v>70.180000000000007</c:v>
                </c:pt>
                <c:pt idx="12">
                  <c:v>71.23</c:v>
                </c:pt>
                <c:pt idx="13">
                  <c:v>70.849999999999994</c:v>
                </c:pt>
                <c:pt idx="14">
                  <c:v>72.09</c:v>
                </c:pt>
                <c:pt idx="15">
                  <c:v>68.94</c:v>
                </c:pt>
                <c:pt idx="16">
                  <c:v>68.959999999999994</c:v>
                </c:pt>
                <c:pt idx="17">
                  <c:v>68.25</c:v>
                </c:pt>
                <c:pt idx="18">
                  <c:v>69.92</c:v>
                </c:pt>
                <c:pt idx="19">
                  <c:v>71.42</c:v>
                </c:pt>
                <c:pt idx="20">
                  <c:v>70.95</c:v>
                </c:pt>
                <c:pt idx="21">
                  <c:v>72.080001831054688</c:v>
                </c:pt>
                <c:pt idx="22">
                  <c:v>74.209999084472656</c:v>
                </c:pt>
                <c:pt idx="23">
                  <c:v>72.769996643066406</c:v>
                </c:pt>
                <c:pt idx="24">
                  <c:v>73.150001525878906</c:v>
                </c:pt>
                <c:pt idx="25">
                  <c:v>73.5</c:v>
                </c:pt>
                <c:pt idx="26">
                  <c:v>73.349998474121094</c:v>
                </c:pt>
                <c:pt idx="27">
                  <c:v>73.199996948242188</c:v>
                </c:pt>
                <c:pt idx="28">
                  <c:v>74.919998168945313</c:v>
                </c:pt>
                <c:pt idx="29">
                  <c:v>74.589996337890625</c:v>
                </c:pt>
                <c:pt idx="30">
                  <c:v>73.830001831054688</c:v>
                </c:pt>
                <c:pt idx="31">
                  <c:v>74.75</c:v>
                </c:pt>
                <c:pt idx="32">
                  <c:v>73.589996337890625</c:v>
                </c:pt>
                <c:pt idx="33">
                  <c:v>71.129997253417969</c:v>
                </c:pt>
                <c:pt idx="34">
                  <c:v>70.55999755859375</c:v>
                </c:pt>
                <c:pt idx="35">
                  <c:v>69.344997406005859</c:v>
                </c:pt>
                <c:pt idx="36">
                  <c:v>68.129997253417969</c:v>
                </c:pt>
                <c:pt idx="37">
                  <c:v>61.159999847412109</c:v>
                </c:pt>
                <c:pt idx="38">
                  <c:v>62.319999694824219</c:v>
                </c:pt>
                <c:pt idx="39">
                  <c:v>59.790000915527344</c:v>
                </c:pt>
                <c:pt idx="40">
                  <c:v>61.970001220703125</c:v>
                </c:pt>
                <c:pt idx="41">
                  <c:v>61.799999237060547</c:v>
                </c:pt>
                <c:pt idx="42">
                  <c:v>59.75</c:v>
                </c:pt>
                <c:pt idx="43">
                  <c:v>59.25</c:v>
                </c:pt>
                <c:pt idx="44">
                  <c:v>60.950000762939453</c:v>
                </c:pt>
                <c:pt idx="45">
                  <c:v>59.869998931884766</c:v>
                </c:pt>
                <c:pt idx="46">
                  <c:v>60.534999847412109</c:v>
                </c:pt>
                <c:pt idx="47">
                  <c:v>61.200000762939453</c:v>
                </c:pt>
                <c:pt idx="48">
                  <c:v>57.139999389648438</c:v>
                </c:pt>
                <c:pt idx="49">
                  <c:v>56.5</c:v>
                </c:pt>
                <c:pt idx="50">
                  <c:v>57.099998474121094</c:v>
                </c:pt>
                <c:pt idx="51">
                  <c:v>55.833332061767578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45-4C19-877C-003B9DA884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54.566665649414063</c:v>
                </c:pt>
                <c:pt idx="1">
                  <c:v>53.299999237060547</c:v>
                </c:pt>
                <c:pt idx="2">
                  <c:v>54.240001678466797</c:v>
                </c:pt>
                <c:pt idx="3">
                  <c:v>53.479999542236328</c:v>
                </c:pt>
                <c:pt idx="4">
                  <c:v>54.25</c:v>
                </c:pt>
                <c:pt idx="5">
                  <c:v>58.790000915527344</c:v>
                </c:pt>
                <c:pt idx="6">
                  <c:v>62.5</c:v>
                </c:pt>
                <c:pt idx="7">
                  <c:v>65.209999084472656</c:v>
                </c:pt>
                <c:pt idx="8">
                  <c:v>70.879997253417969</c:v>
                </c:pt>
                <c:pt idx="9">
                  <c:v>73</c:v>
                </c:pt>
                <c:pt idx="10">
                  <c:v>73.120002746582031</c:v>
                </c:pt>
                <c:pt idx="11">
                  <c:v>68.485000610351563</c:v>
                </c:pt>
                <c:pt idx="12">
                  <c:v>63.849998474121094</c:v>
                </c:pt>
                <c:pt idx="13">
                  <c:v>65.110000610351563</c:v>
                </c:pt>
                <c:pt idx="14">
                  <c:v>65.050003051757813</c:v>
                </c:pt>
                <c:pt idx="15">
                  <c:v>66.419998168945313</c:v>
                </c:pt>
                <c:pt idx="16">
                  <c:v>62.270000457763672</c:v>
                </c:pt>
                <c:pt idx="17">
                  <c:v>64.080001831054688</c:v>
                </c:pt>
                <c:pt idx="18">
                  <c:v>63.290000915527344</c:v>
                </c:pt>
                <c:pt idx="19">
                  <c:v>62.5</c:v>
                </c:pt>
                <c:pt idx="20">
                  <c:v>60.165000915527344</c:v>
                </c:pt>
                <c:pt idx="21">
                  <c:v>57.830001831054688</c:v>
                </c:pt>
                <c:pt idx="22">
                  <c:v>59.319999694824219</c:v>
                </c:pt>
                <c:pt idx="23">
                  <c:v>57.340000152587891</c:v>
                </c:pt>
                <c:pt idx="24">
                  <c:v>58.400001525878906</c:v>
                </c:pt>
                <c:pt idx="25">
                  <c:v>62.380001068115234</c:v>
                </c:pt>
                <c:pt idx="26">
                  <c:v>60.815000534057617</c:v>
                </c:pt>
                <c:pt idx="27">
                  <c:v>59.25</c:v>
                </c:pt>
                <c:pt idx="28">
                  <c:v>52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45-4C19-877C-003B9DA88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031168"/>
        <c:axId val="35670272"/>
      </c:lineChart>
      <c:catAx>
        <c:axId val="4103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35670272"/>
        <c:crosses val="autoZero"/>
        <c:auto val="1"/>
        <c:lblAlgn val="ctr"/>
        <c:lblOffset val="100"/>
        <c:noMultiLvlLbl val="0"/>
      </c:catAx>
      <c:valAx>
        <c:axId val="35670272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41031168"/>
        <c:crosses val="autoZero"/>
        <c:crossBetween val="between"/>
        <c:majorUnit val="10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CATTLE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ON FEED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US</a:t>
            </a:r>
            <a:r>
              <a:rPr lang="en-US" sz="2000" b="0" baseline="0" dirty="0" smtClean="0"/>
              <a:t> Total, 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2012851841795636E-2"/>
          <c:y val="0.18519648072159994"/>
          <c:w val="0.89350438953751465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2012/16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10953.2</c:v>
                </c:pt>
                <c:pt idx="1">
                  <c:v>10985</c:v>
                </c:pt>
                <c:pt idx="2">
                  <c:v>10929.6</c:v>
                </c:pt>
                <c:pt idx="3">
                  <c:v>10965</c:v>
                </c:pt>
                <c:pt idx="4">
                  <c:v>10764.4</c:v>
                </c:pt>
                <c:pt idx="5">
                  <c:v>10737.4</c:v>
                </c:pt>
                <c:pt idx="6">
                  <c:v>10334.4</c:v>
                </c:pt>
                <c:pt idx="7">
                  <c:v>10113.200000000001</c:v>
                </c:pt>
                <c:pt idx="8">
                  <c:v>10065.799999999999</c:v>
                </c:pt>
                <c:pt idx="9">
                  <c:v>10308.799999999999</c:v>
                </c:pt>
                <c:pt idx="10">
                  <c:v>10772.2</c:v>
                </c:pt>
                <c:pt idx="11">
                  <c:v>10861.6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79-46BA-95F0-723176445F8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10605</c:v>
                </c:pt>
                <c:pt idx="1">
                  <c:v>10782</c:v>
                </c:pt>
                <c:pt idx="2">
                  <c:v>10772</c:v>
                </c:pt>
                <c:pt idx="3">
                  <c:v>10919</c:v>
                </c:pt>
                <c:pt idx="4">
                  <c:v>10998</c:v>
                </c:pt>
                <c:pt idx="5">
                  <c:v>11096</c:v>
                </c:pt>
                <c:pt idx="6">
                  <c:v>10821</c:v>
                </c:pt>
                <c:pt idx="7">
                  <c:v>10604</c:v>
                </c:pt>
                <c:pt idx="8">
                  <c:v>10504</c:v>
                </c:pt>
                <c:pt idx="9">
                  <c:v>10813</c:v>
                </c:pt>
                <c:pt idx="10">
                  <c:v>11332</c:v>
                </c:pt>
                <c:pt idx="11">
                  <c:v>11516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79-46BA-95F0-723176445F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4F81BD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11489</c:v>
                </c:pt>
                <c:pt idx="1">
                  <c:v>11630</c:v>
                </c:pt>
                <c:pt idx="2">
                  <c:v>11715</c:v>
                </c:pt>
                <c:pt idx="3">
                  <c:v>11729</c:v>
                </c:pt>
                <c:pt idx="4">
                  <c:v>11558</c:v>
                </c:pt>
                <c:pt idx="5">
                  <c:v>11553</c:v>
                </c:pt>
                <c:pt idx="6">
                  <c:v>11282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79-46BA-95F0-723176445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302080"/>
        <c:axId val="35708928"/>
      </c:lineChart>
      <c:catAx>
        <c:axId val="144302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35708928"/>
        <c:crosses val="autoZero"/>
        <c:auto val="1"/>
        <c:lblAlgn val="ctr"/>
        <c:lblOffset val="100"/>
        <c:noMultiLvlLbl val="0"/>
      </c:catAx>
      <c:valAx>
        <c:axId val="35708928"/>
        <c:scaling>
          <c:orientation val="minMax"/>
          <c:min val="97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 Head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144302080"/>
        <c:crosses val="autoZero"/>
        <c:crossBetween val="between"/>
        <c:majorUnit val="300"/>
        <c:minorUnit val="100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FEEDLOT PLACEMENTS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US Total, 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502E-2"/>
          <c:y val="0.18519648072159994"/>
          <c:w val="0.906615078287628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2012/16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1847.8</c:v>
                </c:pt>
                <c:pt idx="1">
                  <c:v>1609.8</c:v>
                </c:pt>
                <c:pt idx="2">
                  <c:v>1828.6</c:v>
                </c:pt>
                <c:pt idx="3">
                  <c:v>1600.8</c:v>
                </c:pt>
                <c:pt idx="4">
                  <c:v>1926.4</c:v>
                </c:pt>
                <c:pt idx="5">
                  <c:v>1528</c:v>
                </c:pt>
                <c:pt idx="6">
                  <c:v>1653.6</c:v>
                </c:pt>
                <c:pt idx="7">
                  <c:v>1804</c:v>
                </c:pt>
                <c:pt idx="8">
                  <c:v>1970.4</c:v>
                </c:pt>
                <c:pt idx="9">
                  <c:v>2266.8000000000002</c:v>
                </c:pt>
                <c:pt idx="10">
                  <c:v>1802</c:v>
                </c:pt>
                <c:pt idx="11">
                  <c:v>1615.8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2D-4724-8B30-94FC2A51B08A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1981</c:v>
                </c:pt>
                <c:pt idx="1">
                  <c:v>1694</c:v>
                </c:pt>
                <c:pt idx="2">
                  <c:v>2117</c:v>
                </c:pt>
                <c:pt idx="3">
                  <c:v>1848</c:v>
                </c:pt>
                <c:pt idx="4">
                  <c:v>2119</c:v>
                </c:pt>
                <c:pt idx="5">
                  <c:v>1770</c:v>
                </c:pt>
                <c:pt idx="6">
                  <c:v>1615</c:v>
                </c:pt>
                <c:pt idx="7">
                  <c:v>1928</c:v>
                </c:pt>
                <c:pt idx="8">
                  <c:v>2150</c:v>
                </c:pt>
                <c:pt idx="9">
                  <c:v>2393</c:v>
                </c:pt>
                <c:pt idx="10">
                  <c:v>2099</c:v>
                </c:pt>
                <c:pt idx="11">
                  <c:v>1799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2D-4724-8B30-94FC2A51B0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2068</c:v>
                </c:pt>
                <c:pt idx="1">
                  <c:v>1817</c:v>
                </c:pt>
                <c:pt idx="2">
                  <c:v>1921</c:v>
                </c:pt>
                <c:pt idx="3">
                  <c:v>1695</c:v>
                </c:pt>
                <c:pt idx="4">
                  <c:v>2124</c:v>
                </c:pt>
                <c:pt idx="5">
                  <c:v>1793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2D-4724-8B30-94FC2A51B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440960"/>
        <c:axId val="108191040"/>
      </c:lineChart>
      <c:catAx>
        <c:axId val="142440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08191040"/>
        <c:crosses val="autoZero"/>
        <c:auto val="1"/>
        <c:lblAlgn val="ctr"/>
        <c:lblOffset val="100"/>
        <c:noMultiLvlLbl val="0"/>
      </c:catAx>
      <c:valAx>
        <c:axId val="108191040"/>
        <c:scaling>
          <c:orientation val="minMax"/>
          <c:min val="13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 Head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142440960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FED CATTLE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MARKETINGS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US Total, 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502E-2"/>
          <c:y val="0.18519648072159994"/>
          <c:w val="0.906615078287628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2012/16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1732</c:v>
                </c:pt>
                <c:pt idx="1">
                  <c:v>1596.8</c:v>
                </c:pt>
                <c:pt idx="2">
                  <c:v>1724</c:v>
                </c:pt>
                <c:pt idx="3">
                  <c:v>1727</c:v>
                </c:pt>
                <c:pt idx="4">
                  <c:v>1863</c:v>
                </c:pt>
                <c:pt idx="5">
                  <c:v>1864.2</c:v>
                </c:pt>
                <c:pt idx="6">
                  <c:v>1815.6</c:v>
                </c:pt>
                <c:pt idx="7">
                  <c:v>1795.8</c:v>
                </c:pt>
                <c:pt idx="8">
                  <c:v>1669.4</c:v>
                </c:pt>
                <c:pt idx="9">
                  <c:v>1726.8</c:v>
                </c:pt>
                <c:pt idx="10">
                  <c:v>1638</c:v>
                </c:pt>
                <c:pt idx="11">
                  <c:v>1704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BB-4C95-AEFA-77124852244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1751</c:v>
                </c:pt>
                <c:pt idx="1">
                  <c:v>1648</c:v>
                </c:pt>
                <c:pt idx="2">
                  <c:v>1914</c:v>
                </c:pt>
                <c:pt idx="3">
                  <c:v>1703</c:v>
                </c:pt>
                <c:pt idx="4">
                  <c:v>1951</c:v>
                </c:pt>
                <c:pt idx="5">
                  <c:v>1989</c:v>
                </c:pt>
                <c:pt idx="6">
                  <c:v>1784</c:v>
                </c:pt>
                <c:pt idx="7">
                  <c:v>1979</c:v>
                </c:pt>
                <c:pt idx="8">
                  <c:v>1783</c:v>
                </c:pt>
                <c:pt idx="9">
                  <c:v>1801</c:v>
                </c:pt>
                <c:pt idx="10">
                  <c:v>1844</c:v>
                </c:pt>
                <c:pt idx="11">
                  <c:v>1752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BB-4C95-AEFA-77124852244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1858</c:v>
                </c:pt>
                <c:pt idx="1">
                  <c:v>1675</c:v>
                </c:pt>
                <c:pt idx="2">
                  <c:v>1840</c:v>
                </c:pt>
                <c:pt idx="3">
                  <c:v>1803</c:v>
                </c:pt>
                <c:pt idx="4">
                  <c:v>2056</c:v>
                </c:pt>
                <c:pt idx="5">
                  <c:v>2006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BB-4C95-AEFA-7712485224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942144"/>
        <c:axId val="110053632"/>
      </c:lineChart>
      <c:catAx>
        <c:axId val="143942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10053632"/>
        <c:crosses val="autoZero"/>
        <c:auto val="1"/>
        <c:lblAlgn val="ctr"/>
        <c:lblOffset val="100"/>
        <c:noMultiLvlLbl val="0"/>
      </c:catAx>
      <c:valAx>
        <c:axId val="110053632"/>
        <c:scaling>
          <c:orientation val="minMax"/>
          <c:min val="15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</a:t>
                </a:r>
                <a:r>
                  <a:rPr lang="en-US" b="0" baseline="0" dirty="0" smtClean="0"/>
                  <a:t> Head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143942144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3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97F56-2724-458E-A7C7-20FC5E5F35EF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3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45347-0381-4CF2-80D0-26821BCA0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36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910557D3-F6CE-4F82-83AB-8F278A907AED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D5F1ECC-02C1-46DA-A374-D0B54682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3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7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48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4066" indent="-286180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4719" indent="-228944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2604" indent="-228944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60492" indent="-228944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8379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6266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34153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92041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EC2ABF-458D-4589-8970-E2CB4A5C74D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F8554-E115-43A1-BE01-791372BF341F}" type="slidenum">
              <a:rPr lang="en-US" altLang="en-US" smtClean="0">
                <a:latin typeface="Arial" pitchFamily="34" charset="0"/>
              </a:rPr>
              <a:pPr/>
              <a:t>21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0CF0A-94DE-4419-B835-D089CA644D9F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07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81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46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77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22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15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22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98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CB94D-1005-46DA-B985-CBD25B9B0D4D}" type="slidenum">
              <a:rPr lang="en-US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CB94D-1005-46DA-B985-CBD25B9B0D4D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CB94D-1005-46DA-B985-CBD25B9B0D4D}" type="slidenum">
              <a:rPr lang="en-US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1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88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48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85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00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46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3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0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8B306-DEB6-46D2-81B5-0DFC2B91B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7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6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2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4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9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2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9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1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0A7E6-1A01-41A8-A7D4-F93F1485E232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5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okstatecasnr.az1.qualtrics.com/jfe/form/SV_dgVCp1DcPWmJkc5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6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7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8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1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attlenetwork.com/sites/protein/files/field/image/BT%20Cow%20Calf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78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1103" y="587375"/>
            <a:ext cx="3478097" cy="1470025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C00000"/>
                </a:solidFill>
                <a:latin typeface="Playbill" panose="040506030A0602020202" pitchFamily="82" charset="0"/>
                <a:cs typeface="ZWAdobeF" pitchFamily="2" charset="0"/>
              </a:rPr>
              <a:t>Cattle Market</a:t>
            </a:r>
            <a:br>
              <a:rPr lang="en-US" sz="8000" dirty="0" smtClean="0">
                <a:solidFill>
                  <a:srgbClr val="C00000"/>
                </a:solidFill>
                <a:latin typeface="Playbill" panose="040506030A0602020202" pitchFamily="82" charset="0"/>
                <a:cs typeface="ZWAdobeF" pitchFamily="2" charset="0"/>
              </a:rPr>
            </a:br>
            <a:r>
              <a:rPr lang="en-US" sz="8000" dirty="0" smtClean="0">
                <a:solidFill>
                  <a:srgbClr val="C00000"/>
                </a:solidFill>
                <a:latin typeface="Playbill" panose="040506030A0602020202" pitchFamily="82" charset="0"/>
                <a:cs typeface="ZWAdobeF" pitchFamily="2" charset="0"/>
              </a:rPr>
              <a:t> Update</a:t>
            </a:r>
            <a:endParaRPr lang="en-US" sz="8000" dirty="0">
              <a:solidFill>
                <a:srgbClr val="C00000"/>
              </a:solidFill>
              <a:latin typeface="Playbill" panose="040506030A0602020202" pitchFamily="82" charset="0"/>
              <a:cs typeface="ZWAdobeF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2926" y="4953000"/>
            <a:ext cx="6096000" cy="2057400"/>
          </a:xfrm>
          <a:noFill/>
        </p:spPr>
        <p:txBody>
          <a:bodyPr>
            <a:noAutofit/>
          </a:bodyPr>
          <a:lstStyle/>
          <a:p>
            <a:pPr algn="r"/>
            <a:r>
              <a:rPr lang="en-US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Derrell S. Peel</a:t>
            </a:r>
          </a:p>
          <a:p>
            <a:pPr algn="r"/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Breedlove Professor of Agribusiness and Extension Livestock Marketing Specialist</a:t>
            </a:r>
          </a:p>
          <a:p>
            <a:pPr algn="r"/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Oklahoma State University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Picture 5" descr="Agricultur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4190" y="5334000"/>
            <a:ext cx="1689883" cy="147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1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149194465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503533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62396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droughtmonitor.unl.edu/data/jpg/20180807/20180807_usd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086164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droughtmonitor.unl.edu/data/jpg/20180807/20180807_OK_t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905946" cy="610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mesonet.org/data/public/mesonet/maps/realtime/rainrfc.168h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2" y="609600"/>
            <a:ext cx="8521698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92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2532715824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20000" y="6224804"/>
            <a:ext cx="61912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680799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USDA-NASS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94693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1501993718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43800" y="6224804"/>
            <a:ext cx="61912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4149494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USDA-NASS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918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56490320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34275" y="6224804"/>
            <a:ext cx="61912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0363385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USDA-NASS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10513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Cattle Slaughter</a:t>
            </a:r>
            <a:br>
              <a:rPr lang="en-US" dirty="0" smtClean="0"/>
            </a:br>
            <a:r>
              <a:rPr lang="en-US" sz="3100" dirty="0" smtClean="0"/>
              <a:t>Federally Inspected, 1000 Head</a:t>
            </a:r>
            <a:endParaRPr lang="en-US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59715"/>
              </p:ext>
            </p:extLst>
          </p:nvPr>
        </p:nvGraphicFramePr>
        <p:xfrm>
          <a:off x="1295400" y="1828800"/>
          <a:ext cx="6705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5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% Change 2016 to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2018 YTD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% Change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Steers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16495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16771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Heifers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+8.7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Dairy Cows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+4.0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Beef Cows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+11.2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30115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31771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95400" y="5715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Latest data: July 21,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360913480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91400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0631664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USDA-AMS &amp; USDA-NASS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142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2018 Meat Production and Consumption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3725252"/>
              </p:ext>
            </p:extLst>
          </p:nvPr>
        </p:nvGraphicFramePr>
        <p:xfrm>
          <a:off x="228600" y="1905000"/>
          <a:ext cx="8763001" cy="334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600" dirty="0" smtClean="0"/>
                        <a:t>Production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Consum</a:t>
                      </a:r>
                      <a:r>
                        <a:rPr lang="en-US" sz="1600" dirty="0" smtClean="0"/>
                        <a:t>. 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Consum</a:t>
                      </a:r>
                      <a:r>
                        <a:rPr lang="en-US" sz="1600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Per Capita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Consum</a:t>
                      </a:r>
                      <a:r>
                        <a:rPr lang="en-US" sz="1600" baseline="0" dirty="0" smtClean="0"/>
                        <a:t>.</a:t>
                      </a:r>
                    </a:p>
                    <a:p>
                      <a:r>
                        <a:rPr lang="en-US" sz="1600" baseline="0" dirty="0" smtClean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600" dirty="0" smtClean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2016-2017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2017-</a:t>
                      </a:r>
                    </a:p>
                    <a:p>
                      <a:pPr algn="ctr"/>
                      <a:r>
                        <a:rPr lang="en-US" sz="1600" dirty="0" smtClean="0"/>
                        <a:t>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2016-2017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2017-2018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Million</a:t>
                      </a:r>
                      <a:r>
                        <a:rPr lang="en-US" sz="1600" baseline="0" dirty="0" smtClean="0"/>
                        <a:t> lbs.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Million</a:t>
                      </a:r>
                      <a:r>
                        <a:rPr lang="en-US" sz="1600" baseline="0" dirty="0" smtClean="0"/>
                        <a:t> lbs.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Million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Retail Lbs.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25221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26187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27298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+4.2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57.7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24941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25584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26578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+2.2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Broilers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40261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41217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42039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91.7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97193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99739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102644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219.2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+1.3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879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LMIC, July 12,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486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2018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37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2018 Market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</a:t>
            </a:r>
          </a:p>
          <a:p>
            <a:r>
              <a:rPr lang="en-US" dirty="0" smtClean="0"/>
              <a:t>U.S. Economy</a:t>
            </a:r>
          </a:p>
          <a:p>
            <a:r>
              <a:rPr lang="en-US" dirty="0" smtClean="0"/>
              <a:t>Agriculture</a:t>
            </a:r>
          </a:p>
          <a:p>
            <a:r>
              <a:rPr lang="en-US" dirty="0" smtClean="0"/>
              <a:t>Cattle Industry</a:t>
            </a:r>
            <a:endParaRPr lang="en-US" dirty="0"/>
          </a:p>
        </p:txBody>
      </p:sp>
      <p:pic>
        <p:nvPicPr>
          <p:cNvPr id="5" name="Picture 1" descr="IMG_04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6800" y="2667000"/>
            <a:ext cx="538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6341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782743"/>
              </p:ext>
            </p:extLst>
          </p:nvPr>
        </p:nvGraphicFramePr>
        <p:xfrm>
          <a:off x="838200" y="779462"/>
          <a:ext cx="7808913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4" name="Chart" r:id="rId4" imgW="6896025" imgH="4145383" progId="MSGraph.Chart.8">
                  <p:embed followColorScheme="full"/>
                </p:oleObj>
              </mc:Choice>
              <mc:Fallback>
                <p:oleObj name="Chart" r:id="rId4" imgW="6896025" imgH="414538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779462"/>
                        <a:ext cx="7808913" cy="478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1600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 smtClean="0">
                <a:latin typeface="Arial" charset="0"/>
              </a:rPr>
              <a:t>Data </a:t>
            </a:r>
            <a:r>
              <a:rPr lang="en-US" altLang="en-US" sz="900" dirty="0">
                <a:latin typeface="Arial" charset="0"/>
              </a:rPr>
              <a:t>Source:  </a:t>
            </a:r>
            <a:r>
              <a:rPr lang="en-US" altLang="en-US" sz="900" dirty="0" smtClean="0">
                <a:latin typeface="Arial" charset="0"/>
              </a:rPr>
              <a:t>USDA-ERS</a:t>
            </a:r>
            <a:endParaRPr lang="en-US" altLang="en-US" sz="9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402408"/>
              </p:ext>
            </p:extLst>
          </p:nvPr>
        </p:nvGraphicFramePr>
        <p:xfrm>
          <a:off x="685800" y="685800"/>
          <a:ext cx="7808913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7" name="Chart" r:id="rId4" imgW="6911297" imgH="4137696" progId="MSGraph.Chart.8">
                  <p:embed followColorScheme="full"/>
                </p:oleObj>
              </mc:Choice>
              <mc:Fallback>
                <p:oleObj name="Chart" r:id="rId4" imgW="6911297" imgH="413769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85800"/>
                        <a:ext cx="7808913" cy="478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4114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Livestock Marketing Information Center</a:t>
            </a:r>
          </a:p>
          <a:p>
            <a:pPr>
              <a:spcBef>
                <a:spcPct val="50000"/>
              </a:spcBef>
            </a:pPr>
            <a:r>
              <a:rPr lang="en-US" altLang="en-US" sz="900"/>
              <a:t>Data Source:  USDA-AMS &amp; USDA-NASS, Compiled &amp; Analysis by LMIC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1200" y="5867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616738"/>
              </p:ext>
            </p:extLst>
          </p:nvPr>
        </p:nvGraphicFramePr>
        <p:xfrm>
          <a:off x="685800" y="533400"/>
          <a:ext cx="8305800" cy="509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8" name="Chart" r:id="rId4" imgW="6629415" imgH="4053912" progId="MSGraph.Chart.8">
                  <p:embed followColorScheme="full"/>
                </p:oleObj>
              </mc:Choice>
              <mc:Fallback>
                <p:oleObj name="Chart" r:id="rId4" imgW="6629415" imgH="405391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33400"/>
                        <a:ext cx="8305800" cy="50924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198716" y="2515436"/>
            <a:ext cx="26592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Commercial Beef </a:t>
            </a:r>
            <a:r>
              <a:rPr lang="en-US" sz="1400" b="1" dirty="0" smtClean="0">
                <a:solidFill>
                  <a:srgbClr val="FF0000"/>
                </a:solidFill>
              </a:rPr>
              <a:t>Production &gt;&gt;&gt;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3810000" y="4191000"/>
            <a:ext cx="20968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3333FF"/>
                </a:solidFill>
              </a:rPr>
              <a:t>Beef Cow Inventory &gt;&gt;&gt;</a:t>
            </a:r>
            <a:endParaRPr lang="en-US" sz="1400" b="1" dirty="0">
              <a:solidFill>
                <a:srgbClr val="3333FF"/>
              </a:solidFill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32004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Livestock Marketing Information Center</a:t>
            </a:r>
          </a:p>
          <a:p>
            <a:pPr>
              <a:spcBef>
                <a:spcPct val="50000"/>
              </a:spcBef>
            </a:pPr>
            <a:r>
              <a:rPr lang="en-US" sz="900" dirty="0"/>
              <a:t>Data Source:  </a:t>
            </a:r>
            <a:r>
              <a:rPr lang="en-US" sz="900" dirty="0" smtClean="0"/>
              <a:t>USDA-NASS, </a:t>
            </a:r>
            <a:r>
              <a:rPr lang="en-US" sz="900" dirty="0"/>
              <a:t>Compiled &amp; Analysis by </a:t>
            </a:r>
            <a:r>
              <a:rPr lang="en-US" sz="900" dirty="0" smtClean="0"/>
              <a:t>LMIC and Derrell Peel</a:t>
            </a:r>
            <a:endParaRPr lang="en-US" sz="900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5715000"/>
            <a:ext cx="3352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2018 Production, 2019 inventory forecast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5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43" descr="8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248400" cy="588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9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545302107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24588"/>
            <a:ext cx="619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059287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8018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Beef Exports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405680"/>
              </p:ext>
            </p:extLst>
          </p:nvPr>
        </p:nvGraphicFramePr>
        <p:xfrm>
          <a:off x="457200" y="1447800"/>
          <a:ext cx="80772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2016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2015 to 2016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2017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2016 to 2017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of Total Exports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YTD %</a:t>
                      </a:r>
                    </a:p>
                    <a:p>
                      <a:pPr algn="ctr"/>
                      <a:r>
                        <a:rPr lang="en-US" sz="2000" dirty="0" smtClean="0"/>
                        <a:t>Of 2017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Japan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655426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826204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+26.1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+6.5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Mexico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394952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+8.9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419506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+6.2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+8.8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Hong Kong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293813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-7.0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335719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+14.3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+11.5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311905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-4.8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311905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10.8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+1.1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S. Korea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459158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+44.0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472768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+3.0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+41.9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2555698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+12.7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2861557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+12.0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+14.7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791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YTD: Jan-Jun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621495280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15063"/>
            <a:ext cx="61118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1770348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563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USDA-FAS, Compiled and Forecasts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7005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Beef Imports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939184"/>
              </p:ext>
            </p:extLst>
          </p:nvPr>
        </p:nvGraphicFramePr>
        <p:xfrm>
          <a:off x="457200" y="1447800"/>
          <a:ext cx="79248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2016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2015 to 2016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2017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2015 to 2016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of Total Imports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2018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YTD</a:t>
                      </a:r>
                    </a:p>
                    <a:p>
                      <a:pPr algn="ctr"/>
                      <a:r>
                        <a:rPr lang="en-US" sz="2000" dirty="0" smtClean="0"/>
                        <a:t>% of 2017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Australia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767216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-39.0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695253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+23.2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+2.7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717798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+14.2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741070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+3.2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+24.8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+9.9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New</a:t>
                      </a:r>
                      <a:r>
                        <a:rPr lang="en-US" sz="2000" baseline="0" dirty="0" smtClean="0"/>
                        <a:t> Zealand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612549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-7.4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557529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+18.6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+8.6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Mexico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493446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+25.9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573520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+16.2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+19.2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-15.0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Brazil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152703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138430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+4.6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-22.6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3014636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-10.6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2994382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-0.7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+1.0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6077314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YTD: Jan-Jun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468538413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15063"/>
            <a:ext cx="61118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3872847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563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USDA-FAS, Compiled and Forecasts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35405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3219440500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297900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416790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Global and Macroeconomic Environment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Changes</a:t>
            </a:r>
          </a:p>
          <a:p>
            <a:pPr lvl="1"/>
            <a:r>
              <a:rPr lang="en-US" dirty="0" smtClean="0"/>
              <a:t>Political</a:t>
            </a:r>
          </a:p>
          <a:p>
            <a:pPr lvl="1"/>
            <a:r>
              <a:rPr lang="en-US" dirty="0" smtClean="0"/>
              <a:t>Policy</a:t>
            </a:r>
          </a:p>
          <a:p>
            <a:r>
              <a:rPr lang="en-US" dirty="0" smtClean="0"/>
              <a:t>Uncertainty</a:t>
            </a:r>
          </a:p>
          <a:p>
            <a:pPr lvl="1"/>
            <a:r>
              <a:rPr lang="en-US" dirty="0" smtClean="0"/>
              <a:t>Global Economy</a:t>
            </a:r>
          </a:p>
          <a:p>
            <a:pPr lvl="1"/>
            <a:r>
              <a:rPr lang="en-US" dirty="0" smtClean="0"/>
              <a:t>U.S. Economy</a:t>
            </a:r>
          </a:p>
          <a:p>
            <a:pPr lvl="1"/>
            <a:r>
              <a:rPr lang="en-US" dirty="0" smtClean="0"/>
              <a:t>Trade</a:t>
            </a:r>
          </a:p>
          <a:p>
            <a:pPr lvl="2"/>
            <a:r>
              <a:rPr lang="en-US" dirty="0" smtClean="0"/>
              <a:t>Tariffs </a:t>
            </a:r>
          </a:p>
          <a:p>
            <a:pPr lvl="2"/>
            <a:r>
              <a:rPr lang="en-US" dirty="0" smtClean="0"/>
              <a:t>Exchange Rates</a:t>
            </a:r>
          </a:p>
          <a:p>
            <a:r>
              <a:rPr lang="en-US" dirty="0" smtClean="0"/>
              <a:t>Volatility</a:t>
            </a:r>
          </a:p>
        </p:txBody>
      </p:sp>
      <p:pic>
        <p:nvPicPr>
          <p:cNvPr id="5" name="Picture 2" descr="http://www.thecattlesite.com/uploads/files/slir/headline/imagelib/5879_USChinaTradeW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920" y="3276600"/>
            <a:ext cx="4555808" cy="343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drovers.com/sites/default/files/styles/featured_banner/public/NAFTA%20Canada%20Mexico%20U.S.%20flags.JPG?itok=6801i4q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490" y="1447800"/>
            <a:ext cx="416397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477357295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24588"/>
            <a:ext cx="6572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607145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2310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7022280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24588"/>
            <a:ext cx="619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10348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0880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759247907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34275" y="6224588"/>
            <a:ext cx="619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062592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799" y="6172200"/>
            <a:ext cx="47766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USDA-AMS, Compiled and Forecasts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20826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05834254"/>
              </p:ext>
            </p:extLst>
          </p:nvPr>
        </p:nvGraphicFramePr>
        <p:xfrm>
          <a:off x="304800" y="838200"/>
          <a:ext cx="8458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84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2018 Cattle Price Forecasts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787673"/>
              </p:ext>
            </p:extLst>
          </p:nvPr>
        </p:nvGraphicFramePr>
        <p:xfrm>
          <a:off x="457200" y="1295400"/>
          <a:ext cx="8458202" cy="4821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3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Feeder Steer Price (Southern Plains)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Fed Steer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5-600 lb.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($/cwt.)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err="1">
                          <a:effectLst/>
                        </a:rPr>
                        <a:t>chg</a:t>
                      </a:r>
                      <a:r>
                        <a:rPr lang="en-US" sz="2000" dirty="0">
                          <a:effectLst/>
                        </a:rPr>
                        <a:t> from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7-800 lb.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($/cwt.)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err="1">
                          <a:effectLst/>
                        </a:rPr>
                        <a:t>chg</a:t>
                      </a:r>
                      <a:r>
                        <a:rPr lang="en-US" sz="2000" dirty="0">
                          <a:effectLst/>
                        </a:rPr>
                        <a:t> from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5-mkt avg.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($/cwt)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err="1">
                          <a:effectLst/>
                        </a:rPr>
                        <a:t>chg</a:t>
                      </a:r>
                      <a:r>
                        <a:rPr lang="en-US" sz="2000" dirty="0">
                          <a:effectLst/>
                        </a:rPr>
                        <a:t> from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2017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III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165.47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+5.3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153.36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+6.4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112.47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-0.7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IV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170.66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+23.3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157.13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+21.2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117.88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+9.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Annual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166.00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148.17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+2.1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121.52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+0.5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2018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180.01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+14.4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148.73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+11.9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125.61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+2.2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170.11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-0.2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144.52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-3.2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116.72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-12.1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164-168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+0.3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144-147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-5.1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108-110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-3.1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160-165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-4.5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144-148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-7.1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112-115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-3.7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167-172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+2.1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144-148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115-117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-4.5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" y="623498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LMIC, July 24,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90100438"/>
              </p:ext>
            </p:extLst>
          </p:nvPr>
        </p:nvGraphicFramePr>
        <p:xfrm>
          <a:off x="457200" y="838200"/>
          <a:ext cx="8382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13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Thank You!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85800" y="2362200"/>
            <a:ext cx="7772400" cy="3873501"/>
          </a:xfrm>
        </p:spPr>
        <p:txBody>
          <a:bodyPr>
            <a:normAutofit fontScale="92500" lnSpcReduction="20000"/>
          </a:bodyPr>
          <a:lstStyle/>
          <a:p>
            <a:r>
              <a:rPr lang="en-US" sz="2200" u="sng" dirty="0" smtClean="0">
                <a:hlinkClick r:id="rId2"/>
              </a:rPr>
              <a:t>Please provide feedback on this session at:</a:t>
            </a:r>
          </a:p>
          <a:p>
            <a:endParaRPr lang="en-US" sz="2200" u="sng" dirty="0" smtClean="0">
              <a:hlinkClick r:id="rId2"/>
            </a:endParaRPr>
          </a:p>
          <a:p>
            <a:r>
              <a:rPr lang="en-US" sz="2200" u="sng" dirty="0" smtClean="0">
                <a:hlinkClick r:id="rId2"/>
              </a:rPr>
              <a:t>https</a:t>
            </a:r>
            <a:r>
              <a:rPr lang="en-US" sz="2200" u="sng" dirty="0">
                <a:hlinkClick r:id="rId2"/>
              </a:rPr>
              <a:t>://</a:t>
            </a:r>
            <a:r>
              <a:rPr lang="en-US" sz="2200" u="sng" dirty="0" smtClean="0">
                <a:hlinkClick r:id="rId2"/>
              </a:rPr>
              <a:t>okstatecasnr.az1.qualtrics.com/jfe/form/SV_dgVCp1DcPWmJkc5</a:t>
            </a:r>
            <a:endParaRPr lang="en-US" sz="2200" u="sng" dirty="0" smtClean="0"/>
          </a:p>
          <a:p>
            <a:endParaRPr lang="en-US" u="sng" dirty="0" smtClean="0"/>
          </a:p>
          <a:p>
            <a:endParaRPr lang="en-US" u="sng" dirty="0"/>
          </a:p>
          <a:p>
            <a:endParaRPr lang="en-US" u="sng" dirty="0" smtClean="0"/>
          </a:p>
          <a:p>
            <a:endParaRPr lang="en-US" u="sng" dirty="0"/>
          </a:p>
          <a:p>
            <a:r>
              <a:rPr lang="en-US" sz="5100" b="1" dirty="0" smtClean="0">
                <a:solidFill>
                  <a:srgbClr val="008000"/>
                </a:solidFill>
              </a:rPr>
              <a:t>Contact Information:</a:t>
            </a:r>
          </a:p>
          <a:p>
            <a:r>
              <a:rPr lang="en-US" sz="5100" b="1" dirty="0" smtClean="0">
                <a:solidFill>
                  <a:srgbClr val="008000"/>
                </a:solidFill>
              </a:rPr>
              <a:t>derrell.peel@okstate.edu</a:t>
            </a:r>
            <a:endParaRPr lang="en-US" sz="5100" b="1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5" name="Picture 2" descr="C:\Users\dpeel\Documents\PICS\Agriculture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03403"/>
            <a:ext cx="1600200" cy="139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1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le"/>
          <p:cNvPicPr>
            <a:picLocks noChangeAspect="1" noChangeArrowheads="1"/>
          </p:cNvPicPr>
          <p:nvPr/>
        </p:nvPicPr>
        <p:blipFill>
          <a:blip r:embed="rId2" cstate="print"/>
          <a:srcRect t="12402"/>
          <a:stretch>
            <a:fillRect/>
          </a:stretch>
        </p:blipFill>
        <p:spPr bwMode="auto">
          <a:xfrm>
            <a:off x="1657350" y="230187"/>
            <a:ext cx="71056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s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33" y="262730"/>
            <a:ext cx="12207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1600200"/>
            <a:ext cx="7467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Weekly Email Newsletter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OSU Animal Science and Agricultural Economics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88391" y="5257800"/>
            <a:ext cx="76962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Send Email to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derrell.peel@okstate.edu</a:t>
            </a:r>
          </a:p>
        </p:txBody>
      </p:sp>
      <p:pic>
        <p:nvPicPr>
          <p:cNvPr id="1026" name="Picture 2" descr="C:\Users\dpeel\Documents\PICS\Agriculture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5" y="3352800"/>
            <a:ext cx="2057400" cy="17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peel\Documents\PICS\feedlot-may-7-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4200808" cy="315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7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90447213"/>
              </p:ext>
            </p:extLst>
          </p:nvPr>
        </p:nvGraphicFramePr>
        <p:xfrm>
          <a:off x="304800" y="1704975"/>
          <a:ext cx="8158163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7" name="Chart" r:id="rId3" imgW="8001108" imgH="4427148" progId="MSGraph.Chart.8">
                  <p:embed followColorScheme="full"/>
                </p:oleObj>
              </mc:Choice>
              <mc:Fallback>
                <p:oleObj name="Chart" r:id="rId3" imgW="8001108" imgH="442714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04975"/>
                        <a:ext cx="8158163" cy="45148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9424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August 10, 2018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523682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$185.17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$741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$174.83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$787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$171.39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$857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$168.88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$929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$166.92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$163.56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$1,063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$157.22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$152.58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$1,144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$148.86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$145.44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$140.37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$1,263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$0.80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3968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Major Beef Market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Cattle Inventory and Beef Production</a:t>
            </a:r>
          </a:p>
          <a:p>
            <a:r>
              <a:rPr lang="en-US" dirty="0" smtClean="0"/>
              <a:t>Beef Demand</a:t>
            </a:r>
          </a:p>
          <a:p>
            <a:r>
              <a:rPr lang="en-US" dirty="0" smtClean="0"/>
              <a:t>International Trade</a:t>
            </a:r>
          </a:p>
          <a:p>
            <a:r>
              <a:rPr lang="en-US" dirty="0" smtClean="0"/>
              <a:t>Feed and Input Markets</a:t>
            </a:r>
          </a:p>
          <a:p>
            <a:r>
              <a:rPr lang="en-US" dirty="0" smtClean="0"/>
              <a:t>Forage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19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97572935"/>
              </p:ext>
            </p:extLst>
          </p:nvPr>
        </p:nvGraphicFramePr>
        <p:xfrm>
          <a:off x="304800" y="1400175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9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0175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5375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041817976"/>
              </p:ext>
            </p:extLst>
          </p:nvPr>
        </p:nvGraphicFramePr>
        <p:xfrm>
          <a:off x="304800" y="1400175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1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0175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745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Heifer Discount to Steer Price</a:t>
            </a:r>
            <a:br>
              <a:rPr lang="en-US" sz="3600" dirty="0" smtClean="0"/>
            </a:br>
            <a:r>
              <a:rPr lang="en-US" sz="2400" dirty="0" smtClean="0"/>
              <a:t>2000-2016, Oklahoma Auctions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786375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0019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Choice Wholesale Beef Price Seasonality</a:t>
            </a:r>
            <a:br>
              <a:rPr lang="en-US" sz="3200" dirty="0" smtClean="0"/>
            </a:br>
            <a:r>
              <a:rPr lang="en-US" sz="2200" dirty="0" smtClean="0"/>
              <a:t>2007-2016</a:t>
            </a: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996296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43522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Heifer Discount to Steer Price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Average by Month, Oklahoma Auctions, 2000-2016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6772720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42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100266"/>
              </p:ext>
            </p:extLst>
          </p:nvPr>
        </p:nvGraphicFramePr>
        <p:xfrm>
          <a:off x="571500" y="822960"/>
          <a:ext cx="8001000" cy="534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28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Feeder Price Slide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% by Weight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40325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50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Price Slide </a:t>
            </a: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475 lb. Steer = $170/cwt. </a:t>
            </a:r>
          </a:p>
          <a:p>
            <a:pPr lvl="1"/>
            <a:r>
              <a:rPr lang="en-US" dirty="0" smtClean="0"/>
              <a:t>Price Slide = 9 %</a:t>
            </a:r>
          </a:p>
          <a:p>
            <a:pPr lvl="1"/>
            <a:r>
              <a:rPr lang="en-US" dirty="0" smtClean="0"/>
              <a:t>$170 x .09 = $15.3/cwt.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Price adjustment for 505 lbs. or 30 lbs. heavier</a:t>
            </a:r>
          </a:p>
          <a:p>
            <a:pPr lvl="2"/>
            <a:r>
              <a:rPr lang="en-US" dirty="0" smtClean="0"/>
              <a:t>$15.3 x .30 = $4.59/cwt.</a:t>
            </a:r>
          </a:p>
          <a:p>
            <a:pPr lvl="2"/>
            <a:r>
              <a:rPr lang="en-US" dirty="0" smtClean="0"/>
              <a:t>505 lb. Steer price = $170 - $4.59 = $165.41/cwt.</a:t>
            </a:r>
          </a:p>
        </p:txBody>
      </p:sp>
    </p:spTree>
    <p:extLst>
      <p:ext uri="{BB962C8B-B14F-4D97-AF65-F5344CB8AC3E}">
        <p14:creationId xmlns:p14="http://schemas.microsoft.com/office/powerpoint/2010/main" val="5608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Slide Variation by Price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475 lb. Steers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Price Slide = 9 %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$125/cwt.      Price Slide = $11.25/cwt.</a:t>
            </a:r>
          </a:p>
          <a:p>
            <a:pPr lvl="1"/>
            <a:r>
              <a:rPr lang="en-US" dirty="0" smtClean="0"/>
              <a:t>$175/cwt. 	Price Slide = $15.75/cwt.</a:t>
            </a:r>
          </a:p>
          <a:p>
            <a:pPr lvl="1"/>
            <a:r>
              <a:rPr lang="en-US" dirty="0" smtClean="0"/>
              <a:t>$225/cwt. 	Price Slide = $20.25/cwt.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>Major Beef Producing and Consuming Countries, 2018 Projected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 rtlCol="0">
            <a:normAutofit fontScale="25000" lnSpcReduction="20000"/>
          </a:bodyPr>
          <a:lstStyle/>
          <a:p>
            <a:pPr marL="533400" indent="-53340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pPr>
            <a:r>
              <a:rPr lang="en-US" sz="11200" u="sng" dirty="0" smtClean="0"/>
              <a:t>PRODUCTION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USA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Brazil </a:t>
            </a:r>
            <a:endParaRPr lang="en-US" sz="11200" dirty="0"/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EU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China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India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Argentina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Australia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Mexico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Pakistan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Turkey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533400" indent="-533400" eaLnBrk="1" hangingPunct="1">
              <a:spcBef>
                <a:spcPts val="600"/>
              </a:spcBef>
              <a:buFontTx/>
              <a:buNone/>
            </a:pPr>
            <a:r>
              <a:rPr lang="en-US" altLang="en-US" u="sng" dirty="0" smtClean="0"/>
              <a:t>CONSUMPTION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USA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China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Brazil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EU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Argentina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India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Mexico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Russia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Pakistan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Turkey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601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USDA-FAS, Mar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134849407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193627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404171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0861878"/>
              </p:ext>
            </p:extLst>
          </p:nvPr>
        </p:nvGraphicFramePr>
        <p:xfrm>
          <a:off x="315913" y="762000"/>
          <a:ext cx="8534400" cy="512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4" name="Worksheet" r:id="rId4" imgW="8938237" imgH="5372131" progId="Excel.Sheet.8">
                  <p:embed/>
                </p:oleObj>
              </mc:Choice>
              <mc:Fallback>
                <p:oleObj name="Worksheet" r:id="rId4" imgW="8938237" imgH="5372131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762000"/>
                        <a:ext cx="8534400" cy="512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Arial" charset="0"/>
              </a:rPr>
              <a:t>Data Source:  USDA-FAS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Arial" charset="0"/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7212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>Major Beef Trading Countries, </a:t>
            </a:r>
            <a:br>
              <a:rPr lang="en-US" altLang="en-US" sz="3600" dirty="0" smtClean="0"/>
            </a:br>
            <a:r>
              <a:rPr lang="en-US" altLang="en-US" sz="3600" dirty="0" smtClean="0"/>
              <a:t>2018 Projected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 rtlCol="0">
            <a:normAutofit fontScale="25000" lnSpcReduction="20000"/>
          </a:bodyPr>
          <a:lstStyle/>
          <a:p>
            <a:pPr marL="533400" indent="-53340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pPr>
            <a:r>
              <a:rPr lang="en-US" sz="11200" u="sng" dirty="0" smtClean="0"/>
              <a:t>EXPORTS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India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Brazil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Australia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USA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New Zealand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Canada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Uruguay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EU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Paraguay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Argentina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533400" indent="-533400" eaLnBrk="1" hangingPunct="1">
              <a:spcBef>
                <a:spcPts val="600"/>
              </a:spcBef>
              <a:buFontTx/>
              <a:buNone/>
            </a:pPr>
            <a:r>
              <a:rPr lang="en-US" altLang="en-US" u="sng" dirty="0" smtClean="0"/>
              <a:t>IMPORTS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USA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China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Japan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South Korea</a:t>
            </a:r>
          </a:p>
          <a:p>
            <a:pPr marL="533400" indent="-533400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/>
              <a:t>Russia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Hong Kong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EU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Chile 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Egypt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Canada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601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USDA-FAS, Oct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066110"/>
              </p:ext>
            </p:extLst>
          </p:nvPr>
        </p:nvGraphicFramePr>
        <p:xfrm>
          <a:off x="452438" y="814388"/>
          <a:ext cx="8259762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01" name="Worksheet" r:id="rId4" imgW="8915354" imgH="5440680" progId="Excel.Sheet.8">
                  <p:embed/>
                </p:oleObj>
              </mc:Choice>
              <mc:Fallback>
                <p:oleObj name="Worksheet" r:id="rId4" imgW="8915354" imgH="544068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8" y="814388"/>
                        <a:ext cx="8259762" cy="504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Arial" charset="0"/>
              </a:rPr>
              <a:t>Data Source:  </a:t>
            </a:r>
            <a:r>
              <a:rPr lang="en-US" altLang="en-US" sz="1000" b="1" dirty="0" smtClean="0">
                <a:solidFill>
                  <a:srgbClr val="000000"/>
                </a:solidFill>
                <a:latin typeface="Arial" charset="0"/>
              </a:rPr>
              <a:t>USDA-FAS</a:t>
            </a:r>
            <a:endParaRPr lang="en-US" altLang="en-US" sz="1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India: Beef Exports</a:t>
            </a:r>
          </a:p>
        </p:txBody>
      </p:sp>
      <p:graphicFrame>
        <p:nvGraphicFramePr>
          <p:cNvPr id="46083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133825366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8" name="Chart" r:id="rId3" imgW="7772493" imgH="4114893" progId="MSGraph.Chart.8">
                  <p:embed followColorScheme="full"/>
                </p:oleObj>
              </mc:Choice>
              <mc:Fallback>
                <p:oleObj name="Chart" r:id="rId3" imgW="7772493" imgH="41148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42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Mexico: Beef Exports</a:t>
            </a:r>
          </a:p>
        </p:txBody>
      </p:sp>
      <p:graphicFrame>
        <p:nvGraphicFramePr>
          <p:cNvPr id="49155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997063222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9" name="Chart" r:id="rId3" imgW="7772493" imgH="4114893" progId="MSGraph.Chart.8">
                  <p:embed followColorScheme="full"/>
                </p:oleObj>
              </mc:Choice>
              <mc:Fallback>
                <p:oleObj name="Chart" r:id="rId3" imgW="7772493" imgH="41148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2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China: Beef Imports</a:t>
            </a:r>
          </a:p>
        </p:txBody>
      </p:sp>
      <p:graphicFrame>
        <p:nvGraphicFramePr>
          <p:cNvPr id="44035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060495380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6" name="Chart" r:id="rId3" imgW="7772493" imgH="4114893" progId="MSGraph.Chart.8">
                  <p:embed followColorScheme="full"/>
                </p:oleObj>
              </mc:Choice>
              <mc:Fallback>
                <p:oleObj name="Chart" r:id="rId3" imgW="7772493" imgH="41148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10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83746"/>
              </p:ext>
            </p:extLst>
          </p:nvPr>
        </p:nvGraphicFramePr>
        <p:xfrm>
          <a:off x="325438" y="774700"/>
          <a:ext cx="8515350" cy="511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84" name="Worksheet" r:id="rId4" imgW="8938237" imgH="5372131" progId="Excel.Sheet.8">
                  <p:embed/>
                </p:oleObj>
              </mc:Choice>
              <mc:Fallback>
                <p:oleObj name="Worksheet" r:id="rId4" imgW="8938237" imgH="5372131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774700"/>
                        <a:ext cx="8515350" cy="511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Arial" charset="0"/>
              </a:rPr>
              <a:t>Data Source:  </a:t>
            </a:r>
            <a:r>
              <a:rPr lang="en-US" altLang="en-US" sz="1000" b="1" dirty="0" smtClean="0">
                <a:solidFill>
                  <a:srgbClr val="000000"/>
                </a:solidFill>
                <a:latin typeface="Arial" charset="0"/>
              </a:rPr>
              <a:t>USDA-FAS</a:t>
            </a:r>
            <a:endParaRPr lang="en-US" altLang="en-US" sz="1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414361382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57006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72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26226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704755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6388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>
            <p:extLst>
              <p:ext uri="{D42A27DB-BD31-4B8C-83A1-F6EECF244321}">
                <p14:modId xmlns:p14="http://schemas.microsoft.com/office/powerpoint/2010/main" val="16547758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17371574"/>
              </p:ext>
            </p:extLst>
          </p:nvPr>
        </p:nvGraphicFramePr>
        <p:xfrm>
          <a:off x="304800" y="609600"/>
          <a:ext cx="8382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0933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121422216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1591060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USDA-AMS, Compiled by LMIC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68565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F5E55C585DB41A8086B22A0BA3978" ma:contentTypeVersion="10" ma:contentTypeDescription="Create a new document." ma:contentTypeScope="" ma:versionID="4017d100ac469d27e8afbfcd5da291e5">
  <xsd:schema xmlns:xsd="http://www.w3.org/2001/XMLSchema" xmlns:xs="http://www.w3.org/2001/XMLSchema" xmlns:p="http://schemas.microsoft.com/office/2006/metadata/properties" xmlns:ns3="6d636ed6-4d22-4f9b-a70c-2b144907596b" xmlns:ns4="db382af5-41d1-4468-8b87-e2f8642e227d" targetNamespace="http://schemas.microsoft.com/office/2006/metadata/properties" ma:root="true" ma:fieldsID="a87cfaeeda2f48cde7ed09687aa51c61" ns3:_="" ns4:_="">
    <xsd:import namespace="6d636ed6-4d22-4f9b-a70c-2b144907596b"/>
    <xsd:import namespace="db382af5-41d1-4468-8b87-e2f8642e22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36ed6-4d22-4f9b-a70c-2b1449075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82af5-41d1-4468-8b87-e2f8642e2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24672F-87C9-4345-868C-5EEA3C1CDE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36ed6-4d22-4f9b-a70c-2b144907596b"/>
    <ds:schemaRef ds:uri="db382af5-41d1-4468-8b87-e2f8642e2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1E4234-8E4D-47AF-8141-F70915A123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9541A7-A9A3-46ED-8522-42498DC1928E}">
  <ds:schemaRefs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b382af5-41d1-4468-8b87-e2f8642e227d"/>
    <ds:schemaRef ds:uri="6d636ed6-4d22-4f9b-a70c-2b144907596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124433</TotalTime>
  <Words>1641</Words>
  <Application>Microsoft Office PowerPoint</Application>
  <PresentationFormat>On-screen Show (4:3)</PresentationFormat>
  <Paragraphs>648</Paragraphs>
  <Slides>56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Arial Narrow</vt:lpstr>
      <vt:lpstr>Calibri</vt:lpstr>
      <vt:lpstr>Playbill</vt:lpstr>
      <vt:lpstr>Segoe Print</vt:lpstr>
      <vt:lpstr>Times New Roman</vt:lpstr>
      <vt:lpstr>Wingdings</vt:lpstr>
      <vt:lpstr>ZWAdobeF</vt:lpstr>
      <vt:lpstr>Office Theme</vt:lpstr>
      <vt:lpstr>Chart</vt:lpstr>
      <vt:lpstr>Worksheet</vt:lpstr>
      <vt:lpstr>Cattle Market  Update</vt:lpstr>
      <vt:lpstr>2018 Market Setting</vt:lpstr>
      <vt:lpstr>Global and Macroeconomic Environment</vt:lpstr>
      <vt:lpstr>Major Beef Market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Cattle Slaughter Federally Inspected, 1000 Head</vt:lpstr>
      <vt:lpstr>PowerPoint Presentation</vt:lpstr>
      <vt:lpstr>2018 Meat Production and Consumption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U.S. Beef Exports</vt:lpstr>
      <vt:lpstr>PowerPoint Presentation</vt:lpstr>
      <vt:lpstr>U.S. Beef Imports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Cattle Price Forecasts</vt:lpstr>
      <vt:lpstr>PowerPoint Presentation</vt:lpstr>
      <vt:lpstr>Thank You!</vt:lpstr>
      <vt:lpstr>PowerPoint Presentation</vt:lpstr>
      <vt:lpstr>Price-Weight Relationship  Medium/Large No. 1 Steers, Oklahoma</vt:lpstr>
      <vt:lpstr>Steer Price, Total Value and Value of Gain  August 10, 2018 7 Mkt. Ave., Oklahoma</vt:lpstr>
      <vt:lpstr>Price-Weight Relationship  Medium/Large No. 1 Steers, Oklahoma</vt:lpstr>
      <vt:lpstr>Price-Weight Relationship  Medium/Large No. 1 Steers, Oklahoma</vt:lpstr>
      <vt:lpstr>Heifer Discount to Steer Price 2000-2016, Oklahoma Auctions</vt:lpstr>
      <vt:lpstr>Choice Wholesale Beef Price Seasonality 2007-2016 </vt:lpstr>
      <vt:lpstr>Heifer Discount to Steer Price Average by Month, Oklahoma Auctions, 2000-2016</vt:lpstr>
      <vt:lpstr>PowerPoint Presentation</vt:lpstr>
      <vt:lpstr>Feeder Price Slide % by Weight</vt:lpstr>
      <vt:lpstr>Price Slide Example</vt:lpstr>
      <vt:lpstr>Price Slide Variation by Price </vt:lpstr>
      <vt:lpstr>Major Beef Producing and Consuming Countries, 2018 Projected</vt:lpstr>
      <vt:lpstr>PowerPoint Presentation</vt:lpstr>
      <vt:lpstr>Major Beef Trading Countries,  2018 Projected</vt:lpstr>
      <vt:lpstr>PowerPoint Presentation</vt:lpstr>
      <vt:lpstr>India: Beef Exports</vt:lpstr>
      <vt:lpstr>Mexico: Beef Exports</vt:lpstr>
      <vt:lpstr>China: Beef Imports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Cattle Market Update</dc:title>
  <dc:creator>Peel, Derrell</dc:creator>
  <cp:lastModifiedBy>Spradlin, Cassidy D</cp:lastModifiedBy>
  <cp:revision>501</cp:revision>
  <cp:lastPrinted>2018-07-19T16:25:57Z</cp:lastPrinted>
  <dcterms:created xsi:type="dcterms:W3CDTF">2017-07-25T01:29:50Z</dcterms:created>
  <dcterms:modified xsi:type="dcterms:W3CDTF">2020-10-16T19:26:02Z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0x010100560F5E55C585DB41A8086B22A0BA3978</vt:lpwstr>
  </property>
</Properties>
</file>