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9.xml" ContentType="application/vnd.openxmlformats-officedocument.drawingml.chart+xml"/>
  <Override PartName="/ppt/theme/themeOverride8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0.xml" ContentType="application/vnd.openxmlformats-officedocument.drawingml.chart+xml"/>
  <Override PartName="/ppt/theme/themeOverride9.xml" ContentType="application/vnd.openxmlformats-officedocument.themeOverride+xml"/>
  <Override PartName="/ppt/notesSlides/notesSlide18.xml" ContentType="application/vnd.openxmlformats-officedocument.presentationml.notesSlide+xml"/>
  <Override PartName="/ppt/charts/chart11.xml" ContentType="application/vnd.openxmlformats-officedocument.drawingml.chart+xml"/>
  <Override PartName="/ppt/theme/themeOverride10.xml" ContentType="application/vnd.openxmlformats-officedocument.themeOverride+xml"/>
  <Override PartName="/ppt/notesSlides/notesSlide19.xml" ContentType="application/vnd.openxmlformats-officedocument.presentationml.notesSlide+xml"/>
  <Override PartName="/ppt/charts/chart12.xml" ContentType="application/vnd.openxmlformats-officedocument.drawingml.chart+xml"/>
  <Override PartName="/ppt/theme/themeOverride11.xml" ContentType="application/vnd.openxmlformats-officedocument.themeOverride+xml"/>
  <Override PartName="/ppt/notesSlides/notesSlide20.xml" ContentType="application/vnd.openxmlformats-officedocument.presentationml.notesSlide+xml"/>
  <Override PartName="/ppt/charts/chart13.xml" ContentType="application/vnd.openxmlformats-officedocument.drawingml.chart+xml"/>
  <Override PartName="/ppt/theme/themeOverride12.xml" ContentType="application/vnd.openxmlformats-officedocument.themeOverride+xml"/>
  <Override PartName="/ppt/notesSlides/notesSlide21.xml" ContentType="application/vnd.openxmlformats-officedocument.presentationml.notesSlide+xml"/>
  <Override PartName="/ppt/charts/chart14.xml" ContentType="application/vnd.openxmlformats-officedocument.drawingml.chart+xml"/>
  <Override PartName="/ppt/theme/themeOverride13.xml" ContentType="application/vnd.openxmlformats-officedocument.themeOverride+xml"/>
  <Override PartName="/ppt/notesSlides/notesSlide22.xml" ContentType="application/vnd.openxmlformats-officedocument.presentationml.notesSlide+xml"/>
  <Override PartName="/ppt/charts/chart15.xml" ContentType="application/vnd.openxmlformats-officedocument.drawingml.chart+xml"/>
  <Override PartName="/ppt/theme/themeOverride14.xml" ContentType="application/vnd.openxmlformats-officedocument.themeOverride+xml"/>
  <Override PartName="/ppt/notesSlides/notesSlide23.xml" ContentType="application/vnd.openxmlformats-officedocument.presentationml.notesSlide+xml"/>
  <Override PartName="/ppt/charts/chart16.xml" ContentType="application/vnd.openxmlformats-officedocument.drawingml.chart+xml"/>
  <Override PartName="/ppt/theme/themeOverride15.xml" ContentType="application/vnd.openxmlformats-officedocument.themeOverride+xml"/>
  <Override PartName="/ppt/notesSlides/notesSlide24.xml" ContentType="application/vnd.openxmlformats-officedocument.presentationml.notesSlide+xml"/>
  <Override PartName="/ppt/charts/chart17.xml" ContentType="application/vnd.openxmlformats-officedocument.drawingml.chart+xml"/>
  <Override PartName="/ppt/theme/themeOverride16.xml" ContentType="application/vnd.openxmlformats-officedocument.themeOverr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72"/>
  </p:notesMasterIdLst>
  <p:handoutMasterIdLst>
    <p:handoutMasterId r:id="rId73"/>
  </p:handoutMasterIdLst>
  <p:sldIdLst>
    <p:sldId id="268" r:id="rId5"/>
    <p:sldId id="914" r:id="rId6"/>
    <p:sldId id="885" r:id="rId7"/>
    <p:sldId id="269" r:id="rId8"/>
    <p:sldId id="919" r:id="rId9"/>
    <p:sldId id="918" r:id="rId10"/>
    <p:sldId id="920" r:id="rId11"/>
    <p:sldId id="924" r:id="rId12"/>
    <p:sldId id="898" r:id="rId13"/>
    <p:sldId id="916" r:id="rId14"/>
    <p:sldId id="912" r:id="rId15"/>
    <p:sldId id="896" r:id="rId16"/>
    <p:sldId id="897" r:id="rId17"/>
    <p:sldId id="888" r:id="rId18"/>
    <p:sldId id="642" r:id="rId19"/>
    <p:sldId id="893" r:id="rId20"/>
    <p:sldId id="275" r:id="rId21"/>
    <p:sldId id="806" r:id="rId22"/>
    <p:sldId id="927" r:id="rId23"/>
    <p:sldId id="913" r:id="rId24"/>
    <p:sldId id="929" r:id="rId25"/>
    <p:sldId id="369" r:id="rId26"/>
    <p:sldId id="883" r:id="rId27"/>
    <p:sldId id="298" r:id="rId28"/>
    <p:sldId id="299" r:id="rId29"/>
    <p:sldId id="300" r:id="rId30"/>
    <p:sldId id="326" r:id="rId31"/>
    <p:sldId id="307" r:id="rId32"/>
    <p:sldId id="454" r:id="rId33"/>
    <p:sldId id="763" r:id="rId34"/>
    <p:sldId id="860" r:id="rId35"/>
    <p:sldId id="288" r:id="rId36"/>
    <p:sldId id="828" r:id="rId37"/>
    <p:sldId id="861" r:id="rId38"/>
    <p:sldId id="287" r:id="rId39"/>
    <p:sldId id="829" r:id="rId40"/>
    <p:sldId id="926" r:id="rId41"/>
    <p:sldId id="862" r:id="rId42"/>
    <p:sldId id="863" r:id="rId43"/>
    <p:sldId id="882" r:id="rId44"/>
    <p:sldId id="455" r:id="rId45"/>
    <p:sldId id="389" r:id="rId46"/>
    <p:sldId id="390" r:id="rId47"/>
    <p:sldId id="840" r:id="rId48"/>
    <p:sldId id="899" r:id="rId49"/>
    <p:sldId id="285" r:id="rId50"/>
    <p:sldId id="691" r:id="rId51"/>
    <p:sldId id="832" r:id="rId52"/>
    <p:sldId id="564" r:id="rId53"/>
    <p:sldId id="340" r:id="rId54"/>
    <p:sldId id="384" r:id="rId55"/>
    <p:sldId id="560" r:id="rId56"/>
    <p:sldId id="841" r:id="rId57"/>
    <p:sldId id="895" r:id="rId58"/>
    <p:sldId id="915" r:id="rId59"/>
    <p:sldId id="842" r:id="rId60"/>
    <p:sldId id="562" r:id="rId61"/>
    <p:sldId id="563" r:id="rId62"/>
    <p:sldId id="436" r:id="rId63"/>
    <p:sldId id="833" r:id="rId64"/>
    <p:sldId id="437" r:id="rId65"/>
    <p:sldId id="385" r:id="rId66"/>
    <p:sldId id="386" r:id="rId67"/>
    <p:sldId id="387" r:id="rId68"/>
    <p:sldId id="388" r:id="rId69"/>
    <p:sldId id="692" r:id="rId70"/>
    <p:sldId id="889" r:id="rId71"/>
  </p:sldIdLst>
  <p:sldSz cx="9144000" cy="6858000" type="screen4x3"/>
  <p:notesSz cx="7026275" cy="9312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CC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26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9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10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11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12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13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4.xlsx"/><Relationship Id="rId1" Type="http://schemas.openxmlformats.org/officeDocument/2006/relationships/themeOverride" Target="../theme/themeOverride14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5.xlsx"/><Relationship Id="rId1" Type="http://schemas.openxmlformats.org/officeDocument/2006/relationships/themeOverride" Target="../theme/themeOverride15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6.xlsx"/><Relationship Id="rId1" Type="http://schemas.openxmlformats.org/officeDocument/2006/relationships/themeOverride" Target="../theme/themeOverride16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MED.</a:t>
            </a:r>
            <a:r>
              <a:rPr lang="en-US" sz="2000" baseline="0" dirty="0">
                <a:latin typeface="Arial" pitchFamily="34" charset="0"/>
                <a:cs typeface="Arial" pitchFamily="34" charset="0"/>
              </a:rPr>
              <a:t> &amp; LRG. #1 STEER CALF PRICES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0" dirty="0"/>
              <a:t>400-500 Pounds,</a:t>
            </a:r>
            <a:r>
              <a:rPr lang="en-US" sz="2000" b="0" baseline="0" dirty="0"/>
              <a:t> Southern Plains, Weekly</a:t>
            </a:r>
            <a:endParaRPr lang="en-US" sz="2000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6.5482622861797443E-2"/>
          <c:y val="0.18519648072159994"/>
          <c:w val="0.89980733550547576"/>
          <c:h val="0.67373904846401234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 Avg. 2012-16</c:v>
                </c:pt>
              </c:strCache>
            </c:strRef>
          </c:tx>
          <c:spPr>
            <a:ln w="127000">
              <a:solidFill>
                <a:srgbClr val="FF5050"/>
              </a:solidFill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Sheet1!$B$2:$B$53</c:f>
              <c:numCache>
                <c:formatCode>General</c:formatCode>
                <c:ptCount val="52"/>
                <c:pt idx="0">
                  <c:v>229.42266666666666</c:v>
                </c:pt>
                <c:pt idx="1">
                  <c:v>229.41549999999998</c:v>
                </c:pt>
                <c:pt idx="2">
                  <c:v>226.51750003051757</c:v>
                </c:pt>
                <c:pt idx="3">
                  <c:v>227.50900039672851</c:v>
                </c:pt>
                <c:pt idx="4">
                  <c:v>225.58199981689449</c:v>
                </c:pt>
                <c:pt idx="5">
                  <c:v>227.52650012207033</c:v>
                </c:pt>
                <c:pt idx="6">
                  <c:v>226.83527496948244</c:v>
                </c:pt>
                <c:pt idx="7">
                  <c:v>229.26250036621096</c:v>
                </c:pt>
                <c:pt idx="8">
                  <c:v>228.18000021362303</c:v>
                </c:pt>
                <c:pt idx="9">
                  <c:v>230.96449975585938</c:v>
                </c:pt>
                <c:pt idx="10">
                  <c:v>232.12950030517578</c:v>
                </c:pt>
                <c:pt idx="11">
                  <c:v>231.3455000305176</c:v>
                </c:pt>
                <c:pt idx="12">
                  <c:v>232.13749942016602</c:v>
                </c:pt>
                <c:pt idx="13">
                  <c:v>229.48599984741213</c:v>
                </c:pt>
                <c:pt idx="14">
                  <c:v>225.76949987792969</c:v>
                </c:pt>
                <c:pt idx="15">
                  <c:v>221.44150057983398</c:v>
                </c:pt>
                <c:pt idx="16">
                  <c:v>220.22250115966796</c:v>
                </c:pt>
                <c:pt idx="17">
                  <c:v>218.59300021362304</c:v>
                </c:pt>
                <c:pt idx="18">
                  <c:v>220.18450067138673</c:v>
                </c:pt>
                <c:pt idx="19">
                  <c:v>222.68899951171875</c:v>
                </c:pt>
                <c:pt idx="20">
                  <c:v>219.20049957275387</c:v>
                </c:pt>
                <c:pt idx="21">
                  <c:v>224.15723321126302</c:v>
                </c:pt>
                <c:pt idx="22">
                  <c:v>220.17621684977212</c:v>
                </c:pt>
                <c:pt idx="23">
                  <c:v>222.21636649373372</c:v>
                </c:pt>
                <c:pt idx="24">
                  <c:v>220.08380526394313</c:v>
                </c:pt>
                <c:pt idx="25">
                  <c:v>219.13249911499025</c:v>
                </c:pt>
                <c:pt idx="26">
                  <c:v>219.32499926757811</c:v>
                </c:pt>
                <c:pt idx="27">
                  <c:v>219.51749942016599</c:v>
                </c:pt>
                <c:pt idx="28">
                  <c:v>209.77350039672851</c:v>
                </c:pt>
                <c:pt idx="29">
                  <c:v>217.22199998474122</c:v>
                </c:pt>
                <c:pt idx="30">
                  <c:v>217.45449957275392</c:v>
                </c:pt>
                <c:pt idx="31">
                  <c:v>222.13269969482423</c:v>
                </c:pt>
                <c:pt idx="32">
                  <c:v>223.21649984741211</c:v>
                </c:pt>
                <c:pt idx="33">
                  <c:v>224.63900033569334</c:v>
                </c:pt>
                <c:pt idx="34">
                  <c:v>220.07100036621097</c:v>
                </c:pt>
                <c:pt idx="35">
                  <c:v>217.55349987792971</c:v>
                </c:pt>
                <c:pt idx="36">
                  <c:v>214.53150036621091</c:v>
                </c:pt>
                <c:pt idx="37">
                  <c:v>212.38099963378909</c:v>
                </c:pt>
                <c:pt idx="38">
                  <c:v>206.6784998474121</c:v>
                </c:pt>
                <c:pt idx="39">
                  <c:v>209.39249993896482</c:v>
                </c:pt>
                <c:pt idx="40">
                  <c:v>214.52899972534178</c:v>
                </c:pt>
                <c:pt idx="41">
                  <c:v>214.26800033569333</c:v>
                </c:pt>
                <c:pt idx="42">
                  <c:v>221.01749975585935</c:v>
                </c:pt>
                <c:pt idx="43">
                  <c:v>221.56450045776364</c:v>
                </c:pt>
                <c:pt idx="44">
                  <c:v>218.37899957275391</c:v>
                </c:pt>
                <c:pt idx="45">
                  <c:v>218.54249987792969</c:v>
                </c:pt>
                <c:pt idx="46">
                  <c:v>220.53725</c:v>
                </c:pt>
                <c:pt idx="47">
                  <c:v>221.1072501220703</c:v>
                </c:pt>
                <c:pt idx="48">
                  <c:v>219.59450048828126</c:v>
                </c:pt>
                <c:pt idx="49">
                  <c:v>217.31100045776367</c:v>
                </c:pt>
                <c:pt idx="50">
                  <c:v>218.43866680908204</c:v>
                </c:pt>
                <c:pt idx="51">
                  <c:v>221.46549982706705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615-4A16-B2F7-DBC54ED8F4B8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ln w="50800">
              <a:solidFill>
                <a:srgbClr val="002060"/>
              </a:solidFill>
              <a:prstDash val="sysDot"/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Sheet1!$C$2:$C$51</c:f>
              <c:numCache>
                <c:formatCode>General</c:formatCode>
                <c:ptCount val="50"/>
                <c:pt idx="0">
                  <c:v>164.55999755859375</c:v>
                </c:pt>
                <c:pt idx="1">
                  <c:v>169.55000305175781</c:v>
                </c:pt>
                <c:pt idx="2">
                  <c:v>170.85499954223633</c:v>
                </c:pt>
                <c:pt idx="3">
                  <c:v>172.52249908447266</c:v>
                </c:pt>
                <c:pt idx="4">
                  <c:v>171.70999908447266</c:v>
                </c:pt>
                <c:pt idx="5">
                  <c:v>175.15499877929688</c:v>
                </c:pt>
                <c:pt idx="6">
                  <c:v>175.79249954223633</c:v>
                </c:pt>
                <c:pt idx="7">
                  <c:v>178.90499877929688</c:v>
                </c:pt>
                <c:pt idx="8">
                  <c:v>179.10750198364258</c:v>
                </c:pt>
                <c:pt idx="9">
                  <c:v>178.59500122070313</c:v>
                </c:pt>
                <c:pt idx="10">
                  <c:v>173.93500137329102</c:v>
                </c:pt>
                <c:pt idx="11">
                  <c:v>180.34249877929688</c:v>
                </c:pt>
                <c:pt idx="12">
                  <c:v>175.95500183105469</c:v>
                </c:pt>
                <c:pt idx="13">
                  <c:v>177.79750061035156</c:v>
                </c:pt>
                <c:pt idx="14">
                  <c:v>179.04750061035156</c:v>
                </c:pt>
                <c:pt idx="15">
                  <c:v>184.79000091552734</c:v>
                </c:pt>
                <c:pt idx="16">
                  <c:v>188.91500091552734</c:v>
                </c:pt>
                <c:pt idx="17">
                  <c:v>194.94249725341797</c:v>
                </c:pt>
                <c:pt idx="18">
                  <c:v>182.54499816894531</c:v>
                </c:pt>
                <c:pt idx="19">
                  <c:v>183.6875</c:v>
                </c:pt>
                <c:pt idx="20">
                  <c:v>182.1974983215332</c:v>
                </c:pt>
                <c:pt idx="21">
                  <c:v>187.19499969482422</c:v>
                </c:pt>
                <c:pt idx="22">
                  <c:v>179.61000061035156</c:v>
                </c:pt>
                <c:pt idx="23">
                  <c:v>179.95000076293945</c:v>
                </c:pt>
                <c:pt idx="24">
                  <c:v>178.72375106811523</c:v>
                </c:pt>
                <c:pt idx="25">
                  <c:v>177.49750137329102</c:v>
                </c:pt>
                <c:pt idx="26">
                  <c:v>176.2712516784668</c:v>
                </c:pt>
                <c:pt idx="27">
                  <c:v>175.04500198364258</c:v>
                </c:pt>
                <c:pt idx="28">
                  <c:v>176.88750076293945</c:v>
                </c:pt>
                <c:pt idx="29">
                  <c:v>181.09499740600586</c:v>
                </c:pt>
                <c:pt idx="30">
                  <c:v>180.1824951171875</c:v>
                </c:pt>
                <c:pt idx="31">
                  <c:v>180.54249572753906</c:v>
                </c:pt>
                <c:pt idx="32">
                  <c:v>180.5099983215332</c:v>
                </c:pt>
                <c:pt idx="33">
                  <c:v>180.47750091552734</c:v>
                </c:pt>
                <c:pt idx="34">
                  <c:v>177.08000183105469</c:v>
                </c:pt>
                <c:pt idx="35">
                  <c:v>177.77749633789063</c:v>
                </c:pt>
                <c:pt idx="36">
                  <c:v>181.78500366210938</c:v>
                </c:pt>
                <c:pt idx="37">
                  <c:v>174.91750335693359</c:v>
                </c:pt>
                <c:pt idx="38">
                  <c:v>180.29000091552734</c:v>
                </c:pt>
                <c:pt idx="39">
                  <c:v>176.02000045776367</c:v>
                </c:pt>
                <c:pt idx="40">
                  <c:v>181.75</c:v>
                </c:pt>
                <c:pt idx="41">
                  <c:v>183.40750122070313</c:v>
                </c:pt>
                <c:pt idx="42">
                  <c:v>187.24750137329102</c:v>
                </c:pt>
                <c:pt idx="43">
                  <c:v>191.6724967956543</c:v>
                </c:pt>
                <c:pt idx="44">
                  <c:v>188.44250106811523</c:v>
                </c:pt>
                <c:pt idx="45">
                  <c:v>189.51249694824219</c:v>
                </c:pt>
                <c:pt idx="46">
                  <c:v>192.4537467956543</c:v>
                </c:pt>
                <c:pt idx="47">
                  <c:v>195.39499664306641</c:v>
                </c:pt>
                <c:pt idx="48">
                  <c:v>188.13999938964844</c:v>
                </c:pt>
                <c:pt idx="49">
                  <c:v>183.28249359130859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615-4A16-B2F7-DBC54ED8F4B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</c:v>
                </c:pt>
              </c:strCache>
            </c:strRef>
          </c:tx>
          <c:spPr>
            <a:ln w="50800">
              <a:solidFill>
                <a:srgbClr val="0070C0"/>
              </a:solidFill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Sheet1!$D$2:$D$53</c:f>
              <c:numCache>
                <c:formatCode>General</c:formatCode>
                <c:ptCount val="52"/>
                <c:pt idx="0">
                  <c:v>189.3025016784668</c:v>
                </c:pt>
                <c:pt idx="1">
                  <c:v>184.13249969482422</c:v>
                </c:pt>
                <c:pt idx="2">
                  <c:v>187.13749694824219</c:v>
                </c:pt>
                <c:pt idx="3">
                  <c:v>196.95500183105469</c:v>
                </c:pt>
                <c:pt idx="4">
                  <c:v>196.51749801635742</c:v>
                </c:pt>
                <c:pt idx="5">
                  <c:v>197.89500045776367</c:v>
                </c:pt>
                <c:pt idx="6">
                  <c:v>198.00500106811523</c:v>
                </c:pt>
                <c:pt idx="7">
                  <c:v>200.02749633789063</c:v>
                </c:pt>
                <c:pt idx="8">
                  <c:v>199.15999984741211</c:v>
                </c:pt>
                <c:pt idx="9">
                  <c:v>201.33000183105469</c:v>
                </c:pt>
                <c:pt idx="10">
                  <c:v>194.15250015258789</c:v>
                </c:pt>
                <c:pt idx="11">
                  <c:v>187.8125</c:v>
                </c:pt>
                <c:pt idx="12">
                  <c:v>185.63500213623047</c:v>
                </c:pt>
                <c:pt idx="13">
                  <c:v>181.54750061035156</c:v>
                </c:pt>
                <c:pt idx="14">
                  <c:v>187.36000061035156</c:v>
                </c:pt>
                <c:pt idx="15">
                  <c:v>186.67250442504883</c:v>
                </c:pt>
                <c:pt idx="16">
                  <c:v>188.28249740600586</c:v>
                </c:pt>
                <c:pt idx="17">
                  <c:v>188.84749984741211</c:v>
                </c:pt>
                <c:pt idx="18">
                  <c:v>184.54750442504883</c:v>
                </c:pt>
                <c:pt idx="19">
                  <c:v>184.36250114440918</c:v>
                </c:pt>
                <c:pt idx="20">
                  <c:v>184.17749786376953</c:v>
                </c:pt>
                <c:pt idx="21">
                  <c:v>176.14249801635742</c:v>
                </c:pt>
                <c:pt idx="22">
                  <c:v>176.99999618530273</c:v>
                </c:pt>
                <c:pt idx="23">
                  <c:v>177.21666463216147</c:v>
                </c:pt>
                <c:pt idx="24">
                  <c:v>177.43333307902017</c:v>
                </c:pt>
                <c:pt idx="25">
                  <c:v>177.65000152587891</c:v>
                </c:pt>
                <c:pt idx="26">
                  <c:v>178.78875160217285</c:v>
                </c:pt>
                <c:pt idx="27">
                  <c:v>179.9275016784668</c:v>
                </c:pt>
                <c:pt idx="28">
                  <c:v>177.98250198364258</c:v>
                </c:pt>
                <c:pt idx="29">
                  <c:v>177.42250061035156</c:v>
                </c:pt>
                <c:pt idx="30">
                  <c:v>182.04750061035156</c:v>
                </c:pt>
                <c:pt idx="31">
                  <c:v>180.33999633789063</c:v>
                </c:pt>
                <c:pt idx="32">
                  <c:v>181.42499923706055</c:v>
                </c:pt>
                <c:pt idx="33">
                  <c:v>180.64750289916992</c:v>
                </c:pt>
                <c:pt idx="34">
                  <c:v>179.68000030517578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615-4A16-B2F7-DBC54ED8F4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8214016"/>
        <c:axId val="288192128"/>
      </c:lineChart>
      <c:catAx>
        <c:axId val="408214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288192128"/>
        <c:crosses val="autoZero"/>
        <c:auto val="1"/>
        <c:lblAlgn val="ctr"/>
        <c:lblOffset val="100"/>
        <c:noMultiLvlLbl val="0"/>
      </c:catAx>
      <c:valAx>
        <c:axId val="288192128"/>
        <c:scaling>
          <c:orientation val="minMax"/>
          <c:min val="14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 dirty="0"/>
                  <a:t>$</a:t>
                </a:r>
                <a:r>
                  <a:rPr lang="en-US" b="0" baseline="0" dirty="0"/>
                  <a:t> Per Cwt.</a:t>
                </a:r>
                <a:endParaRPr lang="en-US" b="0" dirty="0"/>
              </a:p>
            </c:rich>
          </c:tx>
          <c:layout>
            <c:manualLayout>
              <c:xMode val="edge"/>
              <c:yMode val="edge"/>
              <c:x val="1.8518531088786316E-2"/>
              <c:y val="0.10391944844922554"/>
            </c:manualLayout>
          </c:layout>
          <c:overlay val="0"/>
        </c:title>
        <c:numFmt formatCode="General" sourceLinked="0"/>
        <c:majorTickMark val="out"/>
        <c:minorTickMark val="out"/>
        <c:tickLblPos val="nextTo"/>
        <c:spPr>
          <a:ln>
            <a:solidFill>
              <a:prstClr val="black"/>
            </a:solidFill>
          </a:ln>
        </c:spPr>
        <c:crossAx val="408214016"/>
        <c:crosses val="autoZero"/>
        <c:crossBetween val="between"/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legend>
      <c:legendPos val="b"/>
      <c:layout>
        <c:manualLayout>
          <c:xMode val="edge"/>
          <c:yMode val="edge"/>
          <c:x val="0.29241469816272964"/>
          <c:y val="0.91137277734649369"/>
          <c:w val="0.46114761516879355"/>
          <c:h val="6.5153044249750477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US BEEF AND VEAL EXPORTS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0" dirty="0" smtClean="0"/>
              <a:t>Carcass</a:t>
            </a:r>
            <a:r>
              <a:rPr lang="en-US" sz="2000" b="0" baseline="0" dirty="0" smtClean="0"/>
              <a:t> Weight, </a:t>
            </a:r>
            <a:r>
              <a:rPr lang="en-US" sz="2000" b="0" dirty="0" smtClean="0"/>
              <a:t>Monthly</a:t>
            </a:r>
            <a:endParaRPr lang="en-US" sz="2000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6.5482622861797457E-2"/>
          <c:y val="0.18519648072159997"/>
          <c:w val="0.90003461851751299"/>
          <c:h val="0.67373904846401256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Avg. 2012-16</c:v>
                </c:pt>
              </c:strCache>
            </c:strRef>
          </c:tx>
          <c:spPr>
            <a:ln w="127000">
              <a:solidFill>
                <a:srgbClr val="FF5050"/>
              </a:solidFill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182130.70034509449</c:v>
                </c:pt>
                <c:pt idx="1">
                  <c:v>178401.66134942599</c:v>
                </c:pt>
                <c:pt idx="2">
                  <c:v>190783.20586997597</c:v>
                </c:pt>
                <c:pt idx="3">
                  <c:v>196901.27180535873</c:v>
                </c:pt>
                <c:pt idx="4">
                  <c:v>213216.84667406982</c:v>
                </c:pt>
                <c:pt idx="5">
                  <c:v>221025.52924944437</c:v>
                </c:pt>
                <c:pt idx="6">
                  <c:v>228428.36198592334</c:v>
                </c:pt>
                <c:pt idx="7">
                  <c:v>220312.56593839318</c:v>
                </c:pt>
                <c:pt idx="8">
                  <c:v>200986.4820851351</c:v>
                </c:pt>
                <c:pt idx="9">
                  <c:v>222438.41278694765</c:v>
                </c:pt>
                <c:pt idx="10">
                  <c:v>214879.26334819657</c:v>
                </c:pt>
                <c:pt idx="11">
                  <c:v>218265.80649734187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1FC-4DE4-ADF4-DE1671B70BB2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ln w="50800">
              <a:solidFill>
                <a:srgbClr val="002060"/>
              </a:solidFill>
              <a:prstDash val="sysDot"/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211829.30136960547</c:v>
                </c:pt>
                <c:pt idx="1">
                  <c:v>206563.88040861257</c:v>
                </c:pt>
                <c:pt idx="2">
                  <c:v>234290.08542144668</c:v>
                </c:pt>
                <c:pt idx="3">
                  <c:v>218343.93441291826</c:v>
                </c:pt>
                <c:pt idx="4">
                  <c:v>226061.04764032713</c:v>
                </c:pt>
                <c:pt idx="5">
                  <c:v>235759.52206386178</c:v>
                </c:pt>
                <c:pt idx="6">
                  <c:v>239111.62023048144</c:v>
                </c:pt>
                <c:pt idx="7">
                  <c:v>263650.47368565854</c:v>
                </c:pt>
                <c:pt idx="8">
                  <c:v>243061.11208388131</c:v>
                </c:pt>
                <c:pt idx="9">
                  <c:v>260080.81237622793</c:v>
                </c:pt>
                <c:pt idx="10">
                  <c:v>260633.50223345193</c:v>
                </c:pt>
                <c:pt idx="11">
                  <c:v>260302.60695078151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1FC-4DE4-ADF4-DE1671B70BB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</c:v>
                </c:pt>
              </c:strCache>
            </c:strRef>
          </c:tx>
          <c:spPr>
            <a:ln w="50800">
              <a:solidFill>
                <a:srgbClr val="4F81BD"/>
              </a:solidFill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243674.00696783047</c:v>
                </c:pt>
                <c:pt idx="1">
                  <c:v>225842.74995476121</c:v>
                </c:pt>
                <c:pt idx="2">
                  <c:v>260628.49313495209</c:v>
                </c:pt>
                <c:pt idx="3">
                  <c:v>253570.59625003141</c:v>
                </c:pt>
                <c:pt idx="4">
                  <c:v>272781.83410192555</c:v>
                </c:pt>
                <c:pt idx="5">
                  <c:v>272606.04182615248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1FC-4DE4-ADF4-DE1671B70B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55007744"/>
        <c:axId val="196030400"/>
      </c:lineChart>
      <c:catAx>
        <c:axId val="2550077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196030400"/>
        <c:crosses val="autoZero"/>
        <c:auto val="1"/>
        <c:lblAlgn val="ctr"/>
        <c:lblOffset val="100"/>
        <c:noMultiLvlLbl val="0"/>
      </c:catAx>
      <c:valAx>
        <c:axId val="196030400"/>
        <c:scaling>
          <c:orientation val="minMax"/>
          <c:max val="290000"/>
          <c:min val="15000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 dirty="0" smtClean="0"/>
                  <a:t>Mil. Pounds</a:t>
                </a:r>
              </a:p>
            </c:rich>
          </c:tx>
          <c:layout>
            <c:manualLayout>
              <c:xMode val="edge"/>
              <c:yMode val="edge"/>
              <c:x val="1.851853108878632E-2"/>
              <c:y val="0.10391944844922554"/>
            </c:manualLayout>
          </c:layout>
          <c:overlay val="0"/>
        </c:title>
        <c:numFmt formatCode="General" sourceLinked="0"/>
        <c:majorTickMark val="out"/>
        <c:minorTickMark val="out"/>
        <c:tickLblPos val="nextTo"/>
        <c:spPr>
          <a:ln>
            <a:solidFill>
              <a:prstClr val="black"/>
            </a:solidFill>
          </a:ln>
        </c:spPr>
        <c:crossAx val="255007744"/>
        <c:crosses val="autoZero"/>
        <c:crossBetween val="between"/>
        <c:dispUnits>
          <c:builtInUnit val="thousands"/>
        </c:dispUnits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US BEEF AND VEAL </a:t>
            </a:r>
            <a:r>
              <a:rPr lang="en-US" sz="2000" baseline="0" dirty="0" smtClean="0">
                <a:latin typeface="Arial" pitchFamily="34" charset="0"/>
                <a:cs typeface="Arial" pitchFamily="34" charset="0"/>
              </a:rPr>
              <a:t>EXPORTS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0" dirty="0" smtClean="0"/>
              <a:t>Carcass</a:t>
            </a:r>
            <a:r>
              <a:rPr lang="en-US" sz="2000" b="0" baseline="0" dirty="0" smtClean="0"/>
              <a:t> Weight, Annual</a:t>
            </a:r>
            <a:endParaRPr lang="en-US" sz="2000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5.8902163091682502E-2"/>
          <c:y val="0.18519648072159994"/>
          <c:w val="0.90684620780161074"/>
          <c:h val="0.75824609071753357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rgbClr val="0070C0"/>
            </a:solidFill>
            <a:ln w="9525">
              <a:solidFill>
                <a:sysClr val="windowText" lastClr="000000"/>
              </a:solidFill>
            </a:ln>
          </c:spPr>
          <c:invertIfNegative val="0"/>
          <c:cat>
            <c:numRef>
              <c:f>Sheet1!$A$2:$A$27</c:f>
              <c:numCache>
                <c:formatCode>General</c:formatCode>
                <c:ptCount val="26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</c:numCache>
            </c:numRef>
          </c:cat>
          <c:val>
            <c:numRef>
              <c:f>Sheet1!$B$2:$B$27</c:f>
              <c:numCache>
                <c:formatCode>General</c:formatCode>
                <c:ptCount val="26"/>
                <c:pt idx="0">
                  <c:v>1610.7979411021904</c:v>
                </c:pt>
                <c:pt idx="1">
                  <c:v>1820.8115253688948</c:v>
                </c:pt>
                <c:pt idx="2">
                  <c:v>1878.2163191210034</c:v>
                </c:pt>
                <c:pt idx="3">
                  <c:v>2135.6802896569102</c:v>
                </c:pt>
                <c:pt idx="4">
                  <c:v>2170.6416225540661</c:v>
                </c:pt>
                <c:pt idx="5">
                  <c:v>2411.5331251755174</c:v>
                </c:pt>
                <c:pt idx="6">
                  <c:v>2468.3996753859792</c:v>
                </c:pt>
                <c:pt idx="7">
                  <c:v>2269.2828673740305</c:v>
                </c:pt>
                <c:pt idx="8">
                  <c:v>2447.7041792622658</c:v>
                </c:pt>
                <c:pt idx="9">
                  <c:v>2518.2486330866013</c:v>
                </c:pt>
                <c:pt idx="10">
                  <c:v>460.31440153627329</c:v>
                </c:pt>
                <c:pt idx="11">
                  <c:v>697.15793881130571</c:v>
                </c:pt>
                <c:pt idx="12">
                  <c:v>1144.8750092896973</c:v>
                </c:pt>
                <c:pt idx="13">
                  <c:v>1433.9641593371</c:v>
                </c:pt>
                <c:pt idx="14">
                  <c:v>1996.2992994318834</c:v>
                </c:pt>
                <c:pt idx="15">
                  <c:v>1934.7588533767164</c:v>
                </c:pt>
                <c:pt idx="16">
                  <c:v>2299.6071775331393</c:v>
                </c:pt>
                <c:pt idx="17">
                  <c:v>2785.0591225804146</c:v>
                </c:pt>
                <c:pt idx="18">
                  <c:v>2452.498783263105</c:v>
                </c:pt>
                <c:pt idx="19">
                  <c:v>2588.3787072062364</c:v>
                </c:pt>
                <c:pt idx="20">
                  <c:v>2573.7541111422638</c:v>
                </c:pt>
                <c:pt idx="21">
                  <c:v>2267.2873647470237</c:v>
                </c:pt>
                <c:pt idx="22">
                  <c:v>2556.9315733179069</c:v>
                </c:pt>
                <c:pt idx="23">
                  <c:v>2859.6878988772546</c:v>
                </c:pt>
                <c:pt idx="24">
                  <c:v>3090.1452500575438</c:v>
                </c:pt>
                <c:pt idx="25">
                  <c:v>3145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56-4222-A82D-25ADA53B35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4997504"/>
        <c:axId val="254435328"/>
      </c:barChart>
      <c:catAx>
        <c:axId val="254997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254435328"/>
        <c:crosses val="autoZero"/>
        <c:auto val="1"/>
        <c:lblAlgn val="ctr"/>
        <c:lblOffset val="100"/>
        <c:tickLblSkip val="3"/>
        <c:noMultiLvlLbl val="0"/>
      </c:catAx>
      <c:valAx>
        <c:axId val="254435328"/>
        <c:scaling>
          <c:orientation val="minMax"/>
          <c:max val="350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 dirty="0" err="1" smtClean="0"/>
                  <a:t>Bil</a:t>
                </a:r>
                <a:r>
                  <a:rPr lang="en-US" b="0" dirty="0" smtClean="0"/>
                  <a:t>. Pounds</a:t>
                </a:r>
              </a:p>
            </c:rich>
          </c:tx>
          <c:layout>
            <c:manualLayout>
              <c:xMode val="edge"/>
              <c:yMode val="edge"/>
              <c:x val="1.851853108878632E-2"/>
              <c:y val="0.10391944844922554"/>
            </c:manualLayout>
          </c:layout>
          <c:overlay val="0"/>
        </c:title>
        <c:numFmt formatCode="#,##0.0" sourceLinked="0"/>
        <c:majorTickMark val="out"/>
        <c:minorTickMark val="out"/>
        <c:tickLblPos val="nextTo"/>
        <c:spPr>
          <a:ln>
            <a:solidFill>
              <a:prstClr val="black"/>
            </a:solidFill>
          </a:ln>
        </c:spPr>
        <c:crossAx val="254997504"/>
        <c:crosses val="autoZero"/>
        <c:crossBetween val="between"/>
        <c:dispUnits>
          <c:builtInUnit val="thousands"/>
        </c:dispUnits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US BEEF AND VEAL IMPORTS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0" dirty="0" smtClean="0"/>
              <a:t>Carcass</a:t>
            </a:r>
            <a:r>
              <a:rPr lang="en-US" sz="2000" b="0" baseline="0" dirty="0" smtClean="0"/>
              <a:t> Weight, </a:t>
            </a:r>
            <a:r>
              <a:rPr lang="en-US" sz="2000" b="0" dirty="0" smtClean="0"/>
              <a:t>Monthly</a:t>
            </a:r>
            <a:endParaRPr lang="en-US" sz="2000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6.5482622861797457E-2"/>
          <c:y val="0.18519648072159997"/>
          <c:w val="0.90003461851751299"/>
          <c:h val="0.67373904846401256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Avg. 2012-16</c:v>
                </c:pt>
              </c:strCache>
            </c:strRef>
          </c:tx>
          <c:spPr>
            <a:ln w="127000">
              <a:solidFill>
                <a:srgbClr val="FF5050"/>
              </a:solidFill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230721.92309383335</c:v>
                </c:pt>
                <c:pt idx="1">
                  <c:v>200014.94723815276</c:v>
                </c:pt>
                <c:pt idx="2">
                  <c:v>256877.51869718809</c:v>
                </c:pt>
                <c:pt idx="3">
                  <c:v>266428.76172783104</c:v>
                </c:pt>
                <c:pt idx="4">
                  <c:v>255234.36198668051</c:v>
                </c:pt>
                <c:pt idx="5">
                  <c:v>255283.70276778581</c:v>
                </c:pt>
                <c:pt idx="6">
                  <c:v>241189.51489509898</c:v>
                </c:pt>
                <c:pt idx="7">
                  <c:v>233784.23581956589</c:v>
                </c:pt>
                <c:pt idx="8">
                  <c:v>212183.55262910039</c:v>
                </c:pt>
                <c:pt idx="9">
                  <c:v>211947.93318683002</c:v>
                </c:pt>
                <c:pt idx="10">
                  <c:v>194972.01789806946</c:v>
                </c:pt>
                <c:pt idx="11">
                  <c:v>200638.96629081841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D94-4E22-BFA0-797F3BA8F8AF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ln w="50800">
              <a:solidFill>
                <a:srgbClr val="002060"/>
              </a:solidFill>
              <a:prstDash val="sysDot"/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228002.03066176671</c:v>
                </c:pt>
                <c:pt idx="1">
                  <c:v>200502.23254837477</c:v>
                </c:pt>
                <c:pt idx="2">
                  <c:v>271048.95786847285</c:v>
                </c:pt>
                <c:pt idx="3">
                  <c:v>250248.0197975281</c:v>
                </c:pt>
                <c:pt idx="4">
                  <c:v>267554.80166897998</c:v>
                </c:pt>
                <c:pt idx="5">
                  <c:v>294628.3779250934</c:v>
                </c:pt>
                <c:pt idx="6">
                  <c:v>301048.47575543053</c:v>
                </c:pt>
                <c:pt idx="7">
                  <c:v>282130.34239451744</c:v>
                </c:pt>
                <c:pt idx="8">
                  <c:v>230559.13731562506</c:v>
                </c:pt>
                <c:pt idx="9">
                  <c:v>246117.41073066887</c:v>
                </c:pt>
                <c:pt idx="10">
                  <c:v>212189.45451048447</c:v>
                </c:pt>
                <c:pt idx="11">
                  <c:v>209308.98743580212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D94-4E22-BFA0-797F3BA8F8A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</c:v>
                </c:pt>
              </c:strCache>
            </c:strRef>
          </c:tx>
          <c:spPr>
            <a:ln w="50800">
              <a:solidFill>
                <a:srgbClr val="4F81BD"/>
              </a:solidFill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247626.27853716482</c:v>
                </c:pt>
                <c:pt idx="1">
                  <c:v>220009.53818656493</c:v>
                </c:pt>
                <c:pt idx="2">
                  <c:v>254238.63952986573</c:v>
                </c:pt>
                <c:pt idx="3">
                  <c:v>235882.97604055196</c:v>
                </c:pt>
                <c:pt idx="4">
                  <c:v>278095.22620924521</c:v>
                </c:pt>
                <c:pt idx="5">
                  <c:v>291206.33857733908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D94-4E22-BFA0-797F3BA8F8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6839040"/>
        <c:axId val="254438208"/>
      </c:lineChart>
      <c:catAx>
        <c:axId val="226839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254438208"/>
        <c:crosses val="autoZero"/>
        <c:auto val="1"/>
        <c:lblAlgn val="ctr"/>
        <c:lblOffset val="100"/>
        <c:noMultiLvlLbl val="0"/>
      </c:catAx>
      <c:valAx>
        <c:axId val="254438208"/>
        <c:scaling>
          <c:orientation val="minMax"/>
          <c:min val="15000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 dirty="0" smtClean="0"/>
                  <a:t>Mil. Pounds</a:t>
                </a:r>
              </a:p>
            </c:rich>
          </c:tx>
          <c:layout>
            <c:manualLayout>
              <c:xMode val="edge"/>
              <c:yMode val="edge"/>
              <c:x val="1.851853108878632E-2"/>
              <c:y val="0.10391944844922554"/>
            </c:manualLayout>
          </c:layout>
          <c:overlay val="0"/>
        </c:title>
        <c:numFmt formatCode="General" sourceLinked="0"/>
        <c:majorTickMark val="out"/>
        <c:minorTickMark val="out"/>
        <c:tickLblPos val="nextTo"/>
        <c:spPr>
          <a:ln>
            <a:solidFill>
              <a:prstClr val="black"/>
            </a:solidFill>
          </a:ln>
        </c:spPr>
        <c:crossAx val="226839040"/>
        <c:crosses val="autoZero"/>
        <c:crossBetween val="between"/>
        <c:majorUnit val="25000"/>
        <c:dispUnits>
          <c:builtInUnit val="thousands"/>
        </c:dispUnits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US BEEF AND VEAL </a:t>
            </a:r>
            <a:r>
              <a:rPr lang="en-US" sz="2000" baseline="0" dirty="0" smtClean="0">
                <a:latin typeface="Arial" pitchFamily="34" charset="0"/>
                <a:cs typeface="Arial" pitchFamily="34" charset="0"/>
              </a:rPr>
              <a:t>IMPORTS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0" dirty="0" smtClean="0"/>
              <a:t>Carcass</a:t>
            </a:r>
            <a:r>
              <a:rPr lang="en-US" sz="2000" b="0" baseline="0" dirty="0" smtClean="0"/>
              <a:t> Weight, Annual</a:t>
            </a:r>
            <a:endParaRPr lang="en-US" sz="2000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5.8902163091682495E-2"/>
          <c:y val="0.18519648072159997"/>
          <c:w val="0.90684620780161074"/>
          <c:h val="0.75824609071753357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rgbClr val="0070C0"/>
            </a:solidFill>
            <a:ln w="9525">
              <a:solidFill>
                <a:sysClr val="windowText" lastClr="000000"/>
              </a:solidFill>
            </a:ln>
          </c:spPr>
          <c:invertIfNegative val="1"/>
          <c:cat>
            <c:numRef>
              <c:f>Sheet1!$A$2:$A$27</c:f>
              <c:numCache>
                <c:formatCode>General</c:formatCode>
                <c:ptCount val="26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</c:numCache>
            </c:numRef>
          </c:cat>
          <c:val>
            <c:numRef>
              <c:f>Sheet1!$B$2:$B$27</c:f>
              <c:numCache>
                <c:formatCode>General</c:formatCode>
                <c:ptCount val="26"/>
                <c:pt idx="0">
                  <c:v>2371.6221595345269</c:v>
                </c:pt>
                <c:pt idx="1">
                  <c:v>2103.6859175172253</c:v>
                </c:pt>
                <c:pt idx="2">
                  <c:v>2072.7287758310472</c:v>
                </c:pt>
                <c:pt idx="3">
                  <c:v>2344.2253046209453</c:v>
                </c:pt>
                <c:pt idx="4">
                  <c:v>2643.1046593155079</c:v>
                </c:pt>
                <c:pt idx="5">
                  <c:v>2873.0691922334631</c:v>
                </c:pt>
                <c:pt idx="6">
                  <c:v>3032.3733475700883</c:v>
                </c:pt>
                <c:pt idx="7">
                  <c:v>3163.3559188877198</c:v>
                </c:pt>
                <c:pt idx="8">
                  <c:v>3217.5989067775608</c:v>
                </c:pt>
                <c:pt idx="9">
                  <c:v>3005.9102969731466</c:v>
                </c:pt>
                <c:pt idx="10">
                  <c:v>3679.2323038967611</c:v>
                </c:pt>
                <c:pt idx="11">
                  <c:v>3598.5089877822202</c:v>
                </c:pt>
                <c:pt idx="12">
                  <c:v>3084.6664842207761</c:v>
                </c:pt>
                <c:pt idx="13">
                  <c:v>3052.1639687768975</c:v>
                </c:pt>
                <c:pt idx="14">
                  <c:v>2538.1464866729402</c:v>
                </c:pt>
                <c:pt idx="15">
                  <c:v>2626.156540564732</c:v>
                </c:pt>
                <c:pt idx="16">
                  <c:v>2297.9231897656709</c:v>
                </c:pt>
                <c:pt idx="17">
                  <c:v>2056.525467811342</c:v>
                </c:pt>
                <c:pt idx="18">
                  <c:v>2219.7835026849125</c:v>
                </c:pt>
                <c:pt idx="19">
                  <c:v>2249.6766337879562</c:v>
                </c:pt>
                <c:pt idx="20">
                  <c:v>2946.8825709001012</c:v>
                </c:pt>
                <c:pt idx="21">
                  <c:v>3368.3045074316706</c:v>
                </c:pt>
                <c:pt idx="22">
                  <c:v>3011.7399663501346</c:v>
                </c:pt>
                <c:pt idx="23">
                  <c:v>2993.3382286127444</c:v>
                </c:pt>
                <c:pt idx="24">
                  <c:v>2951.8744562535953</c:v>
                </c:pt>
                <c:pt idx="25">
                  <c:v>2850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0000"/>
                  </a:solidFill>
                  <a:ln w="9525">
                    <a:solidFill>
                      <a:sysClr val="windowText" lastClr="000000"/>
                    </a:solidFill>
                  </a:ln>
                </c14:spPr>
              </c14:invertSolidFillFmt>
            </c:ext>
            <c:ext xmlns:c16="http://schemas.microsoft.com/office/drawing/2014/chart" uri="{C3380CC4-5D6E-409C-BE32-E72D297353CC}">
              <c16:uniqueId val="{00000000-7C43-4640-8836-C6C23A7F65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5008256"/>
        <c:axId val="254442240"/>
      </c:barChart>
      <c:catAx>
        <c:axId val="2550082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254442240"/>
        <c:crosses val="autoZero"/>
        <c:auto val="1"/>
        <c:lblAlgn val="ctr"/>
        <c:lblOffset val="100"/>
        <c:tickLblSkip val="3"/>
        <c:noMultiLvlLbl val="0"/>
      </c:catAx>
      <c:valAx>
        <c:axId val="254442240"/>
        <c:scaling>
          <c:orientation val="minMax"/>
          <c:min val="150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 dirty="0" err="1" smtClean="0"/>
                  <a:t>Bil</a:t>
                </a:r>
                <a:r>
                  <a:rPr lang="en-US" b="0" dirty="0" smtClean="0"/>
                  <a:t>. Pounds</a:t>
                </a:r>
              </a:p>
            </c:rich>
          </c:tx>
          <c:layout>
            <c:manualLayout>
              <c:xMode val="edge"/>
              <c:yMode val="edge"/>
              <c:x val="1.851853108878632E-2"/>
              <c:y val="0.10391944844922554"/>
            </c:manualLayout>
          </c:layout>
          <c:overlay val="0"/>
        </c:title>
        <c:numFmt formatCode="#,##0.0" sourceLinked="0"/>
        <c:majorTickMark val="out"/>
        <c:minorTickMark val="out"/>
        <c:tickLblPos val="nextTo"/>
        <c:spPr>
          <a:ln>
            <a:solidFill>
              <a:prstClr val="black"/>
            </a:solidFill>
          </a:ln>
        </c:spPr>
        <c:crossAx val="255008256"/>
        <c:crosses val="autoZero"/>
        <c:crossBetween val="between"/>
        <c:dispUnits>
          <c:builtInUnit val="thousands"/>
        </c:dispUnits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STEER HIDE AND OFFAL VALUE</a:t>
            </a:r>
          </a:p>
          <a:p>
            <a:pPr>
              <a:defRPr/>
            </a:pPr>
            <a:r>
              <a:rPr lang="en-US" sz="2000" b="0" dirty="0"/>
              <a:t>Live Animal Basis, Weekly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8.512354059190877E-2"/>
          <c:y val="0.18519648072159994"/>
          <c:w val="0.8801664177753642"/>
          <c:h val="0.67373904846401234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 Avg. 2012-16</c:v>
                </c:pt>
              </c:strCache>
            </c:strRef>
          </c:tx>
          <c:spPr>
            <a:ln w="127000">
              <a:solidFill>
                <a:srgbClr val="FF5050"/>
              </a:solidFill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Sheet1!$B$2:$B$53</c:f>
              <c:numCache>
                <c:formatCode>General</c:formatCode>
                <c:ptCount val="52"/>
                <c:pt idx="0">
                  <c:v>13.280000000000001</c:v>
                </c:pt>
                <c:pt idx="1">
                  <c:v>13.331999999999999</c:v>
                </c:pt>
                <c:pt idx="2">
                  <c:v>13.315999999999999</c:v>
                </c:pt>
                <c:pt idx="3">
                  <c:v>13.303999999999998</c:v>
                </c:pt>
                <c:pt idx="4">
                  <c:v>13.290000000000001</c:v>
                </c:pt>
                <c:pt idx="5">
                  <c:v>13.213999999999999</c:v>
                </c:pt>
                <c:pt idx="6">
                  <c:v>13.234</c:v>
                </c:pt>
                <c:pt idx="7">
                  <c:v>13.342000000000002</c:v>
                </c:pt>
                <c:pt idx="8">
                  <c:v>13.494</c:v>
                </c:pt>
                <c:pt idx="9">
                  <c:v>13.622</c:v>
                </c:pt>
                <c:pt idx="10">
                  <c:v>13.756</c:v>
                </c:pt>
                <c:pt idx="11">
                  <c:v>13.91</c:v>
                </c:pt>
                <c:pt idx="12">
                  <c:v>13.812000000000001</c:v>
                </c:pt>
                <c:pt idx="13">
                  <c:v>13.766</c:v>
                </c:pt>
                <c:pt idx="14">
                  <c:v>13.796000000000001</c:v>
                </c:pt>
                <c:pt idx="15">
                  <c:v>13.825999999999999</c:v>
                </c:pt>
                <c:pt idx="16">
                  <c:v>13.8</c:v>
                </c:pt>
                <c:pt idx="17">
                  <c:v>13.756</c:v>
                </c:pt>
                <c:pt idx="18">
                  <c:v>13.677999999999997</c:v>
                </c:pt>
                <c:pt idx="19">
                  <c:v>13.622</c:v>
                </c:pt>
                <c:pt idx="20">
                  <c:v>13.532</c:v>
                </c:pt>
                <c:pt idx="21">
                  <c:v>13.572000000000003</c:v>
                </c:pt>
                <c:pt idx="22">
                  <c:v>13.606</c:v>
                </c:pt>
                <c:pt idx="23">
                  <c:v>13.513999999999999</c:v>
                </c:pt>
                <c:pt idx="24">
                  <c:v>13.391999999999999</c:v>
                </c:pt>
                <c:pt idx="25">
                  <c:v>13.324000000000002</c:v>
                </c:pt>
                <c:pt idx="26">
                  <c:v>13.319999999999999</c:v>
                </c:pt>
                <c:pt idx="27">
                  <c:v>13.35</c:v>
                </c:pt>
                <c:pt idx="28">
                  <c:v>13.294</c:v>
                </c:pt>
                <c:pt idx="29">
                  <c:v>13.418000000000001</c:v>
                </c:pt>
                <c:pt idx="30">
                  <c:v>13.484</c:v>
                </c:pt>
                <c:pt idx="31">
                  <c:v>13.496</c:v>
                </c:pt>
                <c:pt idx="32">
                  <c:v>13.538</c:v>
                </c:pt>
                <c:pt idx="33">
                  <c:v>13.51</c:v>
                </c:pt>
                <c:pt idx="34">
                  <c:v>13.55</c:v>
                </c:pt>
                <c:pt idx="35">
                  <c:v>13.569999999999999</c:v>
                </c:pt>
                <c:pt idx="36">
                  <c:v>13.6</c:v>
                </c:pt>
                <c:pt idx="37">
                  <c:v>13.552000000000001</c:v>
                </c:pt>
                <c:pt idx="38">
                  <c:v>13.435999999999998</c:v>
                </c:pt>
                <c:pt idx="39">
                  <c:v>13.353333333333333</c:v>
                </c:pt>
                <c:pt idx="40">
                  <c:v>13.230666666666668</c:v>
                </c:pt>
                <c:pt idx="41">
                  <c:v>13.193999999999999</c:v>
                </c:pt>
                <c:pt idx="42">
                  <c:v>13.195999999999998</c:v>
                </c:pt>
                <c:pt idx="43">
                  <c:v>13.235999999999999</c:v>
                </c:pt>
                <c:pt idx="44">
                  <c:v>13.330000000000002</c:v>
                </c:pt>
                <c:pt idx="45">
                  <c:v>13.38</c:v>
                </c:pt>
                <c:pt idx="46">
                  <c:v>13.373999999999999</c:v>
                </c:pt>
                <c:pt idx="47">
                  <c:v>13.416</c:v>
                </c:pt>
                <c:pt idx="48">
                  <c:v>13.407999999999998</c:v>
                </c:pt>
                <c:pt idx="49">
                  <c:v>13.347999999999999</c:v>
                </c:pt>
                <c:pt idx="50">
                  <c:v>13.263999999999999</c:v>
                </c:pt>
                <c:pt idx="51">
                  <c:v>13.225999999999999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556-47E5-8BF8-756B85F4DB93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ln w="50800">
              <a:solidFill>
                <a:srgbClr val="002060"/>
              </a:solidFill>
              <a:prstDash val="sysDot"/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Sheet1!$C$2:$C$53</c:f>
              <c:numCache>
                <c:formatCode>General</c:formatCode>
                <c:ptCount val="52"/>
                <c:pt idx="0">
                  <c:v>11.83</c:v>
                </c:pt>
                <c:pt idx="1">
                  <c:v>11.92</c:v>
                </c:pt>
                <c:pt idx="2">
                  <c:v>11.95</c:v>
                </c:pt>
                <c:pt idx="3">
                  <c:v>11.91</c:v>
                </c:pt>
                <c:pt idx="4">
                  <c:v>12</c:v>
                </c:pt>
                <c:pt idx="5">
                  <c:v>11.93</c:v>
                </c:pt>
                <c:pt idx="6">
                  <c:v>11.9</c:v>
                </c:pt>
                <c:pt idx="7">
                  <c:v>11.93</c:v>
                </c:pt>
                <c:pt idx="8">
                  <c:v>11.93</c:v>
                </c:pt>
                <c:pt idx="9">
                  <c:v>11.91</c:v>
                </c:pt>
                <c:pt idx="10">
                  <c:v>11.85</c:v>
                </c:pt>
                <c:pt idx="11">
                  <c:v>11.92</c:v>
                </c:pt>
                <c:pt idx="12">
                  <c:v>11.84</c:v>
                </c:pt>
                <c:pt idx="13">
                  <c:v>11.93</c:v>
                </c:pt>
                <c:pt idx="14">
                  <c:v>11.89</c:v>
                </c:pt>
                <c:pt idx="15">
                  <c:v>12.05</c:v>
                </c:pt>
                <c:pt idx="16">
                  <c:v>11.9</c:v>
                </c:pt>
                <c:pt idx="17">
                  <c:v>11.83</c:v>
                </c:pt>
                <c:pt idx="18">
                  <c:v>11.54</c:v>
                </c:pt>
                <c:pt idx="19">
                  <c:v>11.42</c:v>
                </c:pt>
                <c:pt idx="20">
                  <c:v>11.38</c:v>
                </c:pt>
                <c:pt idx="21">
                  <c:v>11.53</c:v>
                </c:pt>
                <c:pt idx="22">
                  <c:v>11.71</c:v>
                </c:pt>
                <c:pt idx="23">
                  <c:v>11.69</c:v>
                </c:pt>
                <c:pt idx="24">
                  <c:v>11.76</c:v>
                </c:pt>
                <c:pt idx="25">
                  <c:v>11.86</c:v>
                </c:pt>
                <c:pt idx="26">
                  <c:v>11.87</c:v>
                </c:pt>
                <c:pt idx="27">
                  <c:v>11.78</c:v>
                </c:pt>
                <c:pt idx="28">
                  <c:v>11.69</c:v>
                </c:pt>
                <c:pt idx="29">
                  <c:v>11.51</c:v>
                </c:pt>
                <c:pt idx="30">
                  <c:v>11.37</c:v>
                </c:pt>
                <c:pt idx="31">
                  <c:v>11</c:v>
                </c:pt>
                <c:pt idx="32">
                  <c:v>10.87</c:v>
                </c:pt>
                <c:pt idx="33">
                  <c:v>10.76</c:v>
                </c:pt>
                <c:pt idx="34">
                  <c:v>10.63</c:v>
                </c:pt>
                <c:pt idx="35">
                  <c:v>10.61</c:v>
                </c:pt>
                <c:pt idx="36">
                  <c:v>10.62</c:v>
                </c:pt>
                <c:pt idx="37">
                  <c:v>10.56</c:v>
                </c:pt>
                <c:pt idx="38">
                  <c:v>10.41</c:v>
                </c:pt>
                <c:pt idx="39">
                  <c:v>10.35</c:v>
                </c:pt>
                <c:pt idx="40">
                  <c:v>10.35</c:v>
                </c:pt>
                <c:pt idx="41">
                  <c:v>10.199999999999999</c:v>
                </c:pt>
                <c:pt idx="42">
                  <c:v>10.06</c:v>
                </c:pt>
                <c:pt idx="43">
                  <c:v>10.050000000000001</c:v>
                </c:pt>
                <c:pt idx="44">
                  <c:v>10.130000000000001</c:v>
                </c:pt>
                <c:pt idx="45">
                  <c:v>10.42</c:v>
                </c:pt>
                <c:pt idx="46">
                  <c:v>10.53</c:v>
                </c:pt>
                <c:pt idx="47">
                  <c:v>10.64</c:v>
                </c:pt>
                <c:pt idx="48">
                  <c:v>10.63</c:v>
                </c:pt>
                <c:pt idx="49">
                  <c:v>10.64</c:v>
                </c:pt>
                <c:pt idx="50">
                  <c:v>10.58</c:v>
                </c:pt>
                <c:pt idx="51">
                  <c:v>10.69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556-47E5-8BF8-756B85F4DB9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</c:v>
                </c:pt>
              </c:strCache>
            </c:strRef>
          </c:tx>
          <c:spPr>
            <a:ln w="50800">
              <a:solidFill>
                <a:srgbClr val="0070C0"/>
              </a:solidFill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Sheet1!$D$2:$D$53</c:f>
              <c:numCache>
                <c:formatCode>General</c:formatCode>
                <c:ptCount val="52"/>
                <c:pt idx="0">
                  <c:v>10.7</c:v>
                </c:pt>
                <c:pt idx="1">
                  <c:v>10.71</c:v>
                </c:pt>
                <c:pt idx="2">
                  <c:v>10.63</c:v>
                </c:pt>
                <c:pt idx="3">
                  <c:v>10.58</c:v>
                </c:pt>
                <c:pt idx="4">
                  <c:v>10.39</c:v>
                </c:pt>
                <c:pt idx="5">
                  <c:v>10.33</c:v>
                </c:pt>
                <c:pt idx="6">
                  <c:v>10.27</c:v>
                </c:pt>
                <c:pt idx="7">
                  <c:v>10.26</c:v>
                </c:pt>
                <c:pt idx="8">
                  <c:v>10.23</c:v>
                </c:pt>
                <c:pt idx="9">
                  <c:v>10.24</c:v>
                </c:pt>
                <c:pt idx="10">
                  <c:v>10.18</c:v>
                </c:pt>
                <c:pt idx="11">
                  <c:v>10.09</c:v>
                </c:pt>
                <c:pt idx="12">
                  <c:v>10.1</c:v>
                </c:pt>
                <c:pt idx="13">
                  <c:v>9.98</c:v>
                </c:pt>
                <c:pt idx="14">
                  <c:v>9.76</c:v>
                </c:pt>
                <c:pt idx="15">
                  <c:v>9.75</c:v>
                </c:pt>
                <c:pt idx="16">
                  <c:v>9.6300000000000008</c:v>
                </c:pt>
                <c:pt idx="17">
                  <c:v>9.74</c:v>
                </c:pt>
                <c:pt idx="18">
                  <c:v>9.85</c:v>
                </c:pt>
                <c:pt idx="19">
                  <c:v>9.69</c:v>
                </c:pt>
                <c:pt idx="20">
                  <c:v>9.49</c:v>
                </c:pt>
                <c:pt idx="21">
                  <c:v>9.57</c:v>
                </c:pt>
                <c:pt idx="22">
                  <c:v>9.48</c:v>
                </c:pt>
                <c:pt idx="23">
                  <c:v>9.4700000000000006</c:v>
                </c:pt>
                <c:pt idx="24">
                  <c:v>9.65</c:v>
                </c:pt>
                <c:pt idx="25">
                  <c:v>9.58</c:v>
                </c:pt>
                <c:pt idx="26">
                  <c:v>9.48</c:v>
                </c:pt>
                <c:pt idx="27">
                  <c:v>9.4499999999999993</c:v>
                </c:pt>
                <c:pt idx="28">
                  <c:v>9.18</c:v>
                </c:pt>
                <c:pt idx="29">
                  <c:v>9.0500000000000007</c:v>
                </c:pt>
                <c:pt idx="30">
                  <c:v>9.27</c:v>
                </c:pt>
                <c:pt idx="31">
                  <c:v>9.26</c:v>
                </c:pt>
                <c:pt idx="32">
                  <c:v>9.2100000000000009</c:v>
                </c:pt>
                <c:pt idx="33">
                  <c:v>9.32</c:v>
                </c:pt>
                <c:pt idx="34">
                  <c:v>9.5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556-47E5-8BF8-756B85F4DB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89204736"/>
        <c:axId val="288250048"/>
      </c:lineChart>
      <c:catAx>
        <c:axId val="289204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288250048"/>
        <c:crosses val="autoZero"/>
        <c:auto val="1"/>
        <c:lblAlgn val="ctr"/>
        <c:lblOffset val="100"/>
        <c:noMultiLvlLbl val="0"/>
      </c:catAx>
      <c:valAx>
        <c:axId val="288250048"/>
        <c:scaling>
          <c:orientation val="minMax"/>
          <c:min val="8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 dirty="0"/>
                  <a:t>$</a:t>
                </a:r>
                <a:r>
                  <a:rPr lang="en-US" b="0" baseline="0" dirty="0"/>
                  <a:t> Per Cwt.</a:t>
                </a:r>
                <a:endParaRPr lang="en-US" b="0" dirty="0"/>
              </a:p>
            </c:rich>
          </c:tx>
          <c:layout>
            <c:manualLayout>
              <c:xMode val="edge"/>
              <c:yMode val="edge"/>
              <c:x val="1.8518531088786316E-2"/>
              <c:y val="0.10391944844922554"/>
            </c:manualLayout>
          </c:layout>
          <c:overlay val="0"/>
        </c:title>
        <c:numFmt formatCode="#,##0.00" sourceLinked="0"/>
        <c:majorTickMark val="out"/>
        <c:minorTickMark val="out"/>
        <c:tickLblPos val="nextTo"/>
        <c:spPr>
          <a:ln>
            <a:solidFill>
              <a:prstClr val="black"/>
            </a:solidFill>
          </a:ln>
        </c:spPr>
        <c:crossAx val="289204736"/>
        <c:crosses val="autoZero"/>
        <c:crossBetween val="between"/>
        <c:minorUnit val="0.5"/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US CATTLE IMPORTS FROM MEXICO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0" dirty="0" smtClean="0"/>
              <a:t>Monthly</a:t>
            </a:r>
            <a:endParaRPr lang="en-US" sz="2000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6.5482622861797457E-2"/>
          <c:y val="0.18519648072159997"/>
          <c:w val="0.90003461851751299"/>
          <c:h val="0.67373904846401256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Avg. 2012-16</c:v>
                </c:pt>
              </c:strCache>
            </c:strRef>
          </c:tx>
          <c:spPr>
            <a:ln w="127000">
              <a:solidFill>
                <a:srgbClr val="FF5050"/>
              </a:solidFill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87664</c:v>
                </c:pt>
                <c:pt idx="1">
                  <c:v>107828</c:v>
                </c:pt>
                <c:pt idx="2">
                  <c:v>131470</c:v>
                </c:pt>
                <c:pt idx="3">
                  <c:v>111055.4</c:v>
                </c:pt>
                <c:pt idx="4">
                  <c:v>100240.6</c:v>
                </c:pt>
                <c:pt idx="5">
                  <c:v>79366.399999999994</c:v>
                </c:pt>
                <c:pt idx="6">
                  <c:v>66999.8</c:v>
                </c:pt>
                <c:pt idx="7">
                  <c:v>50504.6</c:v>
                </c:pt>
                <c:pt idx="8">
                  <c:v>53674.8</c:v>
                </c:pt>
                <c:pt idx="9">
                  <c:v>86168.8</c:v>
                </c:pt>
                <c:pt idx="10">
                  <c:v>125119.8</c:v>
                </c:pt>
                <c:pt idx="11">
                  <c:v>134090.6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5E7-4C58-88A7-DFAEFE0326D5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ln w="50800">
              <a:solidFill>
                <a:srgbClr val="002060"/>
              </a:solidFill>
              <a:prstDash val="sysDot"/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86995</c:v>
                </c:pt>
                <c:pt idx="1">
                  <c:v>118132</c:v>
                </c:pt>
                <c:pt idx="2">
                  <c:v>138467</c:v>
                </c:pt>
                <c:pt idx="3">
                  <c:v>92697</c:v>
                </c:pt>
                <c:pt idx="4">
                  <c:v>103832</c:v>
                </c:pt>
                <c:pt idx="5">
                  <c:v>77069</c:v>
                </c:pt>
                <c:pt idx="6">
                  <c:v>71622</c:v>
                </c:pt>
                <c:pt idx="7">
                  <c:v>45166</c:v>
                </c:pt>
                <c:pt idx="8">
                  <c:v>46088</c:v>
                </c:pt>
                <c:pt idx="9">
                  <c:v>83518</c:v>
                </c:pt>
                <c:pt idx="10">
                  <c:v>150127</c:v>
                </c:pt>
                <c:pt idx="11">
                  <c:v>149928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5E7-4C58-88A7-DFAEFE0326D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</c:v>
                </c:pt>
              </c:strCache>
            </c:strRef>
          </c:tx>
          <c:spPr>
            <a:ln w="50800">
              <a:solidFill>
                <a:srgbClr val="4F81BD"/>
              </a:solidFill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71536</c:v>
                </c:pt>
                <c:pt idx="1">
                  <c:v>110737</c:v>
                </c:pt>
                <c:pt idx="2">
                  <c:v>124760</c:v>
                </c:pt>
                <c:pt idx="3">
                  <c:v>103987</c:v>
                </c:pt>
                <c:pt idx="4">
                  <c:v>105043</c:v>
                </c:pt>
                <c:pt idx="5">
                  <c:v>106608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5E7-4C58-88A7-DFAEFE0326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7077632"/>
        <c:axId val="244587264"/>
      </c:lineChart>
      <c:catAx>
        <c:axId val="227077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244587264"/>
        <c:crosses val="autoZero"/>
        <c:auto val="1"/>
        <c:lblAlgn val="ctr"/>
        <c:lblOffset val="100"/>
        <c:noMultiLvlLbl val="0"/>
      </c:catAx>
      <c:valAx>
        <c:axId val="244587264"/>
        <c:scaling>
          <c:orientation val="minMax"/>
          <c:max val="180000"/>
          <c:min val="2000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 dirty="0" smtClean="0"/>
                  <a:t>Thou. Head</a:t>
                </a:r>
              </a:p>
            </c:rich>
          </c:tx>
          <c:layout>
            <c:manualLayout>
              <c:xMode val="edge"/>
              <c:yMode val="edge"/>
              <c:x val="1.851853108878632E-2"/>
              <c:y val="0.10391944844922554"/>
            </c:manualLayout>
          </c:layout>
          <c:overlay val="0"/>
        </c:title>
        <c:numFmt formatCode="General" sourceLinked="0"/>
        <c:majorTickMark val="out"/>
        <c:minorTickMark val="out"/>
        <c:tickLblPos val="nextTo"/>
        <c:spPr>
          <a:ln>
            <a:solidFill>
              <a:prstClr val="black"/>
            </a:solidFill>
          </a:ln>
        </c:spPr>
        <c:crossAx val="227077632"/>
        <c:crosses val="autoZero"/>
        <c:crossBetween val="between"/>
        <c:dispUnits>
          <c:builtInUnit val="thousands"/>
        </c:dispUnits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US CATTLE IMPORTS FROM CANADA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0" dirty="0" smtClean="0"/>
              <a:t>Monthly</a:t>
            </a:r>
            <a:endParaRPr lang="en-US" sz="2000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6.5482622861797457E-2"/>
          <c:y val="0.18519648072159997"/>
          <c:w val="0.90003461851751299"/>
          <c:h val="0.67373904846401256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Avg. 2012-16</c:v>
                </c:pt>
              </c:strCache>
            </c:strRef>
          </c:tx>
          <c:spPr>
            <a:ln w="127000">
              <a:solidFill>
                <a:srgbClr val="FF5050"/>
              </a:solidFill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62759.4</c:v>
                </c:pt>
                <c:pt idx="1">
                  <c:v>86236.4</c:v>
                </c:pt>
                <c:pt idx="2">
                  <c:v>108398.2</c:v>
                </c:pt>
                <c:pt idx="3">
                  <c:v>112662.39999999999</c:v>
                </c:pt>
                <c:pt idx="4">
                  <c:v>74465.8</c:v>
                </c:pt>
                <c:pt idx="5">
                  <c:v>58399.4</c:v>
                </c:pt>
                <c:pt idx="6">
                  <c:v>49999</c:v>
                </c:pt>
                <c:pt idx="7">
                  <c:v>53408.6</c:v>
                </c:pt>
                <c:pt idx="8">
                  <c:v>75982.8</c:v>
                </c:pt>
                <c:pt idx="9">
                  <c:v>89603.8</c:v>
                </c:pt>
                <c:pt idx="10">
                  <c:v>87204.4</c:v>
                </c:pt>
                <c:pt idx="11">
                  <c:v>80033.2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9C2-44B2-BDEB-3E98E8984892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ln w="50800">
              <a:solidFill>
                <a:srgbClr val="002060"/>
              </a:solidFill>
              <a:prstDash val="sysDot"/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45388</c:v>
                </c:pt>
                <c:pt idx="1">
                  <c:v>50341</c:v>
                </c:pt>
                <c:pt idx="2">
                  <c:v>78533</c:v>
                </c:pt>
                <c:pt idx="3">
                  <c:v>61154</c:v>
                </c:pt>
                <c:pt idx="4">
                  <c:v>54898</c:v>
                </c:pt>
                <c:pt idx="5">
                  <c:v>50251</c:v>
                </c:pt>
                <c:pt idx="6">
                  <c:v>46621</c:v>
                </c:pt>
                <c:pt idx="7">
                  <c:v>53120</c:v>
                </c:pt>
                <c:pt idx="8">
                  <c:v>54905</c:v>
                </c:pt>
                <c:pt idx="9">
                  <c:v>56285</c:v>
                </c:pt>
                <c:pt idx="10">
                  <c:v>56210</c:v>
                </c:pt>
                <c:pt idx="11">
                  <c:v>34788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9C2-44B2-BDEB-3E98E898489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</c:v>
                </c:pt>
              </c:strCache>
            </c:strRef>
          </c:tx>
          <c:spPr>
            <a:ln w="50800">
              <a:solidFill>
                <a:srgbClr val="4F81BD"/>
              </a:solidFill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42740</c:v>
                </c:pt>
                <c:pt idx="1">
                  <c:v>43214</c:v>
                </c:pt>
                <c:pt idx="2">
                  <c:v>74318</c:v>
                </c:pt>
                <c:pt idx="3">
                  <c:v>68785</c:v>
                </c:pt>
                <c:pt idx="4">
                  <c:v>64720</c:v>
                </c:pt>
                <c:pt idx="5">
                  <c:v>48077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9C2-44B2-BDEB-3E98E89848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7166208"/>
        <c:axId val="254442816"/>
      </c:lineChart>
      <c:catAx>
        <c:axId val="227166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254442816"/>
        <c:crosses val="autoZero"/>
        <c:auto val="1"/>
        <c:lblAlgn val="ctr"/>
        <c:lblOffset val="100"/>
        <c:noMultiLvlLbl val="0"/>
      </c:catAx>
      <c:valAx>
        <c:axId val="254442816"/>
        <c:scaling>
          <c:orientation val="minMax"/>
          <c:max val="120000"/>
          <c:min val="2000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 dirty="0" smtClean="0"/>
                  <a:t>Thou. Head</a:t>
                </a:r>
              </a:p>
            </c:rich>
          </c:tx>
          <c:layout>
            <c:manualLayout>
              <c:xMode val="edge"/>
              <c:yMode val="edge"/>
              <c:x val="1.851853108878632E-2"/>
              <c:y val="0.10391944844922554"/>
            </c:manualLayout>
          </c:layout>
          <c:overlay val="0"/>
        </c:title>
        <c:numFmt formatCode="General" sourceLinked="0"/>
        <c:majorTickMark val="out"/>
        <c:minorTickMark val="out"/>
        <c:tickLblPos val="nextTo"/>
        <c:spPr>
          <a:ln>
            <a:solidFill>
              <a:prstClr val="black"/>
            </a:solidFill>
          </a:ln>
        </c:spPr>
        <c:crossAx val="227166208"/>
        <c:crosses val="autoZero"/>
        <c:crossBetween val="between"/>
        <c:dispUnits>
          <c:builtInUnit val="thousands"/>
        </c:dispUnits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AVERAGE</a:t>
            </a:r>
            <a:r>
              <a:rPr lang="en-US" sz="2000" baseline="0" dirty="0" smtClean="0">
                <a:latin typeface="Arial" pitchFamily="34" charset="0"/>
                <a:cs typeface="Arial" pitchFamily="34" charset="0"/>
              </a:rPr>
              <a:t> ANNUAL CATTLE PRICES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0" dirty="0" smtClean="0"/>
              <a:t>Southern Plains</a:t>
            </a:r>
            <a:endParaRPr lang="en-US" sz="2000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6.5482622861797513E-2"/>
          <c:y val="0.18519648072160008"/>
          <c:w val="0.90022830120372899"/>
          <c:h val="0.67373904846401311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500-600lb Steer Calves</c:v>
                </c:pt>
              </c:strCache>
            </c:strRef>
          </c:tx>
          <c:spPr>
            <a:ln w="57150">
              <a:solidFill>
                <a:srgbClr val="002060"/>
              </a:solidFill>
            </a:ln>
          </c:spPr>
          <c:marker>
            <c:symbol val="none"/>
          </c:marker>
          <c:cat>
            <c:numRef>
              <c:f>Sheet1!$A$2:$A$32</c:f>
              <c:numCache>
                <c:formatCode>General</c:formatCode>
                <c:ptCount val="3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</c:numCache>
            </c:numRef>
          </c:cat>
          <c:val>
            <c:numRef>
              <c:f>Sheet1!$B$2:$B$29</c:f>
              <c:numCache>
                <c:formatCode>General</c:formatCode>
                <c:ptCount val="28"/>
                <c:pt idx="0">
                  <c:v>96.51</c:v>
                </c:pt>
                <c:pt idx="1">
                  <c:v>100.48</c:v>
                </c:pt>
                <c:pt idx="2">
                  <c:v>91.04</c:v>
                </c:pt>
                <c:pt idx="3">
                  <c:v>95.59</c:v>
                </c:pt>
                <c:pt idx="4">
                  <c:v>87.34</c:v>
                </c:pt>
                <c:pt idx="5">
                  <c:v>72.099999999999994</c:v>
                </c:pt>
                <c:pt idx="6">
                  <c:v>60.58</c:v>
                </c:pt>
                <c:pt idx="7">
                  <c:v>85.11</c:v>
                </c:pt>
                <c:pt idx="8">
                  <c:v>81.510000000000005</c:v>
                </c:pt>
                <c:pt idx="9">
                  <c:v>87.19</c:v>
                </c:pt>
                <c:pt idx="10">
                  <c:v>97.58</c:v>
                </c:pt>
                <c:pt idx="11">
                  <c:v>100.24</c:v>
                </c:pt>
                <c:pt idx="12">
                  <c:v>91.44</c:v>
                </c:pt>
                <c:pt idx="13">
                  <c:v>99.67</c:v>
                </c:pt>
                <c:pt idx="14">
                  <c:v>116.68</c:v>
                </c:pt>
                <c:pt idx="15">
                  <c:v>128.69</c:v>
                </c:pt>
                <c:pt idx="16">
                  <c:v>125.21</c:v>
                </c:pt>
                <c:pt idx="17">
                  <c:v>122.11</c:v>
                </c:pt>
                <c:pt idx="18">
                  <c:v>115.61</c:v>
                </c:pt>
                <c:pt idx="19">
                  <c:v>109.6</c:v>
                </c:pt>
                <c:pt idx="20">
                  <c:v>123.89</c:v>
                </c:pt>
                <c:pt idx="21">
                  <c:v>149.18</c:v>
                </c:pt>
                <c:pt idx="22">
                  <c:v>170.21</c:v>
                </c:pt>
                <c:pt idx="23">
                  <c:v>167.91</c:v>
                </c:pt>
                <c:pt idx="24">
                  <c:v>244.64</c:v>
                </c:pt>
                <c:pt idx="25">
                  <c:v>248.58</c:v>
                </c:pt>
                <c:pt idx="26">
                  <c:v>166.66</c:v>
                </c:pt>
                <c:pt idx="27">
                  <c:v>164.53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53F-4EC3-80A9-BFDF33A2A308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700-800lb Feeder Steers</c:v>
                </c:pt>
              </c:strCache>
            </c:strRef>
          </c:tx>
          <c:spPr>
            <a:ln w="5080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Sheet1!$A$2:$A$32</c:f>
              <c:numCache>
                <c:formatCode>General</c:formatCode>
                <c:ptCount val="3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</c:numCache>
            </c:numRef>
          </c:cat>
          <c:val>
            <c:numRef>
              <c:f>Sheet1!$C$2:$C$29</c:f>
              <c:numCache>
                <c:formatCode>General</c:formatCode>
                <c:ptCount val="28"/>
                <c:pt idx="0">
                  <c:v>87.78</c:v>
                </c:pt>
                <c:pt idx="1">
                  <c:v>88.77</c:v>
                </c:pt>
                <c:pt idx="2">
                  <c:v>82.41</c:v>
                </c:pt>
                <c:pt idx="3">
                  <c:v>87.01</c:v>
                </c:pt>
                <c:pt idx="4">
                  <c:v>78.06</c:v>
                </c:pt>
                <c:pt idx="5">
                  <c:v>67.87</c:v>
                </c:pt>
                <c:pt idx="6">
                  <c:v>60.85</c:v>
                </c:pt>
                <c:pt idx="7">
                  <c:v>76.06</c:v>
                </c:pt>
                <c:pt idx="8">
                  <c:v>71.72</c:v>
                </c:pt>
                <c:pt idx="9">
                  <c:v>76.7</c:v>
                </c:pt>
                <c:pt idx="10">
                  <c:v>86.45</c:v>
                </c:pt>
                <c:pt idx="11">
                  <c:v>88.95</c:v>
                </c:pt>
                <c:pt idx="12">
                  <c:v>80.739999999999995</c:v>
                </c:pt>
                <c:pt idx="13">
                  <c:v>90.25</c:v>
                </c:pt>
                <c:pt idx="14">
                  <c:v>104.52</c:v>
                </c:pt>
                <c:pt idx="15">
                  <c:v>112.05</c:v>
                </c:pt>
                <c:pt idx="16">
                  <c:v>108.51</c:v>
                </c:pt>
                <c:pt idx="17">
                  <c:v>109.48</c:v>
                </c:pt>
                <c:pt idx="18">
                  <c:v>104.73</c:v>
                </c:pt>
                <c:pt idx="19">
                  <c:v>96.96</c:v>
                </c:pt>
                <c:pt idx="20">
                  <c:v>110.85</c:v>
                </c:pt>
                <c:pt idx="21">
                  <c:v>135.12</c:v>
                </c:pt>
                <c:pt idx="22">
                  <c:v>149.6</c:v>
                </c:pt>
                <c:pt idx="23">
                  <c:v>148.44999999999999</c:v>
                </c:pt>
                <c:pt idx="24">
                  <c:v>205.21</c:v>
                </c:pt>
                <c:pt idx="25">
                  <c:v>207.32</c:v>
                </c:pt>
                <c:pt idx="26">
                  <c:v>146.21</c:v>
                </c:pt>
                <c:pt idx="27">
                  <c:v>146.56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53F-4EC3-80A9-BFDF33A2A30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Fed Steers</c:v>
                </c:pt>
              </c:strCache>
            </c:strRef>
          </c:tx>
          <c:spPr>
            <a:ln w="57150">
              <a:solidFill>
                <a:srgbClr val="00B0F0"/>
              </a:solidFill>
            </a:ln>
          </c:spPr>
          <c:marker>
            <c:symbol val="none"/>
          </c:marker>
          <c:cat>
            <c:numRef>
              <c:f>Sheet1!$A$2:$A$32</c:f>
              <c:numCache>
                <c:formatCode>General</c:formatCode>
                <c:ptCount val="3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</c:numCache>
            </c:numRef>
          </c:cat>
          <c:val>
            <c:numRef>
              <c:f>Sheet1!$D$2:$D$29</c:f>
              <c:numCache>
                <c:formatCode>General</c:formatCode>
                <c:ptCount val="28"/>
                <c:pt idx="0">
                  <c:v>78.88</c:v>
                </c:pt>
                <c:pt idx="1">
                  <c:v>74.83</c:v>
                </c:pt>
                <c:pt idx="2">
                  <c:v>75.62</c:v>
                </c:pt>
                <c:pt idx="3">
                  <c:v>76.8</c:v>
                </c:pt>
                <c:pt idx="4">
                  <c:v>69.510000000000005</c:v>
                </c:pt>
                <c:pt idx="5">
                  <c:v>66.52</c:v>
                </c:pt>
                <c:pt idx="6">
                  <c:v>64.77</c:v>
                </c:pt>
                <c:pt idx="7">
                  <c:v>65.900000000000006</c:v>
                </c:pt>
                <c:pt idx="8">
                  <c:v>61.71</c:v>
                </c:pt>
                <c:pt idx="9">
                  <c:v>65.81</c:v>
                </c:pt>
                <c:pt idx="10">
                  <c:v>69.69</c:v>
                </c:pt>
                <c:pt idx="11">
                  <c:v>72.260000000000005</c:v>
                </c:pt>
                <c:pt idx="12">
                  <c:v>67.319999999999993</c:v>
                </c:pt>
                <c:pt idx="13">
                  <c:v>83.35</c:v>
                </c:pt>
                <c:pt idx="14">
                  <c:v>84.64</c:v>
                </c:pt>
                <c:pt idx="15">
                  <c:v>87.81</c:v>
                </c:pt>
                <c:pt idx="16">
                  <c:v>86.13</c:v>
                </c:pt>
                <c:pt idx="17">
                  <c:v>92.9</c:v>
                </c:pt>
                <c:pt idx="18">
                  <c:v>92.67</c:v>
                </c:pt>
                <c:pt idx="19">
                  <c:v>83.24</c:v>
                </c:pt>
                <c:pt idx="20">
                  <c:v>95.31</c:v>
                </c:pt>
                <c:pt idx="21">
                  <c:v>114.4</c:v>
                </c:pt>
                <c:pt idx="22">
                  <c:v>122.76</c:v>
                </c:pt>
                <c:pt idx="23">
                  <c:v>125.47</c:v>
                </c:pt>
                <c:pt idx="24">
                  <c:v>154.33000000000001</c:v>
                </c:pt>
                <c:pt idx="25">
                  <c:v>147.61000000000001</c:v>
                </c:pt>
                <c:pt idx="26">
                  <c:v>120.91</c:v>
                </c:pt>
                <c:pt idx="27">
                  <c:v>121.14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53F-4EC3-80A9-BFDF33A2A308}"/>
            </c:ext>
          </c:extLst>
        </c:ser>
        <c:ser>
          <c:idx val="3"/>
          <c:order val="3"/>
          <c:spPr>
            <a:ln w="50800">
              <a:solidFill>
                <a:srgbClr val="002060"/>
              </a:solidFill>
              <a:prstDash val="sysDash"/>
            </a:ln>
          </c:spPr>
          <c:marker>
            <c:symbol val="none"/>
          </c:marker>
          <c:cat>
            <c:numRef>
              <c:f>Sheet1!$A$2:$A$32</c:f>
              <c:numCache>
                <c:formatCode>General</c:formatCode>
                <c:ptCount val="3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</c:numCache>
            </c:numRef>
          </c:cat>
          <c:val>
            <c:numRef>
              <c:f>Sheet1!$E$2:$E$32</c:f>
              <c:numCache>
                <c:formatCode>General</c:formatCode>
                <c:ptCount val="3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164.53</c:v>
                </c:pt>
                <c:pt idx="28">
                  <c:v>170.5</c:v>
                </c:pt>
                <c:pt idx="29">
                  <c:v>171.5</c:v>
                </c:pt>
                <c:pt idx="30">
                  <c:v>177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53F-4EC3-80A9-BFDF33A2A308}"/>
            </c:ext>
          </c:extLst>
        </c:ser>
        <c:ser>
          <c:idx val="4"/>
          <c:order val="4"/>
          <c:spPr>
            <a:ln w="50800">
              <a:solidFill>
                <a:srgbClr val="FF0000"/>
              </a:solidFill>
              <a:prstDash val="sysDash"/>
            </a:ln>
          </c:spPr>
          <c:marker>
            <c:symbol val="none"/>
          </c:marker>
          <c:cat>
            <c:numRef>
              <c:f>Sheet1!$A$2:$A$32</c:f>
              <c:numCache>
                <c:formatCode>General</c:formatCode>
                <c:ptCount val="3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</c:numCache>
            </c:numRef>
          </c:cat>
          <c:val>
            <c:numRef>
              <c:f>Sheet1!$F$2:$F$32</c:f>
              <c:numCache>
                <c:formatCode>General</c:formatCode>
                <c:ptCount val="3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146.56</c:v>
                </c:pt>
                <c:pt idx="28">
                  <c:v>148</c:v>
                </c:pt>
                <c:pt idx="29">
                  <c:v>149</c:v>
                </c:pt>
                <c:pt idx="30">
                  <c:v>152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53F-4EC3-80A9-BFDF33A2A308}"/>
            </c:ext>
          </c:extLst>
        </c:ser>
        <c:ser>
          <c:idx val="5"/>
          <c:order val="5"/>
          <c:spPr>
            <a:ln w="57150">
              <a:solidFill>
                <a:srgbClr val="00B0F0"/>
              </a:solidFill>
              <a:prstDash val="sysDash"/>
            </a:ln>
          </c:spPr>
          <c:marker>
            <c:symbol val="none"/>
          </c:marker>
          <c:cat>
            <c:numRef>
              <c:f>Sheet1!$A$2:$A$32</c:f>
              <c:numCache>
                <c:formatCode>General</c:formatCode>
                <c:ptCount val="3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</c:numCache>
            </c:numRef>
          </c:cat>
          <c:val>
            <c:numRef>
              <c:f>Sheet1!$G$2:$G$32</c:f>
              <c:numCache>
                <c:formatCode>General</c:formatCode>
                <c:ptCount val="3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121.14</c:v>
                </c:pt>
                <c:pt idx="28" formatCode="0">
                  <c:v>117.5</c:v>
                </c:pt>
                <c:pt idx="29" formatCode="0">
                  <c:v>116</c:v>
                </c:pt>
                <c:pt idx="30" formatCode="0">
                  <c:v>119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53F-4EC3-80A9-BFDF33A2A3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41270272"/>
        <c:axId val="241584384"/>
      </c:lineChart>
      <c:catAx>
        <c:axId val="241270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241584384"/>
        <c:crosses val="autoZero"/>
        <c:auto val="1"/>
        <c:lblAlgn val="ctr"/>
        <c:lblOffset val="100"/>
        <c:tickLblSkip val="2"/>
        <c:noMultiLvlLbl val="0"/>
      </c:catAx>
      <c:valAx>
        <c:axId val="241584384"/>
        <c:scaling>
          <c:orientation val="minMax"/>
          <c:min val="5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 dirty="0" smtClean="0"/>
                  <a:t>$ Per Cwt</a:t>
                </a:r>
              </a:p>
            </c:rich>
          </c:tx>
          <c:layout>
            <c:manualLayout>
              <c:xMode val="edge"/>
              <c:yMode val="edge"/>
              <c:x val="1.8518531088786327E-2"/>
              <c:y val="0.10391944844922554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crossAx val="241270272"/>
        <c:crosses val="autoZero"/>
        <c:crossBetween val="between"/>
        <c:majorUnit val="25"/>
        <c:minorUnit val="5"/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legend>
      <c:legendPos val="b"/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5.6526269345642179E-2"/>
          <c:y val="0.92076244870799551"/>
          <c:w val="0.85102792107883063"/>
          <c:h val="6.5153044249750491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 baseline="0" dirty="0" smtClean="0"/>
              <a:t> </a:t>
            </a:r>
            <a:r>
              <a:rPr lang="en-US" sz="2800" dirty="0"/>
              <a:t>Oklahoma Calf Seasonal Price Index </a:t>
            </a:r>
          </a:p>
          <a:p>
            <a:pPr>
              <a:defRPr/>
            </a:pPr>
            <a:r>
              <a:rPr lang="en-US" sz="2000" dirty="0"/>
              <a:t>Combined Auctions, 2007-2016</a:t>
            </a:r>
          </a:p>
        </c:rich>
      </c:tx>
      <c:layout>
        <c:manualLayout>
          <c:xMode val="edge"/>
          <c:yMode val="edge"/>
          <c:x val="0.2268515714381856"/>
          <c:y val="2.2385878634601127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475 lb. Steers</c:v>
          </c:tx>
          <c:spPr>
            <a:ln w="31750">
              <a:solidFill>
                <a:srgbClr val="0000FF"/>
              </a:solidFill>
            </a:ln>
          </c:spPr>
          <c:marker>
            <c:symbol val="none"/>
          </c:marker>
          <c:cat>
            <c:strRef>
              <c:f>A!$AU$932:$AU$943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A!$AV$932:$AV$943</c:f>
              <c:numCache>
                <c:formatCode>0.00000</c:formatCode>
                <c:ptCount val="12"/>
                <c:pt idx="0">
                  <c:v>1.0009959277986722</c:v>
                </c:pt>
                <c:pt idx="1">
                  <c:v>1.0209085535450892</c:v>
                </c:pt>
                <c:pt idx="2">
                  <c:v>1.0461980260209935</c:v>
                </c:pt>
                <c:pt idx="3">
                  <c:v>1.0330378493638137</c:v>
                </c:pt>
                <c:pt idx="4">
                  <c:v>1.0187648020959181</c:v>
                </c:pt>
                <c:pt idx="5">
                  <c:v>0.99400501831034127</c:v>
                </c:pt>
                <c:pt idx="6">
                  <c:v>0.97692649887628447</c:v>
                </c:pt>
                <c:pt idx="7">
                  <c:v>0.98863168371620058</c:v>
                </c:pt>
                <c:pt idx="8">
                  <c:v>0.95106743114205428</c:v>
                </c:pt>
                <c:pt idx="9">
                  <c:v>0.94326519708448087</c:v>
                </c:pt>
                <c:pt idx="10">
                  <c:v>0.9864902185964064</c:v>
                </c:pt>
                <c:pt idx="11">
                  <c:v>0.987528191259891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63C-4767-AD8F-B30A5F96E512}"/>
            </c:ext>
          </c:extLst>
        </c:ser>
        <c:ser>
          <c:idx val="1"/>
          <c:order val="1"/>
          <c:tx>
            <c:v>475 lb. Heifers</c:v>
          </c:tx>
          <c:spPr>
            <a:ln w="31750">
              <a:solidFill>
                <a:srgbClr val="0000FF"/>
              </a:solidFill>
              <a:prstDash val="dash"/>
            </a:ln>
          </c:spPr>
          <c:marker>
            <c:symbol val="none"/>
          </c:marker>
          <c:val>
            <c:numRef>
              <c:f>A!$BK$932:$BK$943</c:f>
              <c:numCache>
                <c:formatCode>0.00000</c:formatCode>
                <c:ptCount val="12"/>
                <c:pt idx="0">
                  <c:v>0.98547597520420105</c:v>
                </c:pt>
                <c:pt idx="1">
                  <c:v>1.0099355490385986</c:v>
                </c:pt>
                <c:pt idx="2">
                  <c:v>1.0469427193705803</c:v>
                </c:pt>
                <c:pt idx="3">
                  <c:v>1.0335988179785354</c:v>
                </c:pt>
                <c:pt idx="4">
                  <c:v>1.0241932232566993</c:v>
                </c:pt>
                <c:pt idx="5">
                  <c:v>0.99695772661799953</c:v>
                </c:pt>
                <c:pt idx="6">
                  <c:v>0.99048994459500861</c:v>
                </c:pt>
                <c:pt idx="7">
                  <c:v>1.0022290620035361</c:v>
                </c:pt>
                <c:pt idx="8">
                  <c:v>0.96405625514461235</c:v>
                </c:pt>
                <c:pt idx="9">
                  <c:v>0.94019806655998228</c:v>
                </c:pt>
                <c:pt idx="10">
                  <c:v>0.96757374409287444</c:v>
                </c:pt>
                <c:pt idx="11">
                  <c:v>0.97085672011818525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63C-4767-AD8F-B30A5F96E512}"/>
            </c:ext>
          </c:extLst>
        </c:ser>
        <c:ser>
          <c:idx val="2"/>
          <c:order val="2"/>
          <c:tx>
            <c:v>575 lb. Steers</c:v>
          </c:tx>
          <c:spPr>
            <a:ln w="31750">
              <a:solidFill>
                <a:srgbClr val="FF0000"/>
              </a:solidFill>
            </a:ln>
          </c:spPr>
          <c:marker>
            <c:symbol val="diamond"/>
            <c:size val="6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val>
            <c:numRef>
              <c:f>A!$AZ$932:$AZ$943</c:f>
              <c:numCache>
                <c:formatCode>0.00000</c:formatCode>
                <c:ptCount val="12"/>
                <c:pt idx="0">
                  <c:v>0.98401283351212188</c:v>
                </c:pt>
                <c:pt idx="1">
                  <c:v>1.0136839958843011</c:v>
                </c:pt>
                <c:pt idx="2">
                  <c:v>1.0499416753980351</c:v>
                </c:pt>
                <c:pt idx="3">
                  <c:v>1.046309502610002</c:v>
                </c:pt>
                <c:pt idx="4">
                  <c:v>1.0288554589563386</c:v>
                </c:pt>
                <c:pt idx="5">
                  <c:v>1.0028798988369338</c:v>
                </c:pt>
                <c:pt idx="6">
                  <c:v>0.99723387852138723</c:v>
                </c:pt>
                <c:pt idx="7">
                  <c:v>0.99380429652771718</c:v>
                </c:pt>
                <c:pt idx="8">
                  <c:v>0.95925175993337453</c:v>
                </c:pt>
                <c:pt idx="9">
                  <c:v>0.93755307165647606</c:v>
                </c:pt>
                <c:pt idx="10">
                  <c:v>0.96026270170775885</c:v>
                </c:pt>
                <c:pt idx="11">
                  <c:v>0.96114239582200167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63C-4767-AD8F-B30A5F96E512}"/>
            </c:ext>
          </c:extLst>
        </c:ser>
        <c:ser>
          <c:idx val="3"/>
          <c:order val="3"/>
          <c:tx>
            <c:v>575 lb. Heifers</c:v>
          </c:tx>
          <c:spPr>
            <a:ln w="31750">
              <a:solidFill>
                <a:srgbClr val="FF5050"/>
              </a:solidFill>
              <a:prstDash val="dash"/>
            </a:ln>
          </c:spPr>
          <c:marker>
            <c:symbol val="circle"/>
            <c:size val="6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val>
            <c:numRef>
              <c:f>A!$BM$932:$BM$943</c:f>
              <c:numCache>
                <c:formatCode>0.00000</c:formatCode>
                <c:ptCount val="12"/>
                <c:pt idx="0">
                  <c:v>0.97795943950048381</c:v>
                </c:pt>
                <c:pt idx="1">
                  <c:v>1.0133858344887881</c:v>
                </c:pt>
                <c:pt idx="2">
                  <c:v>1.0438982987218919</c:v>
                </c:pt>
                <c:pt idx="3">
                  <c:v>1.038164154824208</c:v>
                </c:pt>
                <c:pt idx="4">
                  <c:v>1.0463868347453387</c:v>
                </c:pt>
                <c:pt idx="5">
                  <c:v>1.0034298468905731</c:v>
                </c:pt>
                <c:pt idx="6">
                  <c:v>0.99217456563124795</c:v>
                </c:pt>
                <c:pt idx="7">
                  <c:v>0.99963836356040625</c:v>
                </c:pt>
                <c:pt idx="8">
                  <c:v>0.95996552286798742</c:v>
                </c:pt>
                <c:pt idx="9">
                  <c:v>0.93156614675938276</c:v>
                </c:pt>
                <c:pt idx="10">
                  <c:v>0.9611759130131915</c:v>
                </c:pt>
                <c:pt idx="11">
                  <c:v>0.96071344618594301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63C-4767-AD8F-B30A5F96E5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66216960"/>
        <c:axId val="196018752"/>
      </c:lineChart>
      <c:catAx>
        <c:axId val="2662169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aseline="0"/>
            </a:pPr>
            <a:endParaRPr lang="en-US"/>
          </a:p>
        </c:txPr>
        <c:crossAx val="196018752"/>
        <c:crosses val="autoZero"/>
        <c:auto val="1"/>
        <c:lblAlgn val="ctr"/>
        <c:lblOffset val="100"/>
        <c:noMultiLvlLbl val="0"/>
      </c:catAx>
      <c:valAx>
        <c:axId val="196018752"/>
        <c:scaling>
          <c:orientation val="minMax"/>
          <c:min val="0.92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66216960"/>
        <c:crosses val="autoZero"/>
        <c:crossBetween val="between"/>
        <c:majorUnit val="1.0000000000000002E-2"/>
      </c:valAx>
      <c:spPr>
        <a:solidFill>
          <a:schemeClr val="bg1"/>
        </a:solidFill>
      </c:spPr>
    </c:plotArea>
    <c:legend>
      <c:legendPos val="b"/>
      <c:overlay val="0"/>
      <c:txPr>
        <a:bodyPr/>
        <a:lstStyle/>
        <a:p>
          <a:pPr>
            <a:defRPr sz="1600" baseline="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Oklahoma Steer Seasonal Price Index </a:t>
            </a:r>
          </a:p>
          <a:p>
            <a:pPr>
              <a:defRPr/>
            </a:pPr>
            <a:r>
              <a:rPr lang="en-US"/>
              <a:t>Combined Auctions, 2007-2016</a:t>
            </a:r>
          </a:p>
        </c:rich>
      </c:tx>
      <c:layout>
        <c:manualLayout>
          <c:xMode val="edge"/>
          <c:yMode val="edge"/>
          <c:x val="0.21044677500418835"/>
          <c:y val="1.8518518518518517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475 lb. Steers</c:v>
          </c:tx>
          <c:spPr>
            <a:ln w="31750">
              <a:solidFill>
                <a:srgbClr val="0000FF"/>
              </a:solidFill>
            </a:ln>
          </c:spPr>
          <c:marker>
            <c:symbol val="diamond"/>
            <c:size val="5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cat>
            <c:strRef>
              <c:f>A!$AU$932:$AU$943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A!$AV$932:$AV$943</c:f>
              <c:numCache>
                <c:formatCode>0.0000</c:formatCode>
                <c:ptCount val="12"/>
                <c:pt idx="0">
                  <c:v>1.0009959277986722</c:v>
                </c:pt>
                <c:pt idx="1">
                  <c:v>1.0209085535450892</c:v>
                </c:pt>
                <c:pt idx="2">
                  <c:v>1.0461980260209935</c:v>
                </c:pt>
                <c:pt idx="3">
                  <c:v>1.0330378493638137</c:v>
                </c:pt>
                <c:pt idx="4">
                  <c:v>1.0187648020959181</c:v>
                </c:pt>
                <c:pt idx="5">
                  <c:v>0.99400501831034127</c:v>
                </c:pt>
                <c:pt idx="6">
                  <c:v>0.97692649887628447</c:v>
                </c:pt>
                <c:pt idx="7">
                  <c:v>0.98863168371620058</c:v>
                </c:pt>
                <c:pt idx="8">
                  <c:v>0.95106743114205428</c:v>
                </c:pt>
                <c:pt idx="9">
                  <c:v>0.94326519708448087</c:v>
                </c:pt>
                <c:pt idx="10">
                  <c:v>0.9864902185964064</c:v>
                </c:pt>
                <c:pt idx="11">
                  <c:v>0.987528191259891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B0E-4469-AD45-0197E1779053}"/>
            </c:ext>
          </c:extLst>
        </c:ser>
        <c:ser>
          <c:idx val="2"/>
          <c:order val="1"/>
          <c:tx>
            <c:v>575 lb. Steers</c:v>
          </c:tx>
          <c:spPr>
            <a:ln w="31750">
              <a:solidFill>
                <a:srgbClr val="FF0000"/>
              </a:solidFill>
            </a:ln>
          </c:spPr>
          <c:marker>
            <c:symbol val="triangl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val>
            <c:numRef>
              <c:f>A!$AZ$932:$AZ$943</c:f>
              <c:numCache>
                <c:formatCode>0.0000</c:formatCode>
                <c:ptCount val="12"/>
                <c:pt idx="0">
                  <c:v>0.98401283351212188</c:v>
                </c:pt>
                <c:pt idx="1">
                  <c:v>1.0136839958843011</c:v>
                </c:pt>
                <c:pt idx="2">
                  <c:v>1.0499416753980351</c:v>
                </c:pt>
                <c:pt idx="3">
                  <c:v>1.046309502610002</c:v>
                </c:pt>
                <c:pt idx="4">
                  <c:v>1.0288554589563386</c:v>
                </c:pt>
                <c:pt idx="5">
                  <c:v>1.0028798988369338</c:v>
                </c:pt>
                <c:pt idx="6">
                  <c:v>0.99723387852138723</c:v>
                </c:pt>
                <c:pt idx="7">
                  <c:v>0.99380429652771718</c:v>
                </c:pt>
                <c:pt idx="8">
                  <c:v>0.95925175993337453</c:v>
                </c:pt>
                <c:pt idx="9">
                  <c:v>0.93755307165647606</c:v>
                </c:pt>
                <c:pt idx="10">
                  <c:v>0.96026270170775885</c:v>
                </c:pt>
                <c:pt idx="11">
                  <c:v>0.96114239582200167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B0E-4469-AD45-0197E1779053}"/>
            </c:ext>
          </c:extLst>
        </c:ser>
        <c:ser>
          <c:idx val="1"/>
          <c:order val="2"/>
          <c:tx>
            <c:v>675 lb. Steers</c:v>
          </c:tx>
          <c:spPr>
            <a:ln w="31750">
              <a:solidFill>
                <a:schemeClr val="tx1">
                  <a:lumMod val="95000"/>
                  <a:lumOff val="5000"/>
                </a:schemeClr>
              </a:solidFill>
            </a:ln>
          </c:spPr>
          <c:marker>
            <c:symbol val="square"/>
            <c:size val="5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val>
            <c:numRef>
              <c:f>A!$BD$932:$BD$943</c:f>
              <c:numCache>
                <c:formatCode>0.0000</c:formatCode>
                <c:ptCount val="12"/>
                <c:pt idx="0">
                  <c:v>0.96316034492912284</c:v>
                </c:pt>
                <c:pt idx="1">
                  <c:v>0.97376264379845534</c:v>
                </c:pt>
                <c:pt idx="2">
                  <c:v>1.0096258178766455</c:v>
                </c:pt>
                <c:pt idx="3">
                  <c:v>1.0217801020157928</c:v>
                </c:pt>
                <c:pt idx="4">
                  <c:v>1.0172417158263687</c:v>
                </c:pt>
                <c:pt idx="5">
                  <c:v>1.0112903876945751</c:v>
                </c:pt>
                <c:pt idx="6">
                  <c:v>1.0215307830262117</c:v>
                </c:pt>
                <c:pt idx="7">
                  <c:v>1.0326755979310349</c:v>
                </c:pt>
                <c:pt idx="8">
                  <c:v>1.0041576807873851</c:v>
                </c:pt>
                <c:pt idx="9">
                  <c:v>0.96552565196615314</c:v>
                </c:pt>
                <c:pt idx="10">
                  <c:v>0.95961996447574416</c:v>
                </c:pt>
                <c:pt idx="11">
                  <c:v>0.9557374929888135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B0E-4469-AD45-0197E1779053}"/>
            </c:ext>
          </c:extLst>
        </c:ser>
        <c:ser>
          <c:idx val="3"/>
          <c:order val="3"/>
          <c:tx>
            <c:v>775 lb. Steers</c:v>
          </c:tx>
          <c:spPr>
            <a:ln w="31750">
              <a:solidFill>
                <a:srgbClr val="993300"/>
              </a:solidFill>
            </a:ln>
          </c:spPr>
          <c:marker>
            <c:symbol val="circle"/>
            <c:size val="5"/>
            <c:spPr>
              <a:solidFill>
                <a:srgbClr val="993300"/>
              </a:solidFill>
              <a:ln>
                <a:solidFill>
                  <a:srgbClr val="993300"/>
                </a:solidFill>
              </a:ln>
            </c:spPr>
          </c:marker>
          <c:val>
            <c:numRef>
              <c:f>A!$BF$932:$BF$943</c:f>
              <c:numCache>
                <c:formatCode>0.0000</c:formatCode>
                <c:ptCount val="12"/>
                <c:pt idx="0">
                  <c:v>0.96682593593067445</c:v>
                </c:pt>
                <c:pt idx="1">
                  <c:v>0.96204092630544302</c:v>
                </c:pt>
                <c:pt idx="2">
                  <c:v>0.97699731653956856</c:v>
                </c:pt>
                <c:pt idx="3">
                  <c:v>0.992781275805382</c:v>
                </c:pt>
                <c:pt idx="4">
                  <c:v>1.0013546690793251</c:v>
                </c:pt>
                <c:pt idx="5">
                  <c:v>1.014445182163906</c:v>
                </c:pt>
                <c:pt idx="6">
                  <c:v>1.0338560735059121</c:v>
                </c:pt>
                <c:pt idx="7">
                  <c:v>1.0336215451643971</c:v>
                </c:pt>
                <c:pt idx="8">
                  <c:v>1.018890290953389</c:v>
                </c:pt>
                <c:pt idx="9">
                  <c:v>0.99480461843074741</c:v>
                </c:pt>
                <c:pt idx="10">
                  <c:v>0.99122605093346883</c:v>
                </c:pt>
                <c:pt idx="11">
                  <c:v>0.97236308547490824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B0E-4469-AD45-0197E1779053}"/>
            </c:ext>
          </c:extLst>
        </c:ser>
        <c:ser>
          <c:idx val="4"/>
          <c:order val="4"/>
          <c:tx>
            <c:v>875 lb.Steers</c:v>
          </c:tx>
          <c:spPr>
            <a:ln w="31750">
              <a:solidFill>
                <a:srgbClr val="009900"/>
              </a:solidFill>
            </a:ln>
          </c:spPr>
          <c:marker>
            <c:symbol val="none"/>
          </c:marker>
          <c:val>
            <c:numRef>
              <c:f>A!$BH$932:$BH$943</c:f>
              <c:numCache>
                <c:formatCode>0.0000</c:formatCode>
                <c:ptCount val="12"/>
                <c:pt idx="0">
                  <c:v>0.97595656457805602</c:v>
                </c:pt>
                <c:pt idx="1">
                  <c:v>0.95741516031741303</c:v>
                </c:pt>
                <c:pt idx="2">
                  <c:v>0.95879521851933391</c:v>
                </c:pt>
                <c:pt idx="3">
                  <c:v>0.97470694545945558</c:v>
                </c:pt>
                <c:pt idx="4">
                  <c:v>0.98941068106089314</c:v>
                </c:pt>
                <c:pt idx="5">
                  <c:v>1.0138695725430098</c:v>
                </c:pt>
                <c:pt idx="6">
                  <c:v>1.0407391657000982</c:v>
                </c:pt>
                <c:pt idx="7">
                  <c:v>1.0396798236021527</c:v>
                </c:pt>
                <c:pt idx="8">
                  <c:v>1.0209346729758311</c:v>
                </c:pt>
                <c:pt idx="9">
                  <c:v>0.99750958778745658</c:v>
                </c:pt>
                <c:pt idx="10">
                  <c:v>1.0129271277591143</c:v>
                </c:pt>
                <c:pt idx="11">
                  <c:v>0.99386536908549838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B0E-4469-AD45-0197E17790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6883072"/>
        <c:axId val="196021056"/>
      </c:lineChart>
      <c:catAx>
        <c:axId val="2668830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96021056"/>
        <c:crosses val="autoZero"/>
        <c:auto val="1"/>
        <c:lblAlgn val="ctr"/>
        <c:lblOffset val="100"/>
        <c:noMultiLvlLbl val="0"/>
      </c:catAx>
      <c:valAx>
        <c:axId val="196021056"/>
        <c:scaling>
          <c:orientation val="minMax"/>
          <c:min val="0.92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266883072"/>
        <c:crosses val="autoZero"/>
        <c:crossBetween val="between"/>
        <c:majorUnit val="1.0000000000000002E-2"/>
      </c:valAx>
      <c:spPr>
        <a:solidFill>
          <a:schemeClr val="bg1"/>
        </a:solidFill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MED.</a:t>
            </a:r>
            <a:r>
              <a:rPr lang="en-US" sz="2000" baseline="0" dirty="0">
                <a:latin typeface="Arial" pitchFamily="34" charset="0"/>
                <a:cs typeface="Arial" pitchFamily="34" charset="0"/>
              </a:rPr>
              <a:t> &amp; LRG. #1 FEEDER STEER PRICES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0" dirty="0"/>
              <a:t>700-800 Pounds,</a:t>
            </a:r>
            <a:r>
              <a:rPr lang="en-US" sz="2000" b="0" baseline="0" dirty="0"/>
              <a:t> Southern Plains, Weekly</a:t>
            </a:r>
            <a:endParaRPr lang="en-US" sz="2000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6.5482622861797443E-2"/>
          <c:y val="0.18519648072159994"/>
          <c:w val="0.89980733550547576"/>
          <c:h val="0.67373904846401234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 Avg. 2012-16</c:v>
                </c:pt>
              </c:strCache>
            </c:strRef>
          </c:tx>
          <c:spPr>
            <a:ln w="127000">
              <a:solidFill>
                <a:srgbClr val="FF5050"/>
              </a:solidFill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Sheet1!$B$2:$B$53</c:f>
              <c:numCache>
                <c:formatCode>General</c:formatCode>
                <c:ptCount val="52"/>
                <c:pt idx="0">
                  <c:v>173.73449999999997</c:v>
                </c:pt>
                <c:pt idx="1">
                  <c:v>170.59700000000004</c:v>
                </c:pt>
                <c:pt idx="2">
                  <c:v>167.20049954223632</c:v>
                </c:pt>
                <c:pt idx="3">
                  <c:v>167.20581429809573</c:v>
                </c:pt>
                <c:pt idx="4">
                  <c:v>167.72150006103516</c:v>
                </c:pt>
                <c:pt idx="5">
                  <c:v>167.60139935913085</c:v>
                </c:pt>
                <c:pt idx="6">
                  <c:v>167.07649996948243</c:v>
                </c:pt>
                <c:pt idx="7">
                  <c:v>167.5715005493164</c:v>
                </c:pt>
                <c:pt idx="8">
                  <c:v>167.62399978637694</c:v>
                </c:pt>
                <c:pt idx="9">
                  <c:v>169.5609997558594</c:v>
                </c:pt>
                <c:pt idx="10">
                  <c:v>170.86550009155272</c:v>
                </c:pt>
                <c:pt idx="11">
                  <c:v>169.85799975585937</c:v>
                </c:pt>
                <c:pt idx="12">
                  <c:v>171.31249978637692</c:v>
                </c:pt>
                <c:pt idx="13">
                  <c:v>169.89300009155272</c:v>
                </c:pt>
                <c:pt idx="14">
                  <c:v>170.17400021362303</c:v>
                </c:pt>
                <c:pt idx="15">
                  <c:v>167.70029984741208</c:v>
                </c:pt>
                <c:pt idx="16">
                  <c:v>167.06300051879884</c:v>
                </c:pt>
                <c:pt idx="17">
                  <c:v>168.7415</c:v>
                </c:pt>
                <c:pt idx="18">
                  <c:v>168.82725073242187</c:v>
                </c:pt>
                <c:pt idx="19">
                  <c:v>170.33300018310547</c:v>
                </c:pt>
                <c:pt idx="20">
                  <c:v>170.56650048828124</c:v>
                </c:pt>
                <c:pt idx="21">
                  <c:v>173.18500009155272</c:v>
                </c:pt>
                <c:pt idx="22">
                  <c:v>174.72049993896485</c:v>
                </c:pt>
                <c:pt idx="23">
                  <c:v>176.64199911499023</c:v>
                </c:pt>
                <c:pt idx="24">
                  <c:v>173.43199960327149</c:v>
                </c:pt>
                <c:pt idx="25">
                  <c:v>175.46074966430666</c:v>
                </c:pt>
                <c:pt idx="26">
                  <c:v>175.76399989318847</c:v>
                </c:pt>
                <c:pt idx="27">
                  <c:v>176.6010001220703</c:v>
                </c:pt>
                <c:pt idx="28">
                  <c:v>174.26650048828122</c:v>
                </c:pt>
                <c:pt idx="29">
                  <c:v>175.13099990844725</c:v>
                </c:pt>
                <c:pt idx="30">
                  <c:v>179.44299996948243</c:v>
                </c:pt>
                <c:pt idx="31">
                  <c:v>179.98805006103515</c:v>
                </c:pt>
                <c:pt idx="32">
                  <c:v>177.37080064086916</c:v>
                </c:pt>
                <c:pt idx="33">
                  <c:v>174.57300024414062</c:v>
                </c:pt>
                <c:pt idx="34">
                  <c:v>174.70099993896483</c:v>
                </c:pt>
                <c:pt idx="35">
                  <c:v>175.21600064086914</c:v>
                </c:pt>
                <c:pt idx="36">
                  <c:v>175.7066999694824</c:v>
                </c:pt>
                <c:pt idx="37">
                  <c:v>175.04235030517577</c:v>
                </c:pt>
                <c:pt idx="38">
                  <c:v>172.44050006103515</c:v>
                </c:pt>
                <c:pt idx="39">
                  <c:v>174.50350073242186</c:v>
                </c:pt>
                <c:pt idx="40">
                  <c:v>176.2016000152588</c:v>
                </c:pt>
                <c:pt idx="41">
                  <c:v>175.60500016784667</c:v>
                </c:pt>
                <c:pt idx="42">
                  <c:v>174.95950041198734</c:v>
                </c:pt>
                <c:pt idx="43">
                  <c:v>174.91100006103517</c:v>
                </c:pt>
                <c:pt idx="44">
                  <c:v>171.1939999847412</c:v>
                </c:pt>
                <c:pt idx="45">
                  <c:v>171.48250019836425</c:v>
                </c:pt>
                <c:pt idx="46">
                  <c:v>171.10149973297118</c:v>
                </c:pt>
                <c:pt idx="47">
                  <c:v>170.76599926757814</c:v>
                </c:pt>
                <c:pt idx="48">
                  <c:v>168.52899996948241</c:v>
                </c:pt>
                <c:pt idx="49">
                  <c:v>167.26049996948245</c:v>
                </c:pt>
                <c:pt idx="50">
                  <c:v>166.02133339436847</c:v>
                </c:pt>
                <c:pt idx="51">
                  <c:v>168.34083348592125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52C-4122-85C8-9533C0BEA391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ln w="50800">
              <a:solidFill>
                <a:srgbClr val="002060"/>
              </a:solidFill>
              <a:prstDash val="sysDot"/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Sheet1!$C$2:$C$53</c:f>
              <c:numCache>
                <c:formatCode>General</c:formatCode>
                <c:ptCount val="52"/>
                <c:pt idx="0">
                  <c:v>134.53250122070313</c:v>
                </c:pt>
                <c:pt idx="1">
                  <c:v>133.73500061035156</c:v>
                </c:pt>
                <c:pt idx="2">
                  <c:v>134.29999923706055</c:v>
                </c:pt>
                <c:pt idx="3">
                  <c:v>132.63999938964844</c:v>
                </c:pt>
                <c:pt idx="4">
                  <c:v>128.21500205993652</c:v>
                </c:pt>
                <c:pt idx="5">
                  <c:v>131.54500198364258</c:v>
                </c:pt>
                <c:pt idx="6">
                  <c:v>130.2299976348877</c:v>
                </c:pt>
                <c:pt idx="7">
                  <c:v>131.77499771118164</c:v>
                </c:pt>
                <c:pt idx="8">
                  <c:v>130.67999839782715</c:v>
                </c:pt>
                <c:pt idx="9">
                  <c:v>131.24750137329102</c:v>
                </c:pt>
                <c:pt idx="10">
                  <c:v>133.97249603271484</c:v>
                </c:pt>
                <c:pt idx="11">
                  <c:v>138.56000137329102</c:v>
                </c:pt>
                <c:pt idx="12">
                  <c:v>137.52750396728516</c:v>
                </c:pt>
                <c:pt idx="13">
                  <c:v>138.37749862670898</c:v>
                </c:pt>
                <c:pt idx="14">
                  <c:v>143.34000015258789</c:v>
                </c:pt>
                <c:pt idx="15">
                  <c:v>143.73249816894531</c:v>
                </c:pt>
                <c:pt idx="16">
                  <c:v>149.3025016784668</c:v>
                </c:pt>
                <c:pt idx="17">
                  <c:v>155.0150032043457</c:v>
                </c:pt>
                <c:pt idx="18">
                  <c:v>147.60250091552734</c:v>
                </c:pt>
                <c:pt idx="19">
                  <c:v>147.34749984741211</c:v>
                </c:pt>
                <c:pt idx="20">
                  <c:v>150.83499908447266</c:v>
                </c:pt>
                <c:pt idx="21">
                  <c:v>155.48999786376953</c:v>
                </c:pt>
                <c:pt idx="22">
                  <c:v>160.53999710083008</c:v>
                </c:pt>
                <c:pt idx="23">
                  <c:v>152.57500076293945</c:v>
                </c:pt>
                <c:pt idx="24">
                  <c:v>150.63249969482422</c:v>
                </c:pt>
                <c:pt idx="25">
                  <c:v>150.85250091552734</c:v>
                </c:pt>
                <c:pt idx="26">
                  <c:v>152.87874984741211</c:v>
                </c:pt>
                <c:pt idx="27">
                  <c:v>154.90499877929688</c:v>
                </c:pt>
                <c:pt idx="28">
                  <c:v>156.88750457763672</c:v>
                </c:pt>
                <c:pt idx="29">
                  <c:v>152.02750015258789</c:v>
                </c:pt>
                <c:pt idx="30">
                  <c:v>154.42749786376953</c:v>
                </c:pt>
                <c:pt idx="31">
                  <c:v>147.67500305175781</c:v>
                </c:pt>
                <c:pt idx="32">
                  <c:v>147.79000091552734</c:v>
                </c:pt>
                <c:pt idx="33">
                  <c:v>146.91999816894531</c:v>
                </c:pt>
                <c:pt idx="34">
                  <c:v>150.54999923706055</c:v>
                </c:pt>
                <c:pt idx="35">
                  <c:v>153.58999633789063</c:v>
                </c:pt>
                <c:pt idx="36">
                  <c:v>155.25</c:v>
                </c:pt>
                <c:pt idx="37">
                  <c:v>157.43500137329102</c:v>
                </c:pt>
                <c:pt idx="38">
                  <c:v>157.77250289916992</c:v>
                </c:pt>
                <c:pt idx="39">
                  <c:v>158.28250122070313</c:v>
                </c:pt>
                <c:pt idx="40">
                  <c:v>161.47749710083008</c:v>
                </c:pt>
                <c:pt idx="41">
                  <c:v>153.75249862670898</c:v>
                </c:pt>
                <c:pt idx="42">
                  <c:v>156.90999984741211</c:v>
                </c:pt>
                <c:pt idx="43">
                  <c:v>162.94499969482422</c:v>
                </c:pt>
                <c:pt idx="44">
                  <c:v>163.5625</c:v>
                </c:pt>
                <c:pt idx="45">
                  <c:v>158.91500091552734</c:v>
                </c:pt>
                <c:pt idx="46">
                  <c:v>158.33500099182129</c:v>
                </c:pt>
                <c:pt idx="47">
                  <c:v>157.75500106811523</c:v>
                </c:pt>
                <c:pt idx="48">
                  <c:v>154.99750137329102</c:v>
                </c:pt>
                <c:pt idx="49">
                  <c:v>150.96250152587891</c:v>
                </c:pt>
                <c:pt idx="50">
                  <c:v>152.52666727701822</c:v>
                </c:pt>
                <c:pt idx="51">
                  <c:v>154.09083302815756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52C-4122-85C8-9533C0BEA39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</c:v>
                </c:pt>
              </c:strCache>
            </c:strRef>
          </c:tx>
          <c:spPr>
            <a:ln w="50800">
              <a:solidFill>
                <a:srgbClr val="0070C0"/>
              </a:solidFill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Sheet1!$D$2:$D$53</c:f>
              <c:numCache>
                <c:formatCode>General</c:formatCode>
                <c:ptCount val="52"/>
                <c:pt idx="0">
                  <c:v>155.65499877929688</c:v>
                </c:pt>
                <c:pt idx="1">
                  <c:v>145.5099983215332</c:v>
                </c:pt>
                <c:pt idx="2">
                  <c:v>150.34249877929688</c:v>
                </c:pt>
                <c:pt idx="3">
                  <c:v>150.57999801635742</c:v>
                </c:pt>
                <c:pt idx="4">
                  <c:v>148.99750137329102</c:v>
                </c:pt>
                <c:pt idx="5">
                  <c:v>150.77750015258789</c:v>
                </c:pt>
                <c:pt idx="6">
                  <c:v>151.87999725341797</c:v>
                </c:pt>
                <c:pt idx="7">
                  <c:v>150.51000213623047</c:v>
                </c:pt>
                <c:pt idx="8">
                  <c:v>148.73750305175781</c:v>
                </c:pt>
                <c:pt idx="9">
                  <c:v>147.44249725341797</c:v>
                </c:pt>
                <c:pt idx="10">
                  <c:v>146.74750137329102</c:v>
                </c:pt>
                <c:pt idx="11">
                  <c:v>141.29999923706055</c:v>
                </c:pt>
                <c:pt idx="12">
                  <c:v>141.46250152587891</c:v>
                </c:pt>
                <c:pt idx="13">
                  <c:v>142.96500015258789</c:v>
                </c:pt>
                <c:pt idx="14">
                  <c:v>146.13000106811523</c:v>
                </c:pt>
                <c:pt idx="15">
                  <c:v>144.39250183105469</c:v>
                </c:pt>
                <c:pt idx="16">
                  <c:v>146.1925048828125</c:v>
                </c:pt>
                <c:pt idx="17">
                  <c:v>146.12249755859375</c:v>
                </c:pt>
                <c:pt idx="18">
                  <c:v>145.51499938964844</c:v>
                </c:pt>
                <c:pt idx="19">
                  <c:v>136.67499923706055</c:v>
                </c:pt>
                <c:pt idx="20">
                  <c:v>139.82999801635742</c:v>
                </c:pt>
                <c:pt idx="21">
                  <c:v>141.39999771118164</c:v>
                </c:pt>
                <c:pt idx="22">
                  <c:v>145.04000091552734</c:v>
                </c:pt>
                <c:pt idx="23">
                  <c:v>147.89250183105469</c:v>
                </c:pt>
                <c:pt idx="24">
                  <c:v>147.35750198364258</c:v>
                </c:pt>
                <c:pt idx="25">
                  <c:v>146.65000152587891</c:v>
                </c:pt>
                <c:pt idx="26">
                  <c:v>149.79000091552734</c:v>
                </c:pt>
                <c:pt idx="27">
                  <c:v>152.93000030517578</c:v>
                </c:pt>
                <c:pt idx="28">
                  <c:v>155.4375</c:v>
                </c:pt>
                <c:pt idx="29">
                  <c:v>155.16499710083008</c:v>
                </c:pt>
                <c:pt idx="30">
                  <c:v>155.39999771118164</c:v>
                </c:pt>
                <c:pt idx="31">
                  <c:v>155.48249816894531</c:v>
                </c:pt>
                <c:pt idx="32">
                  <c:v>155.27249908447266</c:v>
                </c:pt>
                <c:pt idx="33">
                  <c:v>155.51249694824219</c:v>
                </c:pt>
                <c:pt idx="34">
                  <c:v>154.45000076293945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52C-4122-85C8-9533C0BEA3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4834816"/>
        <c:axId val="288186368"/>
      </c:lineChart>
      <c:catAx>
        <c:axId val="564834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288186368"/>
        <c:crosses val="autoZero"/>
        <c:auto val="1"/>
        <c:lblAlgn val="ctr"/>
        <c:lblOffset val="100"/>
        <c:noMultiLvlLbl val="0"/>
      </c:catAx>
      <c:valAx>
        <c:axId val="288186368"/>
        <c:scaling>
          <c:orientation val="minMax"/>
          <c:max val="190"/>
          <c:min val="11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 dirty="0"/>
                  <a:t>$</a:t>
                </a:r>
                <a:r>
                  <a:rPr lang="en-US" b="0" baseline="0" dirty="0"/>
                  <a:t> Per Cwt.</a:t>
                </a:r>
                <a:endParaRPr lang="en-US" b="0" dirty="0"/>
              </a:p>
            </c:rich>
          </c:tx>
          <c:layout>
            <c:manualLayout>
              <c:xMode val="edge"/>
              <c:yMode val="edge"/>
              <c:x val="1.8518531088786316E-2"/>
              <c:y val="0.10391944844922554"/>
            </c:manualLayout>
          </c:layout>
          <c:overlay val="0"/>
        </c:title>
        <c:numFmt formatCode="General" sourceLinked="0"/>
        <c:majorTickMark val="out"/>
        <c:minorTickMark val="out"/>
        <c:tickLblPos val="nextTo"/>
        <c:spPr>
          <a:ln>
            <a:solidFill>
              <a:prstClr val="black"/>
            </a:solidFill>
          </a:ln>
        </c:spPr>
        <c:crossAx val="564834816"/>
        <c:crosses val="autoZero"/>
        <c:crossBetween val="between"/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Average</c:v>
                </c:pt>
              </c:strCache>
            </c:strRef>
          </c:tx>
          <c:spPr>
            <a:ln w="38100">
              <a:solidFill>
                <a:schemeClr val="tx1"/>
              </a:solidFill>
              <a:prstDash val="dash"/>
            </a:ln>
          </c:spPr>
          <c:marker>
            <c:symbol val="square"/>
            <c:size val="5"/>
            <c:spPr>
              <a:solidFill>
                <a:schemeClr val="tx1"/>
              </a:solidFill>
            </c:spPr>
          </c:marker>
          <c:dLbls>
            <c:numFmt formatCode="0.0%" sourceLinked="0"/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375</c:v>
                </c:pt>
                <c:pt idx="1">
                  <c:v>425</c:v>
                </c:pt>
                <c:pt idx="2">
                  <c:v>475</c:v>
                </c:pt>
                <c:pt idx="3">
                  <c:v>525</c:v>
                </c:pt>
                <c:pt idx="4">
                  <c:v>575</c:v>
                </c:pt>
                <c:pt idx="5">
                  <c:v>625</c:v>
                </c:pt>
                <c:pt idx="6">
                  <c:v>675</c:v>
                </c:pt>
                <c:pt idx="7">
                  <c:v>725</c:v>
                </c:pt>
                <c:pt idx="8">
                  <c:v>775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0.13626426430246891</c:v>
                </c:pt>
                <c:pt idx="1">
                  <c:v>0.12503999322864137</c:v>
                </c:pt>
                <c:pt idx="2">
                  <c:v>0.11630496626584295</c:v>
                </c:pt>
                <c:pt idx="3">
                  <c:v>0.10696271862180939</c:v>
                </c:pt>
                <c:pt idx="4">
                  <c:v>9.339527070967317E-2</c:v>
                </c:pt>
                <c:pt idx="5">
                  <c:v>7.9419837984807437E-2</c:v>
                </c:pt>
                <c:pt idx="6">
                  <c:v>7.2353271365689656E-2</c:v>
                </c:pt>
                <c:pt idx="7">
                  <c:v>7.1854022200487741E-2</c:v>
                </c:pt>
                <c:pt idx="8">
                  <c:v>7.2374194256401569E-2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01D-425B-9E11-0FBBBB14BB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6384384"/>
        <c:axId val="196022784"/>
      </c:lineChart>
      <c:catAx>
        <c:axId val="266384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96022784"/>
        <c:crosses val="autoZero"/>
        <c:auto val="1"/>
        <c:lblAlgn val="ctr"/>
        <c:lblOffset val="100"/>
        <c:noMultiLvlLbl val="0"/>
      </c:catAx>
      <c:valAx>
        <c:axId val="196022784"/>
        <c:scaling>
          <c:orientation val="minMax"/>
          <c:max val="0.14000000000000001"/>
          <c:min val="6.0000000000000012E-2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266384384"/>
        <c:crosses val="autoZero"/>
        <c:crossBetween val="between"/>
        <c:majorUnit val="1.0000000000000002E-2"/>
      </c:valAx>
      <c:spPr>
        <a:solidFill>
          <a:schemeClr val="bg1"/>
        </a:solidFill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Cutout</c:v>
                </c:pt>
              </c:strCache>
            </c:strRef>
          </c:tx>
          <c:spPr>
            <a:ln w="60325">
              <a:solidFill>
                <a:schemeClr val="tx1"/>
              </a:solidFill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100.27</c:v>
                </c:pt>
                <c:pt idx="1">
                  <c:v>99.39</c:v>
                </c:pt>
                <c:pt idx="2">
                  <c:v>102.7</c:v>
                </c:pt>
                <c:pt idx="3">
                  <c:v>102.99</c:v>
                </c:pt>
                <c:pt idx="4">
                  <c:v>103.08</c:v>
                </c:pt>
                <c:pt idx="5">
                  <c:v>101.07</c:v>
                </c:pt>
                <c:pt idx="6">
                  <c:v>100.23</c:v>
                </c:pt>
                <c:pt idx="7">
                  <c:v>100.67</c:v>
                </c:pt>
                <c:pt idx="8">
                  <c:v>99.21</c:v>
                </c:pt>
                <c:pt idx="9">
                  <c:v>97.04</c:v>
                </c:pt>
                <c:pt idx="10">
                  <c:v>97.65</c:v>
                </c:pt>
                <c:pt idx="11">
                  <c:v>96.51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90E-4B64-A1CD-EE5E5B90BE9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Rib</c:v>
                </c:pt>
              </c:strCache>
            </c:strRef>
          </c:tx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94.14</c:v>
                </c:pt>
                <c:pt idx="1">
                  <c:v>95.62</c:v>
                </c:pt>
                <c:pt idx="2">
                  <c:v>101.59</c:v>
                </c:pt>
                <c:pt idx="3">
                  <c:v>101.95</c:v>
                </c:pt>
                <c:pt idx="4">
                  <c:v>102.18</c:v>
                </c:pt>
                <c:pt idx="5">
                  <c:v>102.34</c:v>
                </c:pt>
                <c:pt idx="6">
                  <c:v>99.93</c:v>
                </c:pt>
                <c:pt idx="7">
                  <c:v>98.91</c:v>
                </c:pt>
                <c:pt idx="8">
                  <c:v>97.93</c:v>
                </c:pt>
                <c:pt idx="9">
                  <c:v>99.27</c:v>
                </c:pt>
                <c:pt idx="10">
                  <c:v>105.44</c:v>
                </c:pt>
                <c:pt idx="11">
                  <c:v>101.63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90E-4B64-A1CD-EE5E5B90BE9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Loin</c:v>
                </c:pt>
              </c:strCache>
            </c:strRef>
          </c:tx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95.52</c:v>
                </c:pt>
                <c:pt idx="1">
                  <c:v>96.49</c:v>
                </c:pt>
                <c:pt idx="2">
                  <c:v>104.57</c:v>
                </c:pt>
                <c:pt idx="3">
                  <c:v>108.69</c:v>
                </c:pt>
                <c:pt idx="4">
                  <c:v>109.59</c:v>
                </c:pt>
                <c:pt idx="5">
                  <c:v>106.42</c:v>
                </c:pt>
                <c:pt idx="6">
                  <c:v>103.03</c:v>
                </c:pt>
                <c:pt idx="7">
                  <c:v>101.01</c:v>
                </c:pt>
                <c:pt idx="8">
                  <c:v>96.91</c:v>
                </c:pt>
                <c:pt idx="9">
                  <c:v>92.21</c:v>
                </c:pt>
                <c:pt idx="10">
                  <c:v>93.33</c:v>
                </c:pt>
                <c:pt idx="11">
                  <c:v>92.62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90E-4B64-A1CD-EE5E5B90BE9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Chuck</c:v>
                </c:pt>
              </c:strCache>
            </c:strRef>
          </c:tx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Sheet1!$E$2:$E$13</c:f>
              <c:numCache>
                <c:formatCode>General</c:formatCode>
                <c:ptCount val="12"/>
                <c:pt idx="0">
                  <c:v>105.42</c:v>
                </c:pt>
                <c:pt idx="1">
                  <c:v>102.87</c:v>
                </c:pt>
                <c:pt idx="2">
                  <c:v>101.59</c:v>
                </c:pt>
                <c:pt idx="3">
                  <c:v>99.28</c:v>
                </c:pt>
                <c:pt idx="4">
                  <c:v>99.82</c:v>
                </c:pt>
                <c:pt idx="5">
                  <c:v>97.88</c:v>
                </c:pt>
                <c:pt idx="6">
                  <c:v>98.7</c:v>
                </c:pt>
                <c:pt idx="7">
                  <c:v>100.66</c:v>
                </c:pt>
                <c:pt idx="8">
                  <c:v>100.92</c:v>
                </c:pt>
                <c:pt idx="9">
                  <c:v>99.68</c:v>
                </c:pt>
                <c:pt idx="10">
                  <c:v>97.93</c:v>
                </c:pt>
                <c:pt idx="11">
                  <c:v>96.77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90E-4B64-A1CD-EE5E5B90BE92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Round</c:v>
                </c:pt>
              </c:strCache>
            </c:strRef>
          </c:tx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Sheet1!$F$2:$F$13</c:f>
              <c:numCache>
                <c:formatCode>General</c:formatCode>
                <c:ptCount val="12"/>
                <c:pt idx="0">
                  <c:v>106.61</c:v>
                </c:pt>
                <c:pt idx="1">
                  <c:v>103.72</c:v>
                </c:pt>
                <c:pt idx="2">
                  <c:v>102.36</c:v>
                </c:pt>
                <c:pt idx="3">
                  <c:v>99.32</c:v>
                </c:pt>
                <c:pt idx="4">
                  <c:v>97.64</c:v>
                </c:pt>
                <c:pt idx="5">
                  <c:v>94.98</c:v>
                </c:pt>
                <c:pt idx="6">
                  <c:v>97.04</c:v>
                </c:pt>
                <c:pt idx="7">
                  <c:v>101.04</c:v>
                </c:pt>
                <c:pt idx="8">
                  <c:v>101.09</c:v>
                </c:pt>
                <c:pt idx="9">
                  <c:v>100.27</c:v>
                </c:pt>
                <c:pt idx="10">
                  <c:v>98.51</c:v>
                </c:pt>
                <c:pt idx="11">
                  <c:v>98.11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90E-4B64-A1CD-EE5E5B90BE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66216448"/>
        <c:axId val="196025088"/>
      </c:lineChart>
      <c:catAx>
        <c:axId val="2662164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96025088"/>
        <c:crosses val="autoZero"/>
        <c:auto val="1"/>
        <c:lblAlgn val="ctr"/>
        <c:lblOffset val="100"/>
        <c:noMultiLvlLbl val="0"/>
      </c:catAx>
      <c:valAx>
        <c:axId val="196025088"/>
        <c:scaling>
          <c:orientation val="minMax"/>
          <c:max val="110"/>
          <c:min val="9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66216448"/>
        <c:crosses val="autoZero"/>
        <c:crossBetween val="between"/>
        <c:majorUnit val="2"/>
      </c:valAx>
      <c:spPr>
        <a:solidFill>
          <a:schemeClr val="bg1"/>
        </a:solidFill>
      </c:spPr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v>475</c:v>
          </c:tx>
          <c:cat>
            <c:strRef>
              <c:f>Sheet1!$B$1:$M$1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Sheet1!$B$2:$M$2</c:f>
              <c:numCache>
                <c:formatCode>0.0000%</c:formatCode>
                <c:ptCount val="12"/>
                <c:pt idx="0">
                  <c:v>0.13181042111312935</c:v>
                </c:pt>
                <c:pt idx="1">
                  <c:v>0.11945112364442734</c:v>
                </c:pt>
                <c:pt idx="2">
                  <c:v>0.11954181576547974</c:v>
                </c:pt>
                <c:pt idx="3">
                  <c:v>0.11292135779416117</c:v>
                </c:pt>
                <c:pt idx="4">
                  <c:v>0.10038568764202498</c:v>
                </c:pt>
                <c:pt idx="5">
                  <c:v>0.10821654881809402</c:v>
                </c:pt>
                <c:pt idx="6">
                  <c:v>0.10024130949626504</c:v>
                </c:pt>
                <c:pt idx="7">
                  <c:v>0.10848733000333217</c:v>
                </c:pt>
                <c:pt idx="8">
                  <c:v>0.11102602825895447</c:v>
                </c:pt>
                <c:pt idx="9">
                  <c:v>0.12443513622669602</c:v>
                </c:pt>
                <c:pt idx="10">
                  <c:v>0.13389780707596416</c:v>
                </c:pt>
                <c:pt idx="11">
                  <c:v>0.13587164580898656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1AB-4313-A4EB-77919402AFBB}"/>
            </c:ext>
          </c:extLst>
        </c:ser>
        <c:ser>
          <c:idx val="1"/>
          <c:order val="1"/>
          <c:tx>
            <c:v>575</c:v>
          </c:tx>
          <c:cat>
            <c:strRef>
              <c:f>Sheet1!$B$1:$M$1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Sheet1!$B$3:$M$3</c:f>
              <c:numCache>
                <c:formatCode>0.0000%</c:formatCode>
                <c:ptCount val="12"/>
                <c:pt idx="0">
                  <c:v>0.10877247072863823</c:v>
                </c:pt>
                <c:pt idx="1">
                  <c:v>0.11439336046259728</c:v>
                </c:pt>
                <c:pt idx="2">
                  <c:v>0.11129470757482385</c:v>
                </c:pt>
                <c:pt idx="3">
                  <c:v>0.10269372938068494</c:v>
                </c:pt>
                <c:pt idx="4">
                  <c:v>9.6839952996893144E-2</c:v>
                </c:pt>
                <c:pt idx="5">
                  <c:v>8.2932425441754179E-2</c:v>
                </c:pt>
                <c:pt idx="6">
                  <c:v>7.6674918365949196E-2</c:v>
                </c:pt>
                <c:pt idx="7">
                  <c:v>6.9304193004110476E-2</c:v>
                </c:pt>
                <c:pt idx="8">
                  <c:v>7.3054164856180659E-2</c:v>
                </c:pt>
                <c:pt idx="9">
                  <c:v>9.3332810181151929E-2</c:v>
                </c:pt>
                <c:pt idx="10">
                  <c:v>0.10263582605847595</c:v>
                </c:pt>
                <c:pt idx="11">
                  <c:v>0.10180344206765381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1AB-4313-A4EB-77919402AFBB}"/>
            </c:ext>
          </c:extLst>
        </c:ser>
        <c:ser>
          <c:idx val="2"/>
          <c:order val="2"/>
          <c:tx>
            <c:v>675</c:v>
          </c:tx>
          <c:cat>
            <c:strRef>
              <c:f>Sheet1!$B$1:$M$1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Sheet1!$B$4:$M$4</c:f>
              <c:numCache>
                <c:formatCode>0.0000%</c:formatCode>
                <c:ptCount val="12"/>
                <c:pt idx="0">
                  <c:v>6.6285848035793987E-2</c:v>
                </c:pt>
                <c:pt idx="1">
                  <c:v>7.6842366933421322E-2</c:v>
                </c:pt>
                <c:pt idx="2">
                  <c:v>9.3234285178828841E-2</c:v>
                </c:pt>
                <c:pt idx="3">
                  <c:v>9.5220110293117013E-2</c:v>
                </c:pt>
                <c:pt idx="4">
                  <c:v>8.4800886449013194E-2</c:v>
                </c:pt>
                <c:pt idx="5">
                  <c:v>6.8023463535273596E-2</c:v>
                </c:pt>
                <c:pt idx="6">
                  <c:v>6.2766977594877496E-2</c:v>
                </c:pt>
                <c:pt idx="7">
                  <c:v>6.768769203407872E-2</c:v>
                </c:pt>
                <c:pt idx="8">
                  <c:v>6.5712056515511083E-2</c:v>
                </c:pt>
                <c:pt idx="9">
                  <c:v>6.3242736277042896E-2</c:v>
                </c:pt>
                <c:pt idx="10">
                  <c:v>6.0411226884155039E-2</c:v>
                </c:pt>
                <c:pt idx="11">
                  <c:v>6.8551646410794156E-2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1AB-4313-A4EB-77919402AFBB}"/>
            </c:ext>
          </c:extLst>
        </c:ser>
        <c:ser>
          <c:idx val="3"/>
          <c:order val="3"/>
          <c:tx>
            <c:v>775</c:v>
          </c:tx>
          <c:cat>
            <c:strRef>
              <c:f>Sheet1!$B$1:$M$1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Sheet1!$B$5:$M$5</c:f>
              <c:numCache>
                <c:formatCode>0.0000%</c:formatCode>
                <c:ptCount val="12"/>
                <c:pt idx="0">
                  <c:v>6.5380036572949232E-2</c:v>
                </c:pt>
                <c:pt idx="1">
                  <c:v>7.0056141518364007E-2</c:v>
                </c:pt>
                <c:pt idx="2">
                  <c:v>7.9637003258539035E-2</c:v>
                </c:pt>
                <c:pt idx="3">
                  <c:v>8.5426954306513536E-2</c:v>
                </c:pt>
                <c:pt idx="4">
                  <c:v>7.8974440366665732E-2</c:v>
                </c:pt>
                <c:pt idx="5">
                  <c:v>6.8515448407294011E-2</c:v>
                </c:pt>
                <c:pt idx="6">
                  <c:v>6.3062465403927251E-2</c:v>
                </c:pt>
                <c:pt idx="7">
                  <c:v>6.4575157604950223E-2</c:v>
                </c:pt>
                <c:pt idx="8">
                  <c:v>7.0717530543835325E-2</c:v>
                </c:pt>
                <c:pt idx="9">
                  <c:v>7.1589833068842118E-2</c:v>
                </c:pt>
                <c:pt idx="10">
                  <c:v>7.4058265226036812E-2</c:v>
                </c:pt>
                <c:pt idx="11">
                  <c:v>7.3625787987895569E-2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1AB-4313-A4EB-77919402AF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6217472"/>
        <c:axId val="241624192"/>
      </c:lineChart>
      <c:catAx>
        <c:axId val="2662174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41624192"/>
        <c:crosses val="autoZero"/>
        <c:auto val="1"/>
        <c:lblAlgn val="ctr"/>
        <c:lblOffset val="100"/>
        <c:noMultiLvlLbl val="0"/>
      </c:catAx>
      <c:valAx>
        <c:axId val="241624192"/>
        <c:scaling>
          <c:orientation val="minMax"/>
          <c:min val="5.000000000000001E-2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266217472"/>
        <c:crosses val="autoZero"/>
        <c:crossBetween val="between"/>
        <c:majorUnit val="1.0000000000000002E-2"/>
      </c:valAx>
      <c:spPr>
        <a:solidFill>
          <a:schemeClr val="bg1"/>
        </a:solidFill>
      </c:spPr>
    </c:plotArea>
    <c:legend>
      <c:legendPos val="b"/>
      <c:layout>
        <c:manualLayout>
          <c:xMode val="edge"/>
          <c:yMode val="edge"/>
          <c:x val="0.34529211626324485"/>
          <c:y val="0.91891055284756074"/>
          <c:w val="0.38055640614367647"/>
          <c:h val="7.3426446694163233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Feeder Cattle Price Slides</a:t>
            </a:r>
          </a:p>
          <a:p>
            <a:pPr>
              <a:defRPr/>
            </a:pPr>
            <a:r>
              <a:rPr lang="en-US"/>
              <a:t>2000-2016</a:t>
            </a:r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7.258867641544807E-2"/>
          <c:y val="0.13182875166919925"/>
          <c:w val="0.85541882264716906"/>
          <c:h val="0.74065250390709714"/>
        </c:manualLayout>
      </c:layout>
      <c:lineChart>
        <c:grouping val="standard"/>
        <c:varyColors val="0"/>
        <c:ser>
          <c:idx val="0"/>
          <c:order val="0"/>
          <c:tx>
            <c:v>Average</c:v>
          </c:tx>
          <c:spPr>
            <a:ln w="31750">
              <a:solidFill>
                <a:schemeClr val="tx1"/>
              </a:solidFill>
              <a:prstDash val="sysDash"/>
            </a:ln>
          </c:spPr>
          <c:marker>
            <c:spPr>
              <a:solidFill>
                <a:schemeClr val="tx1"/>
              </a:solidFill>
            </c:spPr>
          </c:marker>
          <c:dLbls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anchor="b" anchorCtr="0"/>
              <a:lstStyle/>
              <a:p>
                <a:pPr>
                  <a:defRPr sz="1400" baseline="0"/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Sheet1!$C$1828:$N$1828</c:f>
              <c:numCache>
                <c:formatCode>0</c:formatCode>
                <c:ptCount val="12"/>
                <c:pt idx="0">
                  <c:v>375</c:v>
                </c:pt>
                <c:pt idx="1">
                  <c:v>425</c:v>
                </c:pt>
                <c:pt idx="2">
                  <c:v>475</c:v>
                </c:pt>
                <c:pt idx="3">
                  <c:v>525</c:v>
                </c:pt>
                <c:pt idx="4">
                  <c:v>575</c:v>
                </c:pt>
                <c:pt idx="5">
                  <c:v>625</c:v>
                </c:pt>
                <c:pt idx="6">
                  <c:v>675</c:v>
                </c:pt>
                <c:pt idx="7">
                  <c:v>725</c:v>
                </c:pt>
                <c:pt idx="8">
                  <c:v>775</c:v>
                </c:pt>
                <c:pt idx="9">
                  <c:v>825</c:v>
                </c:pt>
                <c:pt idx="10">
                  <c:v>875</c:v>
                </c:pt>
                <c:pt idx="11">
                  <c:v>925</c:v>
                </c:pt>
              </c:numCache>
            </c:numRef>
          </c:cat>
          <c:val>
            <c:numRef>
              <c:f>Sheet1!$C$1830:$N$1830</c:f>
              <c:numCache>
                <c:formatCode>0.0000%</c:formatCode>
                <c:ptCount val="12"/>
                <c:pt idx="0">
                  <c:v>0.1042145786452877</c:v>
                </c:pt>
                <c:pt idx="1">
                  <c:v>9.0512568957445E-2</c:v>
                </c:pt>
                <c:pt idx="2">
                  <c:v>8.5109822096851348E-2</c:v>
                </c:pt>
                <c:pt idx="3">
                  <c:v>8.4747269853598359E-2</c:v>
                </c:pt>
                <c:pt idx="4">
                  <c:v>6.6879917363854E-2</c:v>
                </c:pt>
                <c:pt idx="5">
                  <c:v>5.056760209121601E-2</c:v>
                </c:pt>
                <c:pt idx="6">
                  <c:v>3.9662668136657246E-2</c:v>
                </c:pt>
                <c:pt idx="7">
                  <c:v>4.8098125746300291E-2</c:v>
                </c:pt>
                <c:pt idx="8">
                  <c:v>4.4919730727273822E-2</c:v>
                </c:pt>
                <c:pt idx="9">
                  <c:v>5.3770152224837782E-2</c:v>
                </c:pt>
                <c:pt idx="10">
                  <c:v>5.3734756609474639E-2</c:v>
                </c:pt>
                <c:pt idx="11">
                  <c:v>5.2726366860250382E-2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75F-4777-9B4D-8196DC8DC3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6215424"/>
        <c:axId val="241627072"/>
      </c:lineChart>
      <c:catAx>
        <c:axId val="2662154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 smtClean="0"/>
                  <a:t>Steer Weight</a:t>
                </a:r>
                <a:endParaRPr lang="en-US" sz="1600" dirty="0"/>
              </a:p>
            </c:rich>
          </c:tx>
          <c:overlay val="0"/>
        </c:title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41627072"/>
        <c:crosses val="autoZero"/>
        <c:auto val="1"/>
        <c:lblAlgn val="ctr"/>
        <c:lblOffset val="100"/>
        <c:noMultiLvlLbl val="0"/>
      </c:catAx>
      <c:valAx>
        <c:axId val="241627072"/>
        <c:scaling>
          <c:orientation val="minMax"/>
          <c:min val="3.0000000000000006E-2"/>
        </c:scaling>
        <c:delete val="0"/>
        <c:axPos val="l"/>
        <c:majorGridlines/>
        <c:numFmt formatCode="0.00%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66215424"/>
        <c:crosses val="autoZero"/>
        <c:crossBetween val="between"/>
        <c:majorUnit val="1.0000000000000002E-2"/>
      </c:valAx>
      <c:spPr>
        <a:solidFill>
          <a:schemeClr val="bg1"/>
        </a:solidFill>
      </c:spPr>
    </c:plotArea>
    <c:plotVisOnly val="1"/>
    <c:dispBlanksAs val="gap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14"/>
          <c:order val="0"/>
          <c:tx>
            <c:strRef>
              <c:f>Sheet1!$A$4</c:f>
              <c:strCache>
                <c:ptCount val="1"/>
                <c:pt idx="0">
                  <c:v>475</c:v>
                </c:pt>
              </c:strCache>
            </c:strRef>
          </c:tx>
          <c:spPr>
            <a:ln w="38100">
              <a:solidFill>
                <a:srgbClr val="FF0000"/>
              </a:solidFill>
            </a:ln>
          </c:spPr>
          <c:marker>
            <c:symbol val="squar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strRef>
              <c:f>Sheet1!$B$1:$M$1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Sheet1!$B$4:$M$4</c:f>
              <c:numCache>
                <c:formatCode>0.0000%</c:formatCode>
                <c:ptCount val="12"/>
                <c:pt idx="0">
                  <c:v>9.3370975632340786E-2</c:v>
                </c:pt>
                <c:pt idx="1">
                  <c:v>8.5464556100948316E-2</c:v>
                </c:pt>
                <c:pt idx="2">
                  <c:v>7.7508656423228739E-2</c:v>
                </c:pt>
                <c:pt idx="3">
                  <c:v>7.4485268217156717E-2</c:v>
                </c:pt>
                <c:pt idx="4">
                  <c:v>7.7017299642830203E-2</c:v>
                </c:pt>
                <c:pt idx="5">
                  <c:v>8.077442380627646E-2</c:v>
                </c:pt>
                <c:pt idx="6">
                  <c:v>5.6973153971838907E-2</c:v>
                </c:pt>
                <c:pt idx="7">
                  <c:v>8.8758573736724314E-2</c:v>
                </c:pt>
                <c:pt idx="8">
                  <c:v>8.9749603527929267E-2</c:v>
                </c:pt>
                <c:pt idx="9">
                  <c:v>9.329617111177621E-2</c:v>
                </c:pt>
                <c:pt idx="10">
                  <c:v>0.10461926311362711</c:v>
                </c:pt>
                <c:pt idx="11">
                  <c:v>0.10682548497552634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89B-429E-B5F9-55BD50268017}"/>
            </c:ext>
          </c:extLst>
        </c:ser>
        <c:ser>
          <c:idx val="18"/>
          <c:order val="1"/>
          <c:tx>
            <c:strRef>
              <c:f>Sheet1!$A$8</c:f>
              <c:strCache>
                <c:ptCount val="1"/>
                <c:pt idx="0">
                  <c:v>675</c:v>
                </c:pt>
              </c:strCache>
            </c:strRef>
          </c:tx>
          <c:spPr>
            <a:ln w="38100">
              <a:solidFill>
                <a:srgbClr val="3333FF"/>
              </a:solidFill>
            </a:ln>
          </c:spPr>
          <c:marker>
            <c:symbol val="diamond"/>
            <c:size val="8"/>
            <c:spPr>
              <a:solidFill>
                <a:srgbClr val="3333FF"/>
              </a:solidFill>
              <a:ln>
                <a:solidFill>
                  <a:srgbClr val="3333FF"/>
                </a:solidFill>
              </a:ln>
            </c:spPr>
          </c:marker>
          <c:cat>
            <c:strRef>
              <c:f>Sheet1!$B$1:$M$1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Sheet1!$B$8:$M$8</c:f>
              <c:numCache>
                <c:formatCode>0.0000%</c:formatCode>
                <c:ptCount val="12"/>
                <c:pt idx="0">
                  <c:v>3.3958569439700569E-2</c:v>
                </c:pt>
                <c:pt idx="1">
                  <c:v>5.4390196895247059E-2</c:v>
                </c:pt>
                <c:pt idx="2">
                  <c:v>8.1595406066785767E-2</c:v>
                </c:pt>
                <c:pt idx="3">
                  <c:v>7.7024069820260263E-2</c:v>
                </c:pt>
                <c:pt idx="4">
                  <c:v>6.5798787593930694E-2</c:v>
                </c:pt>
                <c:pt idx="5">
                  <c:v>4.3911155226812069E-2</c:v>
                </c:pt>
                <c:pt idx="6">
                  <c:v>2.9962277045076081E-2</c:v>
                </c:pt>
                <c:pt idx="7">
                  <c:v>2.8280377327312558E-2</c:v>
                </c:pt>
                <c:pt idx="8">
                  <c:v>2.7154499767245578E-2</c:v>
                </c:pt>
                <c:pt idx="9">
                  <c:v>7.3070963041048538E-4</c:v>
                </c:pt>
                <c:pt idx="10">
                  <c:v>4.3026188119441137E-3</c:v>
                </c:pt>
                <c:pt idx="11">
                  <c:v>1.7575196393115996E-2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89B-429E-B5F9-55BD50268017}"/>
            </c:ext>
          </c:extLst>
        </c:ser>
        <c:ser>
          <c:idx val="21"/>
          <c:order val="2"/>
          <c:tx>
            <c:strRef>
              <c:f>Sheet1!$A$11</c:f>
              <c:strCache>
                <c:ptCount val="1"/>
                <c:pt idx="0">
                  <c:v>825</c:v>
                </c:pt>
              </c:strCache>
            </c:strRef>
          </c:tx>
          <c:spPr>
            <a:ln w="38100">
              <a:solidFill>
                <a:srgbClr val="00B050"/>
              </a:solidFill>
            </a:ln>
          </c:spPr>
          <c:marker>
            <c:symbol val="circle"/>
            <c:size val="6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cat>
            <c:strRef>
              <c:f>Sheet1!$B$1:$M$1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Sheet1!$B$11:$M$11</c:f>
              <c:numCache>
                <c:formatCode>0.0000%</c:formatCode>
                <c:ptCount val="12"/>
                <c:pt idx="0">
                  <c:v>4.2792247065295982E-2</c:v>
                </c:pt>
                <c:pt idx="1">
                  <c:v>5.1545254694245868E-2</c:v>
                </c:pt>
                <c:pt idx="2">
                  <c:v>6.4011652445004577E-2</c:v>
                </c:pt>
                <c:pt idx="3">
                  <c:v>7.2069965484130472E-2</c:v>
                </c:pt>
                <c:pt idx="4">
                  <c:v>6.5987620550243722E-2</c:v>
                </c:pt>
                <c:pt idx="5">
                  <c:v>5.8763447268443868E-2</c:v>
                </c:pt>
                <c:pt idx="6">
                  <c:v>4.6219492782366742E-2</c:v>
                </c:pt>
                <c:pt idx="7">
                  <c:v>4.6587287824663599E-2</c:v>
                </c:pt>
                <c:pt idx="8">
                  <c:v>5.5640038460344848E-2</c:v>
                </c:pt>
                <c:pt idx="9">
                  <c:v>6.2060804610705983E-2</c:v>
                </c:pt>
                <c:pt idx="10">
                  <c:v>3.8299456938346563E-2</c:v>
                </c:pt>
                <c:pt idx="11">
                  <c:v>3.4126681438721787E-2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89B-429E-B5F9-55BD502680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0079872"/>
        <c:axId val="241628800"/>
      </c:lineChart>
      <c:catAx>
        <c:axId val="2800798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41628800"/>
        <c:crosses val="autoZero"/>
        <c:auto val="1"/>
        <c:lblAlgn val="ctr"/>
        <c:lblOffset val="100"/>
        <c:noMultiLvlLbl val="0"/>
      </c:catAx>
      <c:valAx>
        <c:axId val="241628800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280079872"/>
        <c:crosses val="autoZero"/>
        <c:crossBetween val="between"/>
        <c:majorUnit val="1.0000000000000002E-2"/>
      </c:valAx>
      <c:spPr>
        <a:solidFill>
          <a:schemeClr val="bg1"/>
        </a:solidFill>
      </c:spPr>
    </c:plotArea>
    <c:legend>
      <c:legendPos val="b"/>
      <c:layout>
        <c:manualLayout>
          <c:xMode val="edge"/>
          <c:yMode val="edge"/>
          <c:x val="0.26215223097112861"/>
          <c:y val="0.83160887528245375"/>
          <c:w val="0.65470788373675515"/>
          <c:h val="0.1515549287521793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SLAUGHTER</a:t>
            </a:r>
            <a:r>
              <a:rPr lang="en-US" sz="2000" baseline="0" dirty="0">
                <a:latin typeface="Arial" pitchFamily="34" charset="0"/>
                <a:cs typeface="Arial" pitchFamily="34" charset="0"/>
              </a:rPr>
              <a:t> STEER PRICES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0" baseline="0" dirty="0"/>
              <a:t>Southern Plains, Weekly</a:t>
            </a:r>
            <a:endParaRPr lang="en-US" sz="2000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6.5482622861797443E-2"/>
          <c:y val="0.18519648072159994"/>
          <c:w val="0.89980733550547576"/>
          <c:h val="0.67373904846401234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 Avg. 2012-16</c:v>
                </c:pt>
              </c:strCache>
            </c:strRef>
          </c:tx>
          <c:spPr>
            <a:ln w="127000">
              <a:solidFill>
                <a:srgbClr val="FF5050"/>
              </a:solidFill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Sheet1!$B$2:$B$53</c:f>
              <c:numCache>
                <c:formatCode>General</c:formatCode>
                <c:ptCount val="52"/>
                <c:pt idx="0">
                  <c:v>137.60400146484375</c:v>
                </c:pt>
                <c:pt idx="1">
                  <c:v>137.02999658203126</c:v>
                </c:pt>
                <c:pt idx="2">
                  <c:v>137.2400009765625</c:v>
                </c:pt>
                <c:pt idx="3">
                  <c:v>138.10999938964844</c:v>
                </c:pt>
                <c:pt idx="4">
                  <c:v>137.94399877929686</c:v>
                </c:pt>
                <c:pt idx="5">
                  <c:v>136.69200085449219</c:v>
                </c:pt>
                <c:pt idx="6">
                  <c:v>137.38000061035157</c:v>
                </c:pt>
                <c:pt idx="7">
                  <c:v>138.7240008544922</c:v>
                </c:pt>
                <c:pt idx="8">
                  <c:v>140.93600036621092</c:v>
                </c:pt>
                <c:pt idx="9">
                  <c:v>140.27599865722655</c:v>
                </c:pt>
                <c:pt idx="10">
                  <c:v>140.61599951171874</c:v>
                </c:pt>
                <c:pt idx="11">
                  <c:v>140.39599731445313</c:v>
                </c:pt>
                <c:pt idx="12">
                  <c:v>140.73800061035155</c:v>
                </c:pt>
                <c:pt idx="13">
                  <c:v>138.86399902343751</c:v>
                </c:pt>
                <c:pt idx="14">
                  <c:v>138.18799841308595</c:v>
                </c:pt>
                <c:pt idx="15">
                  <c:v>135.88400262451174</c:v>
                </c:pt>
                <c:pt idx="16">
                  <c:v>135.41411608886719</c:v>
                </c:pt>
                <c:pt idx="17">
                  <c:v>136.52927575683594</c:v>
                </c:pt>
                <c:pt idx="18">
                  <c:v>137.08400170898437</c:v>
                </c:pt>
                <c:pt idx="19">
                  <c:v>137.16897442626953</c:v>
                </c:pt>
                <c:pt idx="20">
                  <c:v>134.64803283691407</c:v>
                </c:pt>
                <c:pt idx="21">
                  <c:v>134.18400024414063</c:v>
                </c:pt>
                <c:pt idx="22">
                  <c:v>134.17515356445313</c:v>
                </c:pt>
                <c:pt idx="23">
                  <c:v>131.57691674804687</c:v>
                </c:pt>
                <c:pt idx="24">
                  <c:v>129.91386029052734</c:v>
                </c:pt>
                <c:pt idx="25">
                  <c:v>132.41616973876953</c:v>
                </c:pt>
                <c:pt idx="26">
                  <c:v>132.79007067871095</c:v>
                </c:pt>
                <c:pt idx="27">
                  <c:v>130.80115954589843</c:v>
                </c:pt>
                <c:pt idx="28">
                  <c:v>129.51002795410156</c:v>
                </c:pt>
                <c:pt idx="29">
                  <c:v>131.96274957275392</c:v>
                </c:pt>
                <c:pt idx="30">
                  <c:v>133.7332733154297</c:v>
                </c:pt>
                <c:pt idx="31">
                  <c:v>133.91582830810549</c:v>
                </c:pt>
                <c:pt idx="32">
                  <c:v>132.7403565673828</c:v>
                </c:pt>
                <c:pt idx="33">
                  <c:v>131.45800006103516</c:v>
                </c:pt>
                <c:pt idx="34">
                  <c:v>130.74856689453125</c:v>
                </c:pt>
                <c:pt idx="35">
                  <c:v>131.08983941650391</c:v>
                </c:pt>
                <c:pt idx="36">
                  <c:v>131.39521685791016</c:v>
                </c:pt>
                <c:pt idx="37">
                  <c:v>129.14950927734375</c:v>
                </c:pt>
                <c:pt idx="38">
                  <c:v>126.07682830810548</c:v>
                </c:pt>
                <c:pt idx="39">
                  <c:v>128.25326248168943</c:v>
                </c:pt>
                <c:pt idx="40">
                  <c:v>130.20369384765624</c:v>
                </c:pt>
                <c:pt idx="41">
                  <c:v>131.76213009643556</c:v>
                </c:pt>
                <c:pt idx="42">
                  <c:v>134.25456121826173</c:v>
                </c:pt>
                <c:pt idx="43">
                  <c:v>132.83607989501951</c:v>
                </c:pt>
                <c:pt idx="44">
                  <c:v>131.28761639404297</c:v>
                </c:pt>
                <c:pt idx="45">
                  <c:v>132.68221130371094</c:v>
                </c:pt>
                <c:pt idx="46">
                  <c:v>133.6651594848633</c:v>
                </c:pt>
                <c:pt idx="47">
                  <c:v>133.72941210937501</c:v>
                </c:pt>
                <c:pt idx="48">
                  <c:v>130.56397723388673</c:v>
                </c:pt>
                <c:pt idx="49">
                  <c:v>129.5499994506836</c:v>
                </c:pt>
                <c:pt idx="50">
                  <c:v>130.21736602783204</c:v>
                </c:pt>
                <c:pt idx="51">
                  <c:v>134.85600170898437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2D2-4F86-8A87-6D39A5928CFF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ln w="50800">
              <a:solidFill>
                <a:srgbClr val="002060"/>
              </a:solidFill>
              <a:prstDash val="sysDot"/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Sheet1!$C$2:$C$53</c:f>
              <c:numCache>
                <c:formatCode>General</c:formatCode>
                <c:ptCount val="52"/>
                <c:pt idx="0">
                  <c:v>117.94000244140625</c:v>
                </c:pt>
                <c:pt idx="1">
                  <c:v>119.01000213623047</c:v>
                </c:pt>
                <c:pt idx="2">
                  <c:v>121.95999908447266</c:v>
                </c:pt>
                <c:pt idx="3">
                  <c:v>121.95999908447266</c:v>
                </c:pt>
                <c:pt idx="4">
                  <c:v>118.97000122070313</c:v>
                </c:pt>
                <c:pt idx="5">
                  <c:v>120.02999877929688</c:v>
                </c:pt>
                <c:pt idx="6">
                  <c:v>119.52999877929688</c:v>
                </c:pt>
                <c:pt idx="7">
                  <c:v>124.62999725341797</c:v>
                </c:pt>
                <c:pt idx="8">
                  <c:v>124.83000183105469</c:v>
                </c:pt>
                <c:pt idx="9">
                  <c:v>124.15000152587891</c:v>
                </c:pt>
                <c:pt idx="10">
                  <c:v>127.43000030517578</c:v>
                </c:pt>
                <c:pt idx="11">
                  <c:v>129.69999694824219</c:v>
                </c:pt>
                <c:pt idx="12">
                  <c:v>127.65000152587891</c:v>
                </c:pt>
                <c:pt idx="13">
                  <c:v>125.83000183105469</c:v>
                </c:pt>
                <c:pt idx="14">
                  <c:v>127.34999847412109</c:v>
                </c:pt>
                <c:pt idx="15">
                  <c:v>130.77999877929688</c:v>
                </c:pt>
                <c:pt idx="16">
                  <c:v>136.78999328613281</c:v>
                </c:pt>
                <c:pt idx="17">
                  <c:v>144.72999572753906</c:v>
                </c:pt>
                <c:pt idx="18">
                  <c:v>137.39999389648438</c:v>
                </c:pt>
                <c:pt idx="19">
                  <c:v>133.61000061035156</c:v>
                </c:pt>
                <c:pt idx="20">
                  <c:v>131.07000732421875</c:v>
                </c:pt>
                <c:pt idx="21">
                  <c:v>136.32000732421875</c:v>
                </c:pt>
                <c:pt idx="22">
                  <c:v>136.91999816894531</c:v>
                </c:pt>
                <c:pt idx="23">
                  <c:v>131.22000122070313</c:v>
                </c:pt>
                <c:pt idx="24">
                  <c:v>121.91000366210938</c:v>
                </c:pt>
                <c:pt idx="25">
                  <c:v>118.86000061035156</c:v>
                </c:pt>
                <c:pt idx="26">
                  <c:v>117.73000335693359</c:v>
                </c:pt>
                <c:pt idx="27">
                  <c:v>119.90000152587891</c:v>
                </c:pt>
                <c:pt idx="28">
                  <c:v>119.80000305175781</c:v>
                </c:pt>
                <c:pt idx="29">
                  <c:v>117.08000183105469</c:v>
                </c:pt>
                <c:pt idx="30">
                  <c:v>116.54000091552734</c:v>
                </c:pt>
                <c:pt idx="31">
                  <c:v>115.02999877929688</c:v>
                </c:pt>
                <c:pt idx="32">
                  <c:v>109.75</c:v>
                </c:pt>
                <c:pt idx="33">
                  <c:v>106.94999694824219</c:v>
                </c:pt>
                <c:pt idx="34">
                  <c:v>104.77999877929688</c:v>
                </c:pt>
                <c:pt idx="35">
                  <c:v>104.97000122070313</c:v>
                </c:pt>
                <c:pt idx="36">
                  <c:v>106.01000213623047</c:v>
                </c:pt>
                <c:pt idx="37">
                  <c:v>108</c:v>
                </c:pt>
                <c:pt idx="38">
                  <c:v>108.02999877929688</c:v>
                </c:pt>
                <c:pt idx="39">
                  <c:v>108.98999786376953</c:v>
                </c:pt>
                <c:pt idx="40">
                  <c:v>111.02999877929688</c:v>
                </c:pt>
                <c:pt idx="41">
                  <c:v>110.88999938964844</c:v>
                </c:pt>
                <c:pt idx="42">
                  <c:v>117.61000061035156</c:v>
                </c:pt>
                <c:pt idx="43">
                  <c:v>124.69999694824219</c:v>
                </c:pt>
                <c:pt idx="44">
                  <c:v>123.59999847412109</c:v>
                </c:pt>
                <c:pt idx="45">
                  <c:v>119.04</c:v>
                </c:pt>
                <c:pt idx="46">
                  <c:v>118.12</c:v>
                </c:pt>
                <c:pt idx="47">
                  <c:v>120.58999633789063</c:v>
                </c:pt>
                <c:pt idx="48">
                  <c:v>117.02999877929688</c:v>
                </c:pt>
                <c:pt idx="49">
                  <c:v>119.68000030517578</c:v>
                </c:pt>
                <c:pt idx="50">
                  <c:v>120.01999664306641</c:v>
                </c:pt>
                <c:pt idx="51">
                  <c:v>122.98000335693359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2D2-4F86-8A87-6D39A5928CF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</c:v>
                </c:pt>
              </c:strCache>
            </c:strRef>
          </c:tx>
          <c:spPr>
            <a:ln w="50800">
              <a:solidFill>
                <a:srgbClr val="0070C0"/>
              </a:solidFill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Sheet1!$D$2:$D$53</c:f>
              <c:numCache>
                <c:formatCode>General</c:formatCode>
                <c:ptCount val="52"/>
                <c:pt idx="0">
                  <c:v>121.83999633789063</c:v>
                </c:pt>
                <c:pt idx="1">
                  <c:v>119.98000335693359</c:v>
                </c:pt>
                <c:pt idx="2">
                  <c:v>122.80000305175781</c:v>
                </c:pt>
                <c:pt idx="3">
                  <c:v>126.41999816894531</c:v>
                </c:pt>
                <c:pt idx="4">
                  <c:v>125.95999908447266</c:v>
                </c:pt>
                <c:pt idx="5">
                  <c:v>125.91999816894531</c:v>
                </c:pt>
                <c:pt idx="6">
                  <c:v>129.94999694824219</c:v>
                </c:pt>
                <c:pt idx="7">
                  <c:v>127.93000030517578</c:v>
                </c:pt>
                <c:pt idx="8">
                  <c:v>126.12999725341797</c:v>
                </c:pt>
                <c:pt idx="9">
                  <c:v>126.27999877929688</c:v>
                </c:pt>
                <c:pt idx="10">
                  <c:v>126.87000274658203</c:v>
                </c:pt>
                <c:pt idx="11">
                  <c:v>125.56999969482422</c:v>
                </c:pt>
                <c:pt idx="12">
                  <c:v>120.93000030517578</c:v>
                </c:pt>
                <c:pt idx="13">
                  <c:v>117.34999847412109</c:v>
                </c:pt>
                <c:pt idx="14">
                  <c:v>118.33000183105469</c:v>
                </c:pt>
                <c:pt idx="15">
                  <c:v>121.81999969482422</c:v>
                </c:pt>
                <c:pt idx="16">
                  <c:v>123.15000152587891</c:v>
                </c:pt>
                <c:pt idx="17">
                  <c:v>125.68000030517578</c:v>
                </c:pt>
                <c:pt idx="18">
                  <c:v>121.37000274658203</c:v>
                </c:pt>
                <c:pt idx="19">
                  <c:v>115.06999969482422</c:v>
                </c:pt>
                <c:pt idx="20">
                  <c:v>109.91000366210938</c:v>
                </c:pt>
                <c:pt idx="21">
                  <c:v>109.94000244140625</c:v>
                </c:pt>
                <c:pt idx="22">
                  <c:v>114.91999816894531</c:v>
                </c:pt>
                <c:pt idx="23">
                  <c:v>112.33000183105469</c:v>
                </c:pt>
                <c:pt idx="24">
                  <c:v>108.44999694824219</c:v>
                </c:pt>
                <c:pt idx="25">
                  <c:v>106.22000122070313</c:v>
                </c:pt>
                <c:pt idx="26">
                  <c:v>112.20999908447266</c:v>
                </c:pt>
                <c:pt idx="27">
                  <c:v>110.88999938964844</c:v>
                </c:pt>
                <c:pt idx="28">
                  <c:v>112.81999969482422</c:v>
                </c:pt>
                <c:pt idx="29">
                  <c:v>111.80999755859375</c:v>
                </c:pt>
                <c:pt idx="30">
                  <c:v>113.87000274658203</c:v>
                </c:pt>
                <c:pt idx="31">
                  <c:v>110.93000030517578</c:v>
                </c:pt>
                <c:pt idx="32">
                  <c:v>110.36000061035156</c:v>
                </c:pt>
                <c:pt idx="33">
                  <c:v>108.98999786376953</c:v>
                </c:pt>
                <c:pt idx="34">
                  <c:v>106.91999816894531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2D2-4F86-8A87-6D39A5928C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16476928"/>
        <c:axId val="303036608"/>
      </c:lineChart>
      <c:catAx>
        <c:axId val="316476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303036608"/>
        <c:crosses val="autoZero"/>
        <c:auto val="1"/>
        <c:lblAlgn val="ctr"/>
        <c:lblOffset val="100"/>
        <c:noMultiLvlLbl val="0"/>
      </c:catAx>
      <c:valAx>
        <c:axId val="303036608"/>
        <c:scaling>
          <c:orientation val="minMax"/>
          <c:min val="9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 dirty="0"/>
                  <a:t>$</a:t>
                </a:r>
                <a:r>
                  <a:rPr lang="en-US" b="0" baseline="0" dirty="0"/>
                  <a:t> Per Cwt.</a:t>
                </a:r>
                <a:endParaRPr lang="en-US" b="0" dirty="0"/>
              </a:p>
            </c:rich>
          </c:tx>
          <c:layout>
            <c:manualLayout>
              <c:xMode val="edge"/>
              <c:yMode val="edge"/>
              <c:x val="1.8518531088786316E-2"/>
              <c:y val="0.10391944844922554"/>
            </c:manualLayout>
          </c:layout>
          <c:overlay val="0"/>
        </c:title>
        <c:numFmt formatCode="General" sourceLinked="0"/>
        <c:majorTickMark val="out"/>
        <c:minorTickMark val="out"/>
        <c:tickLblPos val="nextTo"/>
        <c:spPr>
          <a:ln>
            <a:solidFill>
              <a:prstClr val="black"/>
            </a:solidFill>
          </a:ln>
        </c:spPr>
        <c:crossAx val="316476928"/>
        <c:crosses val="autoZero"/>
        <c:crossBetween val="between"/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BOXED BEEF CUTOUT VALUE</a:t>
            </a:r>
          </a:p>
          <a:p>
            <a:pPr>
              <a:defRPr/>
            </a:pPr>
            <a:r>
              <a:rPr lang="en-US" sz="2000" b="0" baseline="0" dirty="0"/>
              <a:t>Choice 600-900 Lbs., Carcass, Negotiated, Weekly</a:t>
            </a:r>
            <a:endParaRPr lang="en-US" sz="2000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6.5482622861797443E-2"/>
          <c:y val="0.18519648072159994"/>
          <c:w val="0.89980733550547576"/>
          <c:h val="0.67373904846401234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 Avg. 2012-16</c:v>
                </c:pt>
              </c:strCache>
            </c:strRef>
          </c:tx>
          <c:spPr>
            <a:ln w="127000">
              <a:solidFill>
                <a:srgbClr val="FF5050"/>
              </a:solidFill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Sheet1!$B$2:$B$53</c:f>
              <c:numCache>
                <c:formatCode>General</c:formatCode>
                <c:ptCount val="52"/>
                <c:pt idx="0">
                  <c:v>213.29560089111328</c:v>
                </c:pt>
                <c:pt idx="1">
                  <c:v>217.58360107421876</c:v>
                </c:pt>
                <c:pt idx="2">
                  <c:v>217.08399902343749</c:v>
                </c:pt>
                <c:pt idx="3">
                  <c:v>215.94699874877929</c:v>
                </c:pt>
                <c:pt idx="4">
                  <c:v>212.94560058593751</c:v>
                </c:pt>
                <c:pt idx="5">
                  <c:v>208.3799999511719</c:v>
                </c:pt>
                <c:pt idx="6">
                  <c:v>206.84759948730471</c:v>
                </c:pt>
                <c:pt idx="7">
                  <c:v>210.54100082397463</c:v>
                </c:pt>
                <c:pt idx="8">
                  <c:v>214.34360046386718</c:v>
                </c:pt>
                <c:pt idx="9">
                  <c:v>218.92319946289064</c:v>
                </c:pt>
                <c:pt idx="10">
                  <c:v>221.30559936523437</c:v>
                </c:pt>
                <c:pt idx="11">
                  <c:v>220.22759948730467</c:v>
                </c:pt>
                <c:pt idx="12">
                  <c:v>218.21040100097656</c:v>
                </c:pt>
                <c:pt idx="13">
                  <c:v>215.58480163574222</c:v>
                </c:pt>
                <c:pt idx="14">
                  <c:v>214.8836004638672</c:v>
                </c:pt>
                <c:pt idx="15">
                  <c:v>216.27520080566404</c:v>
                </c:pt>
                <c:pt idx="16">
                  <c:v>217.1980010986328</c:v>
                </c:pt>
                <c:pt idx="17">
                  <c:v>216.68959899902342</c:v>
                </c:pt>
                <c:pt idx="18">
                  <c:v>219.06519958496091</c:v>
                </c:pt>
                <c:pt idx="19">
                  <c:v>222.63800109863283</c:v>
                </c:pt>
                <c:pt idx="20">
                  <c:v>223.62539993286131</c:v>
                </c:pt>
                <c:pt idx="21">
                  <c:v>222.1256985473633</c:v>
                </c:pt>
                <c:pt idx="22">
                  <c:v>221.0196008300781</c:v>
                </c:pt>
                <c:pt idx="23">
                  <c:v>221.328798828125</c:v>
                </c:pt>
                <c:pt idx="24">
                  <c:v>221.36040100097657</c:v>
                </c:pt>
                <c:pt idx="25">
                  <c:v>219.91439941406247</c:v>
                </c:pt>
                <c:pt idx="26">
                  <c:v>217.96100051879884</c:v>
                </c:pt>
                <c:pt idx="27">
                  <c:v>214.40120056152347</c:v>
                </c:pt>
                <c:pt idx="28">
                  <c:v>211.22119995117185</c:v>
                </c:pt>
                <c:pt idx="29">
                  <c:v>210.1487994384766</c:v>
                </c:pt>
                <c:pt idx="30">
                  <c:v>212.03439941406251</c:v>
                </c:pt>
                <c:pt idx="31">
                  <c:v>214.96680053710938</c:v>
                </c:pt>
                <c:pt idx="32">
                  <c:v>217.33800048828124</c:v>
                </c:pt>
                <c:pt idx="33">
                  <c:v>217.08000244140626</c:v>
                </c:pt>
                <c:pt idx="34">
                  <c:v>214.28960083007809</c:v>
                </c:pt>
                <c:pt idx="35">
                  <c:v>212.49299850463868</c:v>
                </c:pt>
                <c:pt idx="36">
                  <c:v>210.90760009765626</c:v>
                </c:pt>
                <c:pt idx="37">
                  <c:v>207.68520019531252</c:v>
                </c:pt>
                <c:pt idx="38">
                  <c:v>204.37560058593752</c:v>
                </c:pt>
                <c:pt idx="39">
                  <c:v>202.25253448486328</c:v>
                </c:pt>
                <c:pt idx="40">
                  <c:v>204.70786682128906</c:v>
                </c:pt>
                <c:pt idx="41">
                  <c:v>207.41840057373048</c:v>
                </c:pt>
                <c:pt idx="42">
                  <c:v>209.86159912109375</c:v>
                </c:pt>
                <c:pt idx="43">
                  <c:v>211.45080017089845</c:v>
                </c:pt>
                <c:pt idx="44">
                  <c:v>209.44399963378905</c:v>
                </c:pt>
                <c:pt idx="45">
                  <c:v>207.12429931640628</c:v>
                </c:pt>
                <c:pt idx="46">
                  <c:v>207.81219818115233</c:v>
                </c:pt>
                <c:pt idx="47">
                  <c:v>209.62789962768557</c:v>
                </c:pt>
                <c:pt idx="48">
                  <c:v>209.1088000488281</c:v>
                </c:pt>
                <c:pt idx="49">
                  <c:v>206.80399902343751</c:v>
                </c:pt>
                <c:pt idx="50">
                  <c:v>205.00899993896488</c:v>
                </c:pt>
                <c:pt idx="51">
                  <c:v>208.48433354695635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84B-4999-83ED-A0C90A94CF75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ln w="50800">
              <a:solidFill>
                <a:srgbClr val="002060"/>
              </a:solidFill>
              <a:prstDash val="sysDot"/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Sheet1!$C$2:$C$53</c:f>
              <c:numCache>
                <c:formatCode>General</c:formatCode>
                <c:ptCount val="52"/>
                <c:pt idx="0">
                  <c:v>201.83499908447266</c:v>
                </c:pt>
                <c:pt idx="1">
                  <c:v>192.00400390625001</c:v>
                </c:pt>
                <c:pt idx="2">
                  <c:v>191.65</c:v>
                </c:pt>
                <c:pt idx="3">
                  <c:v>192.09200134277344</c:v>
                </c:pt>
                <c:pt idx="4">
                  <c:v>192.87599792480469</c:v>
                </c:pt>
                <c:pt idx="5">
                  <c:v>189.39200134277343</c:v>
                </c:pt>
                <c:pt idx="6">
                  <c:v>188.93399963378906</c:v>
                </c:pt>
                <c:pt idx="7">
                  <c:v>194.48000183105469</c:v>
                </c:pt>
                <c:pt idx="8">
                  <c:v>205.86199951171875</c:v>
                </c:pt>
                <c:pt idx="9">
                  <c:v>214.12000122070313</c:v>
                </c:pt>
                <c:pt idx="10">
                  <c:v>221.56000061035155</c:v>
                </c:pt>
                <c:pt idx="11">
                  <c:v>223.11799621582031</c:v>
                </c:pt>
                <c:pt idx="12">
                  <c:v>217.14600219726563</c:v>
                </c:pt>
                <c:pt idx="13">
                  <c:v>209.98999938964843</c:v>
                </c:pt>
                <c:pt idx="14">
                  <c:v>209.94200134277344</c:v>
                </c:pt>
                <c:pt idx="15">
                  <c:v>215.63400268554688</c:v>
                </c:pt>
                <c:pt idx="16">
                  <c:v>219.55799560546876</c:v>
                </c:pt>
                <c:pt idx="17">
                  <c:v>232.5519989013672</c:v>
                </c:pt>
                <c:pt idx="18">
                  <c:v>244.54600219726564</c:v>
                </c:pt>
                <c:pt idx="19">
                  <c:v>248.36000061035156</c:v>
                </c:pt>
                <c:pt idx="20">
                  <c:v>246.28200378417969</c:v>
                </c:pt>
                <c:pt idx="21">
                  <c:v>245.40250015258789</c:v>
                </c:pt>
                <c:pt idx="22">
                  <c:v>250.22200317382811</c:v>
                </c:pt>
                <c:pt idx="23">
                  <c:v>250.86400146484374</c:v>
                </c:pt>
                <c:pt idx="24">
                  <c:v>244.90000305175781</c:v>
                </c:pt>
                <c:pt idx="25">
                  <c:v>230.63800048828125</c:v>
                </c:pt>
                <c:pt idx="26">
                  <c:v>221.09000015258789</c:v>
                </c:pt>
                <c:pt idx="27">
                  <c:v>212.93400268554689</c:v>
                </c:pt>
                <c:pt idx="28">
                  <c:v>207.87799987792968</c:v>
                </c:pt>
                <c:pt idx="29">
                  <c:v>206.96000061035156</c:v>
                </c:pt>
                <c:pt idx="30">
                  <c:v>204.99800109863281</c:v>
                </c:pt>
                <c:pt idx="31">
                  <c:v>201.37200317382812</c:v>
                </c:pt>
                <c:pt idx="32">
                  <c:v>197.05999755859375</c:v>
                </c:pt>
                <c:pt idx="33">
                  <c:v>192.30400085449219</c:v>
                </c:pt>
                <c:pt idx="34">
                  <c:v>191.65000305175781</c:v>
                </c:pt>
                <c:pt idx="35">
                  <c:v>192.34749984741211</c:v>
                </c:pt>
                <c:pt idx="36">
                  <c:v>191.03399658203125</c:v>
                </c:pt>
                <c:pt idx="37">
                  <c:v>191.97599792480469</c:v>
                </c:pt>
                <c:pt idx="38">
                  <c:v>195.81400146484376</c:v>
                </c:pt>
                <c:pt idx="39">
                  <c:v>197.39400024414061</c:v>
                </c:pt>
                <c:pt idx="40">
                  <c:v>197.50200195312499</c:v>
                </c:pt>
                <c:pt idx="41">
                  <c:v>198.63200073242189</c:v>
                </c:pt>
                <c:pt idx="42">
                  <c:v>201.052001953125</c:v>
                </c:pt>
                <c:pt idx="43">
                  <c:v>206.8280029296875</c:v>
                </c:pt>
                <c:pt idx="44">
                  <c:v>212.58600463867188</c:v>
                </c:pt>
                <c:pt idx="45">
                  <c:v>210.21800231933594</c:v>
                </c:pt>
                <c:pt idx="46">
                  <c:v>208.70249938964844</c:v>
                </c:pt>
                <c:pt idx="47">
                  <c:v>207.07600402832031</c:v>
                </c:pt>
                <c:pt idx="48">
                  <c:v>206.86799926757811</c:v>
                </c:pt>
                <c:pt idx="49">
                  <c:v>202.99599609374999</c:v>
                </c:pt>
                <c:pt idx="50">
                  <c:v>200.13599548339843</c:v>
                </c:pt>
                <c:pt idx="51">
                  <c:v>202.34500122070313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84B-4999-83ED-A0C90A94CF7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</c:v>
                </c:pt>
              </c:strCache>
            </c:strRef>
          </c:tx>
          <c:spPr>
            <a:ln w="50800">
              <a:solidFill>
                <a:srgbClr val="0070C0"/>
              </a:solidFill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Sheet1!$D$2:$D$53</c:f>
              <c:numCache>
                <c:formatCode>General</c:formatCode>
                <c:ptCount val="52"/>
                <c:pt idx="0">
                  <c:v>207.9849967956543</c:v>
                </c:pt>
                <c:pt idx="1">
                  <c:v>209.61000061035156</c:v>
                </c:pt>
                <c:pt idx="2">
                  <c:v>205.89200134277343</c:v>
                </c:pt>
                <c:pt idx="3">
                  <c:v>206.70200500488281</c:v>
                </c:pt>
                <c:pt idx="4">
                  <c:v>209.51200256347656</c:v>
                </c:pt>
                <c:pt idx="5">
                  <c:v>208.45599670410155</c:v>
                </c:pt>
                <c:pt idx="6">
                  <c:v>208.46600036621095</c:v>
                </c:pt>
                <c:pt idx="7">
                  <c:v>216.5259979248047</c:v>
                </c:pt>
                <c:pt idx="8">
                  <c:v>221.17800292968749</c:v>
                </c:pt>
                <c:pt idx="9">
                  <c:v>223.63400268554688</c:v>
                </c:pt>
                <c:pt idx="10">
                  <c:v>224.46399841308593</c:v>
                </c:pt>
                <c:pt idx="11">
                  <c:v>224.18000183105468</c:v>
                </c:pt>
                <c:pt idx="12">
                  <c:v>221.71799621582031</c:v>
                </c:pt>
                <c:pt idx="13">
                  <c:v>217.40999755859374</c:v>
                </c:pt>
                <c:pt idx="14">
                  <c:v>213.34199829101561</c:v>
                </c:pt>
                <c:pt idx="15">
                  <c:v>211.7759979248047</c:v>
                </c:pt>
                <c:pt idx="16">
                  <c:v>218.62200012207032</c:v>
                </c:pt>
                <c:pt idx="17">
                  <c:v>226.8019989013672</c:v>
                </c:pt>
                <c:pt idx="18">
                  <c:v>230.61400146484374</c:v>
                </c:pt>
                <c:pt idx="19">
                  <c:v>231.93599853515624</c:v>
                </c:pt>
                <c:pt idx="20">
                  <c:v>229.33600158691405</c:v>
                </c:pt>
                <c:pt idx="21">
                  <c:v>227.99249649047852</c:v>
                </c:pt>
                <c:pt idx="22">
                  <c:v>226.94800415039063</c:v>
                </c:pt>
                <c:pt idx="23">
                  <c:v>223.52399902343751</c:v>
                </c:pt>
                <c:pt idx="24">
                  <c:v>218.65400085449218</c:v>
                </c:pt>
                <c:pt idx="25">
                  <c:v>215.00400390625001</c:v>
                </c:pt>
                <c:pt idx="26">
                  <c:v>209.64999771118164</c:v>
                </c:pt>
                <c:pt idx="27">
                  <c:v>206.48000183105469</c:v>
                </c:pt>
                <c:pt idx="28">
                  <c:v>204.32200012207031</c:v>
                </c:pt>
                <c:pt idx="29">
                  <c:v>204.83200073242188</c:v>
                </c:pt>
                <c:pt idx="30">
                  <c:v>204.25800170898438</c:v>
                </c:pt>
                <c:pt idx="31">
                  <c:v>205.91399841308595</c:v>
                </c:pt>
                <c:pt idx="32">
                  <c:v>209.7</c:v>
                </c:pt>
                <c:pt idx="33">
                  <c:v>213.98999786376953</c:v>
                </c:pt>
                <c:pt idx="34">
                  <c:v>212.0259979248047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84B-4999-83ED-A0C90A94CF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18460928"/>
        <c:axId val="288223744"/>
      </c:lineChart>
      <c:catAx>
        <c:axId val="318460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288223744"/>
        <c:crosses val="autoZero"/>
        <c:auto val="1"/>
        <c:lblAlgn val="ctr"/>
        <c:lblOffset val="100"/>
        <c:noMultiLvlLbl val="0"/>
      </c:catAx>
      <c:valAx>
        <c:axId val="288223744"/>
        <c:scaling>
          <c:orientation val="minMax"/>
          <c:min val="17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 dirty="0"/>
                  <a:t>$</a:t>
                </a:r>
                <a:r>
                  <a:rPr lang="en-US" b="0" baseline="0" dirty="0"/>
                  <a:t> Per Cwt.</a:t>
                </a:r>
                <a:endParaRPr lang="en-US" b="0" dirty="0"/>
              </a:p>
            </c:rich>
          </c:tx>
          <c:layout>
            <c:manualLayout>
              <c:xMode val="edge"/>
              <c:yMode val="edge"/>
              <c:x val="1.8518531088786316E-2"/>
              <c:y val="0.10391944844922554"/>
            </c:manualLayout>
          </c:layout>
          <c:overlay val="0"/>
        </c:title>
        <c:numFmt formatCode="General" sourceLinked="0"/>
        <c:majorTickMark val="out"/>
        <c:minorTickMark val="out"/>
        <c:tickLblPos val="nextTo"/>
        <c:spPr>
          <a:ln>
            <a:solidFill>
              <a:prstClr val="black"/>
            </a:solidFill>
          </a:ln>
        </c:spPr>
        <c:crossAx val="318460928"/>
        <c:crosses val="autoZero"/>
        <c:crossBetween val="between"/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SLAUGHTER COW PRICES</a:t>
            </a:r>
          </a:p>
          <a:p>
            <a:pPr>
              <a:defRPr/>
            </a:pPr>
            <a:r>
              <a:rPr lang="en-US" sz="2000" b="0" dirty="0"/>
              <a:t>Southern Plains, 85-90% Lean, Weekly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5.2371934111684317E-2"/>
          <c:y val="0.18519648072159994"/>
          <c:w val="0.91291802425558866"/>
          <c:h val="0.67373904846401234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 Avg. 2012-16</c:v>
                </c:pt>
              </c:strCache>
            </c:strRef>
          </c:tx>
          <c:spPr>
            <a:ln w="127000">
              <a:solidFill>
                <a:srgbClr val="FF5050"/>
              </a:solidFill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Sheet1!$B$2:$B$53</c:f>
              <c:numCache>
                <c:formatCode>General</c:formatCode>
                <c:ptCount val="52"/>
                <c:pt idx="0">
                  <c:v>83.61866666666667</c:v>
                </c:pt>
                <c:pt idx="1">
                  <c:v>84.037999999999982</c:v>
                </c:pt>
                <c:pt idx="2">
                  <c:v>82.835999999999999</c:v>
                </c:pt>
                <c:pt idx="3">
                  <c:v>83.846000000000004</c:v>
                </c:pt>
                <c:pt idx="4">
                  <c:v>85.84</c:v>
                </c:pt>
                <c:pt idx="5">
                  <c:v>88.876000000000005</c:v>
                </c:pt>
                <c:pt idx="6">
                  <c:v>91.059999999999988</c:v>
                </c:pt>
                <c:pt idx="7">
                  <c:v>91.08</c:v>
                </c:pt>
                <c:pt idx="8">
                  <c:v>92.272000000000006</c:v>
                </c:pt>
                <c:pt idx="9">
                  <c:v>92.072000000000003</c:v>
                </c:pt>
                <c:pt idx="10">
                  <c:v>91.381999999999991</c:v>
                </c:pt>
                <c:pt idx="11">
                  <c:v>92.334000000000003</c:v>
                </c:pt>
                <c:pt idx="12">
                  <c:v>92.825999999999993</c:v>
                </c:pt>
                <c:pt idx="13">
                  <c:v>91.584000000000003</c:v>
                </c:pt>
                <c:pt idx="14">
                  <c:v>91.342399999999998</c:v>
                </c:pt>
                <c:pt idx="15">
                  <c:v>91.518000000000001</c:v>
                </c:pt>
                <c:pt idx="16">
                  <c:v>92.373999999999995</c:v>
                </c:pt>
                <c:pt idx="17">
                  <c:v>90.419999999999987</c:v>
                </c:pt>
                <c:pt idx="18">
                  <c:v>91.676000000000002</c:v>
                </c:pt>
                <c:pt idx="19">
                  <c:v>91.116</c:v>
                </c:pt>
                <c:pt idx="20">
                  <c:v>92.509999999999991</c:v>
                </c:pt>
                <c:pt idx="21">
                  <c:v>92.63</c:v>
                </c:pt>
                <c:pt idx="22">
                  <c:v>91.044000000000011</c:v>
                </c:pt>
                <c:pt idx="23">
                  <c:v>91.037999999999997</c:v>
                </c:pt>
                <c:pt idx="24">
                  <c:v>92.652000000000001</c:v>
                </c:pt>
                <c:pt idx="25">
                  <c:v>96.551000000000002</c:v>
                </c:pt>
                <c:pt idx="26">
                  <c:v>94.970666666666659</c:v>
                </c:pt>
                <c:pt idx="27">
                  <c:v>94.98533333333333</c:v>
                </c:pt>
                <c:pt idx="28">
                  <c:v>93.664000000000016</c:v>
                </c:pt>
                <c:pt idx="29">
                  <c:v>94.212000000000003</c:v>
                </c:pt>
                <c:pt idx="30">
                  <c:v>95.106999999999999</c:v>
                </c:pt>
                <c:pt idx="31">
                  <c:v>96.713999999999999</c:v>
                </c:pt>
                <c:pt idx="32">
                  <c:v>96.844000000000008</c:v>
                </c:pt>
                <c:pt idx="33">
                  <c:v>94.259999999999991</c:v>
                </c:pt>
                <c:pt idx="34">
                  <c:v>92.8</c:v>
                </c:pt>
                <c:pt idx="35">
                  <c:v>92.963999999999999</c:v>
                </c:pt>
                <c:pt idx="36">
                  <c:v>90.378</c:v>
                </c:pt>
                <c:pt idx="37">
                  <c:v>86.566000000000003</c:v>
                </c:pt>
                <c:pt idx="38">
                  <c:v>84.036000000000001</c:v>
                </c:pt>
                <c:pt idx="39">
                  <c:v>82.686000000000007</c:v>
                </c:pt>
                <c:pt idx="40">
                  <c:v>82.792000000000002</c:v>
                </c:pt>
                <c:pt idx="41">
                  <c:v>82.666000000000011</c:v>
                </c:pt>
                <c:pt idx="42">
                  <c:v>81.075999999999993</c:v>
                </c:pt>
                <c:pt idx="43">
                  <c:v>80.81</c:v>
                </c:pt>
                <c:pt idx="44">
                  <c:v>81.078000000000003</c:v>
                </c:pt>
                <c:pt idx="45">
                  <c:v>80.128000000000014</c:v>
                </c:pt>
                <c:pt idx="46">
                  <c:v>80.977000000000004</c:v>
                </c:pt>
                <c:pt idx="47">
                  <c:v>81.676999999999992</c:v>
                </c:pt>
                <c:pt idx="48">
                  <c:v>78.739999999999981</c:v>
                </c:pt>
                <c:pt idx="49">
                  <c:v>78.680999999999997</c:v>
                </c:pt>
                <c:pt idx="50">
                  <c:v>80.873999999999995</c:v>
                </c:pt>
                <c:pt idx="51">
                  <c:v>81.327333333333314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145-4C19-877C-003B9DA884BD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ln w="50800">
              <a:solidFill>
                <a:srgbClr val="002060"/>
              </a:solidFill>
              <a:prstDash val="sysDot"/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Sheet1!$C$2:$C$53</c:f>
              <c:numCache>
                <c:formatCode>General</c:formatCode>
                <c:ptCount val="52"/>
                <c:pt idx="0">
                  <c:v>60.56</c:v>
                </c:pt>
                <c:pt idx="1">
                  <c:v>59.39</c:v>
                </c:pt>
                <c:pt idx="2">
                  <c:v>59.805</c:v>
                </c:pt>
                <c:pt idx="3">
                  <c:v>60.22</c:v>
                </c:pt>
                <c:pt idx="4">
                  <c:v>62.34</c:v>
                </c:pt>
                <c:pt idx="5">
                  <c:v>62.36</c:v>
                </c:pt>
                <c:pt idx="6">
                  <c:v>62.8</c:v>
                </c:pt>
                <c:pt idx="7">
                  <c:v>67.959999999999994</c:v>
                </c:pt>
                <c:pt idx="8">
                  <c:v>66.900000000000006</c:v>
                </c:pt>
                <c:pt idx="9">
                  <c:v>66.31</c:v>
                </c:pt>
                <c:pt idx="10">
                  <c:v>69.23</c:v>
                </c:pt>
                <c:pt idx="11">
                  <c:v>70.180000000000007</c:v>
                </c:pt>
                <c:pt idx="12">
                  <c:v>71.23</c:v>
                </c:pt>
                <c:pt idx="13">
                  <c:v>70.849999999999994</c:v>
                </c:pt>
                <c:pt idx="14">
                  <c:v>72.09</c:v>
                </c:pt>
                <c:pt idx="15">
                  <c:v>68.94</c:v>
                </c:pt>
                <c:pt idx="16">
                  <c:v>68.959999999999994</c:v>
                </c:pt>
                <c:pt idx="17">
                  <c:v>68.25</c:v>
                </c:pt>
                <c:pt idx="18">
                  <c:v>69.92</c:v>
                </c:pt>
                <c:pt idx="19">
                  <c:v>71.42</c:v>
                </c:pt>
                <c:pt idx="20">
                  <c:v>70.95</c:v>
                </c:pt>
                <c:pt idx="21">
                  <c:v>72.080001831054688</c:v>
                </c:pt>
                <c:pt idx="22">
                  <c:v>74.209999084472656</c:v>
                </c:pt>
                <c:pt idx="23">
                  <c:v>72.769996643066406</c:v>
                </c:pt>
                <c:pt idx="24">
                  <c:v>73.150001525878906</c:v>
                </c:pt>
                <c:pt idx="25">
                  <c:v>73.5</c:v>
                </c:pt>
                <c:pt idx="26">
                  <c:v>73.349998474121094</c:v>
                </c:pt>
                <c:pt idx="27">
                  <c:v>73.199996948242188</c:v>
                </c:pt>
                <c:pt idx="28">
                  <c:v>74.919998168945313</c:v>
                </c:pt>
                <c:pt idx="29">
                  <c:v>74.589996337890625</c:v>
                </c:pt>
                <c:pt idx="30">
                  <c:v>73.830001831054688</c:v>
                </c:pt>
                <c:pt idx="31">
                  <c:v>74.75</c:v>
                </c:pt>
                <c:pt idx="32">
                  <c:v>73.589996337890625</c:v>
                </c:pt>
                <c:pt idx="33">
                  <c:v>71.129997253417969</c:v>
                </c:pt>
                <c:pt idx="34">
                  <c:v>70.55999755859375</c:v>
                </c:pt>
                <c:pt idx="35">
                  <c:v>69.344997406005859</c:v>
                </c:pt>
                <c:pt idx="36">
                  <c:v>68.129997253417969</c:v>
                </c:pt>
                <c:pt idx="37">
                  <c:v>61.159999847412109</c:v>
                </c:pt>
                <c:pt idx="38">
                  <c:v>62.319999694824219</c:v>
                </c:pt>
                <c:pt idx="39">
                  <c:v>59.790000915527344</c:v>
                </c:pt>
                <c:pt idx="40">
                  <c:v>61.970001220703125</c:v>
                </c:pt>
                <c:pt idx="41">
                  <c:v>61.799999237060547</c:v>
                </c:pt>
                <c:pt idx="42">
                  <c:v>59.75</c:v>
                </c:pt>
                <c:pt idx="43">
                  <c:v>59.25</c:v>
                </c:pt>
                <c:pt idx="44">
                  <c:v>60.950000762939453</c:v>
                </c:pt>
                <c:pt idx="45">
                  <c:v>59.869998931884766</c:v>
                </c:pt>
                <c:pt idx="46">
                  <c:v>60.534999847412109</c:v>
                </c:pt>
                <c:pt idx="47">
                  <c:v>61.200000762939453</c:v>
                </c:pt>
                <c:pt idx="48">
                  <c:v>57.139999389648438</c:v>
                </c:pt>
                <c:pt idx="49">
                  <c:v>56.5</c:v>
                </c:pt>
                <c:pt idx="50">
                  <c:v>57.099998474121094</c:v>
                </c:pt>
                <c:pt idx="51">
                  <c:v>55.833332061767578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145-4C19-877C-003B9DA884B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</c:v>
                </c:pt>
              </c:strCache>
            </c:strRef>
          </c:tx>
          <c:spPr>
            <a:ln w="50800">
              <a:solidFill>
                <a:srgbClr val="0070C0"/>
              </a:solidFill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Sheet1!$D$2:$D$53</c:f>
              <c:numCache>
                <c:formatCode>General</c:formatCode>
                <c:ptCount val="52"/>
                <c:pt idx="0">
                  <c:v>54.566665649414063</c:v>
                </c:pt>
                <c:pt idx="1">
                  <c:v>53.299999237060547</c:v>
                </c:pt>
                <c:pt idx="2">
                  <c:v>54.240001678466797</c:v>
                </c:pt>
                <c:pt idx="3">
                  <c:v>53.479999542236328</c:v>
                </c:pt>
                <c:pt idx="4">
                  <c:v>54.25</c:v>
                </c:pt>
                <c:pt idx="5">
                  <c:v>58.790000915527344</c:v>
                </c:pt>
                <c:pt idx="6">
                  <c:v>62.5</c:v>
                </c:pt>
                <c:pt idx="7">
                  <c:v>65.209999084472656</c:v>
                </c:pt>
                <c:pt idx="8">
                  <c:v>70.879997253417969</c:v>
                </c:pt>
                <c:pt idx="9">
                  <c:v>73</c:v>
                </c:pt>
                <c:pt idx="10">
                  <c:v>73.120002746582031</c:v>
                </c:pt>
                <c:pt idx="11">
                  <c:v>68.485000610351563</c:v>
                </c:pt>
                <c:pt idx="12">
                  <c:v>63.849998474121094</c:v>
                </c:pt>
                <c:pt idx="13">
                  <c:v>65.110000610351563</c:v>
                </c:pt>
                <c:pt idx="14">
                  <c:v>65.050003051757813</c:v>
                </c:pt>
                <c:pt idx="15">
                  <c:v>66.419998168945313</c:v>
                </c:pt>
                <c:pt idx="16">
                  <c:v>62.270000457763672</c:v>
                </c:pt>
                <c:pt idx="17">
                  <c:v>64.080001831054688</c:v>
                </c:pt>
                <c:pt idx="18">
                  <c:v>63.290000915527344</c:v>
                </c:pt>
                <c:pt idx="19">
                  <c:v>62.5</c:v>
                </c:pt>
                <c:pt idx="20">
                  <c:v>60.165000915527344</c:v>
                </c:pt>
                <c:pt idx="21">
                  <c:v>57.830001831054688</c:v>
                </c:pt>
                <c:pt idx="22">
                  <c:v>59.319999694824219</c:v>
                </c:pt>
                <c:pt idx="23">
                  <c:v>57.340000152587891</c:v>
                </c:pt>
                <c:pt idx="24">
                  <c:v>58.400001525878906</c:v>
                </c:pt>
                <c:pt idx="25">
                  <c:v>62.380001068115234</c:v>
                </c:pt>
                <c:pt idx="26">
                  <c:v>60.815000534057617</c:v>
                </c:pt>
                <c:pt idx="27">
                  <c:v>59.25</c:v>
                </c:pt>
                <c:pt idx="28">
                  <c:v>52</c:v>
                </c:pt>
                <c:pt idx="29">
                  <c:v>48.75</c:v>
                </c:pt>
                <c:pt idx="30">
                  <c:v>45.5</c:v>
                </c:pt>
                <c:pt idx="31">
                  <c:v>49.25</c:v>
                </c:pt>
                <c:pt idx="32">
                  <c:v>47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145-4C19-877C-003B9DA884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8213504"/>
        <c:axId val="303030272"/>
      </c:lineChart>
      <c:catAx>
        <c:axId val="408213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303030272"/>
        <c:crosses val="autoZero"/>
        <c:auto val="1"/>
        <c:lblAlgn val="ctr"/>
        <c:lblOffset val="100"/>
        <c:noMultiLvlLbl val="0"/>
      </c:catAx>
      <c:valAx>
        <c:axId val="303030272"/>
        <c:scaling>
          <c:orientation val="minMax"/>
          <c:min val="4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 dirty="0"/>
                  <a:t>$</a:t>
                </a:r>
                <a:r>
                  <a:rPr lang="en-US" b="0" baseline="0" dirty="0"/>
                  <a:t> Per Cwt.</a:t>
                </a:r>
                <a:endParaRPr lang="en-US" b="0" dirty="0"/>
              </a:p>
            </c:rich>
          </c:tx>
          <c:layout>
            <c:manualLayout>
              <c:xMode val="edge"/>
              <c:yMode val="edge"/>
              <c:x val="1.8518531088786316E-2"/>
              <c:y val="0.10391944844922554"/>
            </c:manualLayout>
          </c:layout>
          <c:overlay val="0"/>
        </c:title>
        <c:numFmt formatCode="General" sourceLinked="0"/>
        <c:majorTickMark val="out"/>
        <c:minorTickMark val="out"/>
        <c:tickLblPos val="nextTo"/>
        <c:spPr>
          <a:ln>
            <a:solidFill>
              <a:prstClr val="black"/>
            </a:solidFill>
          </a:ln>
        </c:spPr>
        <c:crossAx val="408213504"/>
        <c:crosses val="autoZero"/>
        <c:crossBetween val="between"/>
        <c:majorUnit val="10"/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SEASONAL PRICE INDEX – UTILITY COWS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0" dirty="0" smtClean="0"/>
              <a:t>Southern Plains,</a:t>
            </a:r>
            <a:r>
              <a:rPr lang="en-US" sz="2000" b="0" baseline="0" dirty="0" smtClean="0"/>
              <a:t> 2007-2016</a:t>
            </a:r>
            <a:endParaRPr lang="en-US" sz="2000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7.2012851841795636E-2"/>
          <c:y val="0.18519648072159994"/>
          <c:w val="0.89350438953751465"/>
          <c:h val="0.67373904846401234"/>
        </c:manualLayout>
      </c:layout>
      <c:lineChart>
        <c:grouping val="standar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 Avg. Index</c:v>
                </c:pt>
              </c:strCache>
            </c:strRef>
          </c:tx>
          <c:spPr>
            <a:ln w="127000">
              <a:solidFill>
                <a:srgbClr val="FF5050"/>
              </a:solidFill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0.95232561101715452</c:v>
                </c:pt>
                <c:pt idx="1">
                  <c:v>1.0295184899304892</c:v>
                </c:pt>
                <c:pt idx="2">
                  <c:v>1.0479182882377895</c:v>
                </c:pt>
                <c:pt idx="3">
                  <c:v>1.0534402527807085</c:v>
                </c:pt>
                <c:pt idx="4">
                  <c:v>1.0659622617521882</c:v>
                </c:pt>
                <c:pt idx="5">
                  <c:v>1.0523889932891897</c:v>
                </c:pt>
                <c:pt idx="6">
                  <c:v>1.0522264599101114</c:v>
                </c:pt>
                <c:pt idx="7">
                  <c:v>1.0510453634883039</c:v>
                </c:pt>
                <c:pt idx="8">
                  <c:v>0.98773562652524061</c:v>
                </c:pt>
                <c:pt idx="9">
                  <c:v>0.91172660744285261</c:v>
                </c:pt>
                <c:pt idx="10">
                  <c:v>0.89341369896403788</c:v>
                </c:pt>
                <c:pt idx="11">
                  <c:v>0.90229834666193409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7B3-4773-81F8-C667D1416F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44667904"/>
        <c:axId val="211644352"/>
      </c:lineChart>
      <c:catAx>
        <c:axId val="244667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211644352"/>
        <c:crosses val="autoZero"/>
        <c:auto val="1"/>
        <c:lblAlgn val="ctr"/>
        <c:lblOffset val="100"/>
        <c:noMultiLvlLbl val="0"/>
      </c:catAx>
      <c:valAx>
        <c:axId val="211644352"/>
        <c:scaling>
          <c:orientation val="minMax"/>
          <c:min val="0.85000000000000009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 dirty="0" smtClean="0"/>
                  <a:t>Index</a:t>
                </a:r>
              </a:p>
            </c:rich>
          </c:tx>
          <c:layout>
            <c:manualLayout>
              <c:xMode val="edge"/>
              <c:yMode val="edge"/>
              <c:x val="1.8518531088786316E-2"/>
              <c:y val="0.10391944844922554"/>
            </c:manualLayout>
          </c:layout>
          <c:overlay val="0"/>
        </c:title>
        <c:numFmt formatCode="#,##0.00" sourceLinked="0"/>
        <c:majorTickMark val="none"/>
        <c:minorTickMark val="none"/>
        <c:tickLblPos val="nextTo"/>
        <c:spPr>
          <a:ln>
            <a:solidFill>
              <a:prstClr val="black"/>
            </a:solidFill>
          </a:ln>
        </c:spPr>
        <c:crossAx val="244667904"/>
        <c:crosses val="autoZero"/>
        <c:crossBetween val="between"/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CATTLE</a:t>
            </a:r>
            <a:r>
              <a:rPr lang="en-US" sz="2000" baseline="0" dirty="0" smtClean="0">
                <a:latin typeface="Arial" pitchFamily="34" charset="0"/>
                <a:cs typeface="Arial" pitchFamily="34" charset="0"/>
              </a:rPr>
              <a:t> ON FEED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0" dirty="0" smtClean="0"/>
              <a:t>US</a:t>
            </a:r>
            <a:r>
              <a:rPr lang="en-US" sz="2000" b="0" baseline="0" dirty="0" smtClean="0"/>
              <a:t> Total, Monthly</a:t>
            </a:r>
            <a:endParaRPr lang="en-US" sz="2000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7.2012851841795636E-2"/>
          <c:y val="0.18519648072159994"/>
          <c:w val="0.89350438953751465"/>
          <c:h val="0.67373904846401234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Avg. 2012/16</c:v>
                </c:pt>
              </c:strCache>
            </c:strRef>
          </c:tx>
          <c:spPr>
            <a:ln w="127000">
              <a:solidFill>
                <a:srgbClr val="FF5050"/>
              </a:solidFill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10953.2</c:v>
                </c:pt>
                <c:pt idx="1">
                  <c:v>10985</c:v>
                </c:pt>
                <c:pt idx="2">
                  <c:v>10929.6</c:v>
                </c:pt>
                <c:pt idx="3">
                  <c:v>10965</c:v>
                </c:pt>
                <c:pt idx="4">
                  <c:v>10764.4</c:v>
                </c:pt>
                <c:pt idx="5">
                  <c:v>10737.4</c:v>
                </c:pt>
                <c:pt idx="6">
                  <c:v>10334.4</c:v>
                </c:pt>
                <c:pt idx="7">
                  <c:v>10113.200000000001</c:v>
                </c:pt>
                <c:pt idx="8">
                  <c:v>10065.799999999999</c:v>
                </c:pt>
                <c:pt idx="9">
                  <c:v>10308.799999999999</c:v>
                </c:pt>
                <c:pt idx="10">
                  <c:v>10772.2</c:v>
                </c:pt>
                <c:pt idx="11">
                  <c:v>10861.6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B79-46BA-95F0-723176445F84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ln w="50800">
              <a:solidFill>
                <a:srgbClr val="002060"/>
              </a:solidFill>
              <a:prstDash val="sysDot"/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10605</c:v>
                </c:pt>
                <c:pt idx="1">
                  <c:v>10782</c:v>
                </c:pt>
                <c:pt idx="2">
                  <c:v>10772</c:v>
                </c:pt>
                <c:pt idx="3">
                  <c:v>10919</c:v>
                </c:pt>
                <c:pt idx="4">
                  <c:v>10998</c:v>
                </c:pt>
                <c:pt idx="5">
                  <c:v>11096</c:v>
                </c:pt>
                <c:pt idx="6">
                  <c:v>10821</c:v>
                </c:pt>
                <c:pt idx="7">
                  <c:v>10604</c:v>
                </c:pt>
                <c:pt idx="8">
                  <c:v>10504</c:v>
                </c:pt>
                <c:pt idx="9">
                  <c:v>10813</c:v>
                </c:pt>
                <c:pt idx="10">
                  <c:v>11332</c:v>
                </c:pt>
                <c:pt idx="11">
                  <c:v>11516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B79-46BA-95F0-723176445F8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</c:v>
                </c:pt>
              </c:strCache>
            </c:strRef>
          </c:tx>
          <c:spPr>
            <a:ln w="50800">
              <a:solidFill>
                <a:srgbClr val="4F81BD"/>
              </a:solidFill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11489</c:v>
                </c:pt>
                <c:pt idx="1">
                  <c:v>11630</c:v>
                </c:pt>
                <c:pt idx="2">
                  <c:v>11715</c:v>
                </c:pt>
                <c:pt idx="3">
                  <c:v>11729</c:v>
                </c:pt>
                <c:pt idx="4">
                  <c:v>11558</c:v>
                </c:pt>
                <c:pt idx="5">
                  <c:v>11553</c:v>
                </c:pt>
                <c:pt idx="6">
                  <c:v>11287</c:v>
                </c:pt>
                <c:pt idx="7">
                  <c:v>11093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B79-46BA-95F0-723176445F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8518144"/>
        <c:axId val="209766080"/>
      </c:lineChart>
      <c:catAx>
        <c:axId val="208518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209766080"/>
        <c:crosses val="autoZero"/>
        <c:auto val="1"/>
        <c:lblAlgn val="ctr"/>
        <c:lblOffset val="100"/>
        <c:noMultiLvlLbl val="0"/>
      </c:catAx>
      <c:valAx>
        <c:axId val="209766080"/>
        <c:scaling>
          <c:orientation val="minMax"/>
          <c:min val="970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 dirty="0" smtClean="0"/>
                  <a:t>Mil. Head</a:t>
                </a:r>
              </a:p>
            </c:rich>
          </c:tx>
          <c:layout>
            <c:manualLayout>
              <c:xMode val="edge"/>
              <c:yMode val="edge"/>
              <c:x val="1.8518531088786316E-2"/>
              <c:y val="0.10391944844922554"/>
            </c:manualLayout>
          </c:layout>
          <c:overlay val="0"/>
        </c:title>
        <c:numFmt formatCode="#,##0.0" sourceLinked="0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crossAx val="208518144"/>
        <c:crosses val="autoZero"/>
        <c:crossBetween val="between"/>
        <c:majorUnit val="300"/>
        <c:minorUnit val="100"/>
        <c:dispUnits>
          <c:builtInUnit val="thousands"/>
        </c:dispUnits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marker>
            <c:symbol val="none"/>
          </c:marker>
          <c:cat>
            <c:numRef>
              <c:f>Sheet1!$A$2:$A$584</c:f>
              <c:numCache>
                <c:formatCode>mm/dd/yy</c:formatCode>
                <c:ptCount val="583"/>
                <c:pt idx="0">
                  <c:v>25569</c:v>
                </c:pt>
                <c:pt idx="1">
                  <c:v>25600</c:v>
                </c:pt>
                <c:pt idx="2">
                  <c:v>25628</c:v>
                </c:pt>
                <c:pt idx="3">
                  <c:v>25659</c:v>
                </c:pt>
                <c:pt idx="4">
                  <c:v>25689</c:v>
                </c:pt>
                <c:pt idx="5">
                  <c:v>25720</c:v>
                </c:pt>
                <c:pt idx="6">
                  <c:v>25750</c:v>
                </c:pt>
                <c:pt idx="7">
                  <c:v>25781</c:v>
                </c:pt>
                <c:pt idx="8">
                  <c:v>25812</c:v>
                </c:pt>
                <c:pt idx="9">
                  <c:v>25842</c:v>
                </c:pt>
                <c:pt idx="10">
                  <c:v>25873</c:v>
                </c:pt>
                <c:pt idx="11">
                  <c:v>25903</c:v>
                </c:pt>
                <c:pt idx="12">
                  <c:v>25934</c:v>
                </c:pt>
                <c:pt idx="13">
                  <c:v>25965</c:v>
                </c:pt>
                <c:pt idx="14">
                  <c:v>25993</c:v>
                </c:pt>
                <c:pt idx="15">
                  <c:v>26024</c:v>
                </c:pt>
                <c:pt idx="16">
                  <c:v>26054</c:v>
                </c:pt>
                <c:pt idx="17">
                  <c:v>26085</c:v>
                </c:pt>
                <c:pt idx="18">
                  <c:v>26115</c:v>
                </c:pt>
                <c:pt idx="19">
                  <c:v>26146</c:v>
                </c:pt>
                <c:pt idx="20">
                  <c:v>26177</c:v>
                </c:pt>
                <c:pt idx="21">
                  <c:v>26207</c:v>
                </c:pt>
                <c:pt idx="22">
                  <c:v>26238</c:v>
                </c:pt>
                <c:pt idx="23">
                  <c:v>26268</c:v>
                </c:pt>
                <c:pt idx="24">
                  <c:v>26299</c:v>
                </c:pt>
                <c:pt idx="25">
                  <c:v>26330</c:v>
                </c:pt>
                <c:pt idx="26">
                  <c:v>26359</c:v>
                </c:pt>
                <c:pt idx="27">
                  <c:v>26390</c:v>
                </c:pt>
                <c:pt idx="28">
                  <c:v>26420</c:v>
                </c:pt>
                <c:pt idx="29">
                  <c:v>26451</c:v>
                </c:pt>
                <c:pt idx="30">
                  <c:v>26481</c:v>
                </c:pt>
                <c:pt idx="31">
                  <c:v>26512</c:v>
                </c:pt>
                <c:pt idx="32">
                  <c:v>26543</c:v>
                </c:pt>
                <c:pt idx="33">
                  <c:v>26573</c:v>
                </c:pt>
                <c:pt idx="34">
                  <c:v>26604</c:v>
                </c:pt>
                <c:pt idx="35">
                  <c:v>26634</c:v>
                </c:pt>
                <c:pt idx="36">
                  <c:v>26665</c:v>
                </c:pt>
                <c:pt idx="37">
                  <c:v>26696</c:v>
                </c:pt>
                <c:pt idx="38">
                  <c:v>26724</c:v>
                </c:pt>
                <c:pt idx="39">
                  <c:v>26755</c:v>
                </c:pt>
                <c:pt idx="40">
                  <c:v>26785</c:v>
                </c:pt>
                <c:pt idx="41">
                  <c:v>26816</c:v>
                </c:pt>
                <c:pt idx="42">
                  <c:v>26846</c:v>
                </c:pt>
                <c:pt idx="43">
                  <c:v>26877</c:v>
                </c:pt>
                <c:pt idx="44">
                  <c:v>26908</c:v>
                </c:pt>
                <c:pt idx="45">
                  <c:v>26938</c:v>
                </c:pt>
                <c:pt idx="46">
                  <c:v>26969</c:v>
                </c:pt>
                <c:pt idx="47">
                  <c:v>26999</c:v>
                </c:pt>
                <c:pt idx="48">
                  <c:v>27030</c:v>
                </c:pt>
                <c:pt idx="49">
                  <c:v>27061</c:v>
                </c:pt>
                <c:pt idx="50">
                  <c:v>27089</c:v>
                </c:pt>
                <c:pt idx="51">
                  <c:v>27120</c:v>
                </c:pt>
                <c:pt idx="52">
                  <c:v>27150</c:v>
                </c:pt>
                <c:pt idx="53">
                  <c:v>27181</c:v>
                </c:pt>
                <c:pt idx="54">
                  <c:v>27211</c:v>
                </c:pt>
                <c:pt idx="55">
                  <c:v>27242</c:v>
                </c:pt>
                <c:pt idx="56">
                  <c:v>27273</c:v>
                </c:pt>
                <c:pt idx="57">
                  <c:v>27303</c:v>
                </c:pt>
                <c:pt idx="58">
                  <c:v>27334</c:v>
                </c:pt>
                <c:pt idx="59">
                  <c:v>27364</c:v>
                </c:pt>
                <c:pt idx="60">
                  <c:v>27395</c:v>
                </c:pt>
                <c:pt idx="61">
                  <c:v>27426</c:v>
                </c:pt>
                <c:pt idx="62">
                  <c:v>27454</c:v>
                </c:pt>
                <c:pt idx="63">
                  <c:v>27485</c:v>
                </c:pt>
                <c:pt idx="64">
                  <c:v>27515</c:v>
                </c:pt>
                <c:pt idx="65">
                  <c:v>27546</c:v>
                </c:pt>
                <c:pt idx="66">
                  <c:v>27576</c:v>
                </c:pt>
                <c:pt idx="67">
                  <c:v>27607</c:v>
                </c:pt>
                <c:pt idx="68">
                  <c:v>27638</c:v>
                </c:pt>
                <c:pt idx="69">
                  <c:v>27668</c:v>
                </c:pt>
                <c:pt idx="70">
                  <c:v>27699</c:v>
                </c:pt>
                <c:pt idx="71">
                  <c:v>27729</c:v>
                </c:pt>
                <c:pt idx="72">
                  <c:v>27760</c:v>
                </c:pt>
                <c:pt idx="73">
                  <c:v>27791</c:v>
                </c:pt>
                <c:pt idx="74">
                  <c:v>27820</c:v>
                </c:pt>
                <c:pt idx="75">
                  <c:v>27851</c:v>
                </c:pt>
                <c:pt idx="76">
                  <c:v>27881</c:v>
                </c:pt>
                <c:pt idx="77">
                  <c:v>27912</c:v>
                </c:pt>
                <c:pt idx="78">
                  <c:v>27942</c:v>
                </c:pt>
                <c:pt idx="79">
                  <c:v>27973</c:v>
                </c:pt>
                <c:pt idx="80">
                  <c:v>28004</c:v>
                </c:pt>
                <c:pt idx="81">
                  <c:v>28034</c:v>
                </c:pt>
                <c:pt idx="82">
                  <c:v>28065</c:v>
                </c:pt>
                <c:pt idx="83">
                  <c:v>28095</c:v>
                </c:pt>
                <c:pt idx="84">
                  <c:v>28126</c:v>
                </c:pt>
                <c:pt idx="85">
                  <c:v>28157</c:v>
                </c:pt>
                <c:pt idx="86">
                  <c:v>28185</c:v>
                </c:pt>
                <c:pt idx="87">
                  <c:v>28216</c:v>
                </c:pt>
                <c:pt idx="88">
                  <c:v>28246</c:v>
                </c:pt>
                <c:pt idx="89">
                  <c:v>28277</c:v>
                </c:pt>
                <c:pt idx="90">
                  <c:v>28307</c:v>
                </c:pt>
                <c:pt idx="91">
                  <c:v>28338</c:v>
                </c:pt>
                <c:pt idx="92">
                  <c:v>28369</c:v>
                </c:pt>
                <c:pt idx="93">
                  <c:v>28399</c:v>
                </c:pt>
                <c:pt idx="94">
                  <c:v>28430</c:v>
                </c:pt>
                <c:pt idx="95">
                  <c:v>28460</c:v>
                </c:pt>
                <c:pt idx="96">
                  <c:v>28491</c:v>
                </c:pt>
                <c:pt idx="97">
                  <c:v>28522</c:v>
                </c:pt>
                <c:pt idx="98">
                  <c:v>28550</c:v>
                </c:pt>
                <c:pt idx="99">
                  <c:v>28581</c:v>
                </c:pt>
                <c:pt idx="100">
                  <c:v>28611</c:v>
                </c:pt>
                <c:pt idx="101">
                  <c:v>28642</c:v>
                </c:pt>
                <c:pt idx="102">
                  <c:v>28672</c:v>
                </c:pt>
                <c:pt idx="103">
                  <c:v>28703</c:v>
                </c:pt>
                <c:pt idx="104">
                  <c:v>28734</c:v>
                </c:pt>
                <c:pt idx="105">
                  <c:v>28764</c:v>
                </c:pt>
                <c:pt idx="106">
                  <c:v>28795</c:v>
                </c:pt>
                <c:pt idx="107">
                  <c:v>28825</c:v>
                </c:pt>
                <c:pt idx="108">
                  <c:v>28856</c:v>
                </c:pt>
                <c:pt idx="109">
                  <c:v>28887</c:v>
                </c:pt>
                <c:pt idx="110">
                  <c:v>28915</c:v>
                </c:pt>
                <c:pt idx="111">
                  <c:v>28946</c:v>
                </c:pt>
                <c:pt idx="112">
                  <c:v>28976</c:v>
                </c:pt>
                <c:pt idx="113">
                  <c:v>29007</c:v>
                </c:pt>
                <c:pt idx="114">
                  <c:v>29037</c:v>
                </c:pt>
                <c:pt idx="115">
                  <c:v>29068</c:v>
                </c:pt>
                <c:pt idx="116">
                  <c:v>29099</c:v>
                </c:pt>
                <c:pt idx="117">
                  <c:v>29129</c:v>
                </c:pt>
                <c:pt idx="118">
                  <c:v>29160</c:v>
                </c:pt>
                <c:pt idx="119">
                  <c:v>29190</c:v>
                </c:pt>
                <c:pt idx="120">
                  <c:v>29221</c:v>
                </c:pt>
                <c:pt idx="121">
                  <c:v>29252</c:v>
                </c:pt>
                <c:pt idx="122">
                  <c:v>29281</c:v>
                </c:pt>
                <c:pt idx="123">
                  <c:v>29312</c:v>
                </c:pt>
                <c:pt idx="124">
                  <c:v>29342</c:v>
                </c:pt>
                <c:pt idx="125">
                  <c:v>29373</c:v>
                </c:pt>
                <c:pt idx="126">
                  <c:v>29403</c:v>
                </c:pt>
                <c:pt idx="127">
                  <c:v>29434</c:v>
                </c:pt>
                <c:pt idx="128">
                  <c:v>29465</c:v>
                </c:pt>
                <c:pt idx="129">
                  <c:v>29495</c:v>
                </c:pt>
                <c:pt idx="130">
                  <c:v>29526</c:v>
                </c:pt>
                <c:pt idx="131">
                  <c:v>29556</c:v>
                </c:pt>
                <c:pt idx="132">
                  <c:v>29587</c:v>
                </c:pt>
                <c:pt idx="133">
                  <c:v>29618</c:v>
                </c:pt>
                <c:pt idx="134">
                  <c:v>29646</c:v>
                </c:pt>
                <c:pt idx="135">
                  <c:v>29677</c:v>
                </c:pt>
                <c:pt idx="136">
                  <c:v>29707</c:v>
                </c:pt>
                <c:pt idx="137">
                  <c:v>29738</c:v>
                </c:pt>
                <c:pt idx="138">
                  <c:v>29768</c:v>
                </c:pt>
                <c:pt idx="139">
                  <c:v>29799</c:v>
                </c:pt>
                <c:pt idx="140">
                  <c:v>29830</c:v>
                </c:pt>
                <c:pt idx="141">
                  <c:v>29860</c:v>
                </c:pt>
                <c:pt idx="142">
                  <c:v>29891</c:v>
                </c:pt>
                <c:pt idx="143">
                  <c:v>29921</c:v>
                </c:pt>
                <c:pt idx="144">
                  <c:v>29952</c:v>
                </c:pt>
                <c:pt idx="145">
                  <c:v>29983</c:v>
                </c:pt>
                <c:pt idx="146">
                  <c:v>30011</c:v>
                </c:pt>
                <c:pt idx="147">
                  <c:v>30042</c:v>
                </c:pt>
                <c:pt idx="148">
                  <c:v>30072</c:v>
                </c:pt>
                <c:pt idx="149">
                  <c:v>30103</c:v>
                </c:pt>
                <c:pt idx="150">
                  <c:v>30133</c:v>
                </c:pt>
                <c:pt idx="151">
                  <c:v>30164</c:v>
                </c:pt>
                <c:pt idx="152">
                  <c:v>30195</c:v>
                </c:pt>
                <c:pt idx="153">
                  <c:v>30225</c:v>
                </c:pt>
                <c:pt idx="154">
                  <c:v>30256</c:v>
                </c:pt>
                <c:pt idx="155">
                  <c:v>30286</c:v>
                </c:pt>
                <c:pt idx="156">
                  <c:v>30317</c:v>
                </c:pt>
                <c:pt idx="157">
                  <c:v>30348</c:v>
                </c:pt>
                <c:pt idx="158">
                  <c:v>30376</c:v>
                </c:pt>
                <c:pt idx="159">
                  <c:v>30407</c:v>
                </c:pt>
                <c:pt idx="160">
                  <c:v>30437</c:v>
                </c:pt>
                <c:pt idx="161">
                  <c:v>30468</c:v>
                </c:pt>
                <c:pt idx="162">
                  <c:v>30498</c:v>
                </c:pt>
                <c:pt idx="163">
                  <c:v>30529</c:v>
                </c:pt>
                <c:pt idx="164">
                  <c:v>30560</c:v>
                </c:pt>
                <c:pt idx="165">
                  <c:v>30590</c:v>
                </c:pt>
                <c:pt idx="166">
                  <c:v>30621</c:v>
                </c:pt>
                <c:pt idx="167">
                  <c:v>30651</c:v>
                </c:pt>
                <c:pt idx="168">
                  <c:v>30682</c:v>
                </c:pt>
                <c:pt idx="169">
                  <c:v>30713</c:v>
                </c:pt>
                <c:pt idx="170">
                  <c:v>30742</c:v>
                </c:pt>
                <c:pt idx="171">
                  <c:v>30773</c:v>
                </c:pt>
                <c:pt idx="172">
                  <c:v>30803</c:v>
                </c:pt>
                <c:pt idx="173">
                  <c:v>30834</c:v>
                </c:pt>
                <c:pt idx="174">
                  <c:v>30864</c:v>
                </c:pt>
                <c:pt idx="175">
                  <c:v>30895</c:v>
                </c:pt>
                <c:pt idx="176">
                  <c:v>30926</c:v>
                </c:pt>
                <c:pt idx="177">
                  <c:v>30956</c:v>
                </c:pt>
                <c:pt idx="178">
                  <c:v>30987</c:v>
                </c:pt>
                <c:pt idx="179">
                  <c:v>31017</c:v>
                </c:pt>
                <c:pt idx="180">
                  <c:v>31048</c:v>
                </c:pt>
                <c:pt idx="181">
                  <c:v>31079</c:v>
                </c:pt>
                <c:pt idx="182">
                  <c:v>31107</c:v>
                </c:pt>
                <c:pt idx="183">
                  <c:v>31138</c:v>
                </c:pt>
                <c:pt idx="184">
                  <c:v>31168</c:v>
                </c:pt>
                <c:pt idx="185">
                  <c:v>31199</c:v>
                </c:pt>
                <c:pt idx="186">
                  <c:v>31229</c:v>
                </c:pt>
                <c:pt idx="187">
                  <c:v>31260</c:v>
                </c:pt>
                <c:pt idx="188">
                  <c:v>31291</c:v>
                </c:pt>
                <c:pt idx="189">
                  <c:v>31321</c:v>
                </c:pt>
                <c:pt idx="190">
                  <c:v>31352</c:v>
                </c:pt>
                <c:pt idx="191">
                  <c:v>31382</c:v>
                </c:pt>
                <c:pt idx="192">
                  <c:v>31413</c:v>
                </c:pt>
                <c:pt idx="193">
                  <c:v>31444</c:v>
                </c:pt>
                <c:pt idx="194">
                  <c:v>31472</c:v>
                </c:pt>
                <c:pt idx="195">
                  <c:v>31503</c:v>
                </c:pt>
                <c:pt idx="196">
                  <c:v>31533</c:v>
                </c:pt>
                <c:pt idx="197">
                  <c:v>31564</c:v>
                </c:pt>
                <c:pt idx="198">
                  <c:v>31594</c:v>
                </c:pt>
                <c:pt idx="199">
                  <c:v>31625</c:v>
                </c:pt>
                <c:pt idx="200">
                  <c:v>31656</c:v>
                </c:pt>
                <c:pt idx="201">
                  <c:v>31686</c:v>
                </c:pt>
                <c:pt idx="202">
                  <c:v>31717</c:v>
                </c:pt>
                <c:pt idx="203">
                  <c:v>31747</c:v>
                </c:pt>
                <c:pt idx="204">
                  <c:v>31778</c:v>
                </c:pt>
                <c:pt idx="205">
                  <c:v>31809</c:v>
                </c:pt>
                <c:pt idx="206">
                  <c:v>31837</c:v>
                </c:pt>
                <c:pt idx="207">
                  <c:v>31868</c:v>
                </c:pt>
                <c:pt idx="208">
                  <c:v>31898</c:v>
                </c:pt>
                <c:pt idx="209">
                  <c:v>31929</c:v>
                </c:pt>
                <c:pt idx="210">
                  <c:v>31959</c:v>
                </c:pt>
                <c:pt idx="211">
                  <c:v>31990</c:v>
                </c:pt>
                <c:pt idx="212">
                  <c:v>32021</c:v>
                </c:pt>
                <c:pt idx="213">
                  <c:v>32051</c:v>
                </c:pt>
                <c:pt idx="214">
                  <c:v>32082</c:v>
                </c:pt>
                <c:pt idx="215">
                  <c:v>32112</c:v>
                </c:pt>
                <c:pt idx="216">
                  <c:v>32143</c:v>
                </c:pt>
                <c:pt idx="217">
                  <c:v>32174</c:v>
                </c:pt>
                <c:pt idx="218">
                  <c:v>32203</c:v>
                </c:pt>
                <c:pt idx="219">
                  <c:v>32234</c:v>
                </c:pt>
                <c:pt idx="220">
                  <c:v>32264</c:v>
                </c:pt>
                <c:pt idx="221">
                  <c:v>32295</c:v>
                </c:pt>
                <c:pt idx="222">
                  <c:v>32325</c:v>
                </c:pt>
                <c:pt idx="223">
                  <c:v>32356</c:v>
                </c:pt>
                <c:pt idx="224">
                  <c:v>32387</c:v>
                </c:pt>
                <c:pt idx="225">
                  <c:v>32417</c:v>
                </c:pt>
                <c:pt idx="226">
                  <c:v>32448</c:v>
                </c:pt>
                <c:pt idx="227">
                  <c:v>32478</c:v>
                </c:pt>
                <c:pt idx="228">
                  <c:v>32509</c:v>
                </c:pt>
                <c:pt idx="229">
                  <c:v>32540</c:v>
                </c:pt>
                <c:pt idx="230">
                  <c:v>32568</c:v>
                </c:pt>
                <c:pt idx="231">
                  <c:v>32599</c:v>
                </c:pt>
                <c:pt idx="232">
                  <c:v>32629</c:v>
                </c:pt>
                <c:pt idx="233">
                  <c:v>32660</c:v>
                </c:pt>
                <c:pt idx="234">
                  <c:v>32690</c:v>
                </c:pt>
                <c:pt idx="235">
                  <c:v>32721</c:v>
                </c:pt>
                <c:pt idx="236">
                  <c:v>32752</c:v>
                </c:pt>
                <c:pt idx="237">
                  <c:v>32782</c:v>
                </c:pt>
                <c:pt idx="238">
                  <c:v>32813</c:v>
                </c:pt>
                <c:pt idx="239">
                  <c:v>32843</c:v>
                </c:pt>
                <c:pt idx="240">
                  <c:v>32874</c:v>
                </c:pt>
                <c:pt idx="241">
                  <c:v>32905</c:v>
                </c:pt>
                <c:pt idx="242">
                  <c:v>32933</c:v>
                </c:pt>
                <c:pt idx="243">
                  <c:v>32964</c:v>
                </c:pt>
                <c:pt idx="244">
                  <c:v>32994</c:v>
                </c:pt>
                <c:pt idx="245">
                  <c:v>33025</c:v>
                </c:pt>
                <c:pt idx="246">
                  <c:v>33055</c:v>
                </c:pt>
                <c:pt idx="247">
                  <c:v>33086</c:v>
                </c:pt>
                <c:pt idx="248">
                  <c:v>33117</c:v>
                </c:pt>
                <c:pt idx="249">
                  <c:v>33147</c:v>
                </c:pt>
                <c:pt idx="250">
                  <c:v>33178</c:v>
                </c:pt>
                <c:pt idx="251">
                  <c:v>33208</c:v>
                </c:pt>
                <c:pt idx="252">
                  <c:v>33239</c:v>
                </c:pt>
                <c:pt idx="253">
                  <c:v>33270</c:v>
                </c:pt>
                <c:pt idx="254">
                  <c:v>33298</c:v>
                </c:pt>
                <c:pt idx="255">
                  <c:v>33329</c:v>
                </c:pt>
                <c:pt idx="256">
                  <c:v>33359</c:v>
                </c:pt>
                <c:pt idx="257">
                  <c:v>33390</c:v>
                </c:pt>
                <c:pt idx="258">
                  <c:v>33420</c:v>
                </c:pt>
                <c:pt idx="259">
                  <c:v>33451</c:v>
                </c:pt>
                <c:pt idx="260">
                  <c:v>33482</c:v>
                </c:pt>
                <c:pt idx="261">
                  <c:v>33512</c:v>
                </c:pt>
                <c:pt idx="262">
                  <c:v>33543</c:v>
                </c:pt>
                <c:pt idx="263">
                  <c:v>33573</c:v>
                </c:pt>
                <c:pt idx="264">
                  <c:v>33604</c:v>
                </c:pt>
                <c:pt idx="265">
                  <c:v>33635</c:v>
                </c:pt>
                <c:pt idx="266">
                  <c:v>33664</c:v>
                </c:pt>
                <c:pt idx="267">
                  <c:v>33695</c:v>
                </c:pt>
                <c:pt idx="268">
                  <c:v>33725</c:v>
                </c:pt>
                <c:pt idx="269">
                  <c:v>33756</c:v>
                </c:pt>
                <c:pt idx="270">
                  <c:v>33786</c:v>
                </c:pt>
                <c:pt idx="271">
                  <c:v>33817</c:v>
                </c:pt>
                <c:pt idx="272">
                  <c:v>33848</c:v>
                </c:pt>
                <c:pt idx="273">
                  <c:v>33878</c:v>
                </c:pt>
                <c:pt idx="274">
                  <c:v>33909</c:v>
                </c:pt>
                <c:pt idx="275">
                  <c:v>33939</c:v>
                </c:pt>
                <c:pt idx="276">
                  <c:v>33970</c:v>
                </c:pt>
                <c:pt idx="277">
                  <c:v>34001</c:v>
                </c:pt>
                <c:pt idx="278">
                  <c:v>34029</c:v>
                </c:pt>
                <c:pt idx="279">
                  <c:v>34060</c:v>
                </c:pt>
                <c:pt idx="280">
                  <c:v>34090</c:v>
                </c:pt>
                <c:pt idx="281">
                  <c:v>34121</c:v>
                </c:pt>
                <c:pt idx="282">
                  <c:v>34151</c:v>
                </c:pt>
                <c:pt idx="283">
                  <c:v>34182</c:v>
                </c:pt>
                <c:pt idx="284">
                  <c:v>34213</c:v>
                </c:pt>
                <c:pt idx="285">
                  <c:v>34243</c:v>
                </c:pt>
                <c:pt idx="286">
                  <c:v>34274</c:v>
                </c:pt>
                <c:pt idx="287">
                  <c:v>34304</c:v>
                </c:pt>
                <c:pt idx="288">
                  <c:v>34335</c:v>
                </c:pt>
                <c:pt idx="289">
                  <c:v>34366</c:v>
                </c:pt>
                <c:pt idx="290">
                  <c:v>34394</c:v>
                </c:pt>
                <c:pt idx="291">
                  <c:v>34425</c:v>
                </c:pt>
                <c:pt idx="292">
                  <c:v>34455</c:v>
                </c:pt>
                <c:pt idx="293">
                  <c:v>34486</c:v>
                </c:pt>
                <c:pt idx="294">
                  <c:v>34516</c:v>
                </c:pt>
                <c:pt idx="295">
                  <c:v>34547</c:v>
                </c:pt>
                <c:pt idx="296">
                  <c:v>34578</c:v>
                </c:pt>
                <c:pt idx="297">
                  <c:v>34608</c:v>
                </c:pt>
                <c:pt idx="298">
                  <c:v>34639</c:v>
                </c:pt>
                <c:pt idx="299">
                  <c:v>34669</c:v>
                </c:pt>
                <c:pt idx="300">
                  <c:v>34700</c:v>
                </c:pt>
                <c:pt idx="301">
                  <c:v>34731</c:v>
                </c:pt>
                <c:pt idx="302">
                  <c:v>34759</c:v>
                </c:pt>
                <c:pt idx="303">
                  <c:v>34790</c:v>
                </c:pt>
                <c:pt idx="304">
                  <c:v>34820</c:v>
                </c:pt>
                <c:pt idx="305">
                  <c:v>34851</c:v>
                </c:pt>
                <c:pt idx="306">
                  <c:v>34881</c:v>
                </c:pt>
                <c:pt idx="307">
                  <c:v>34912</c:v>
                </c:pt>
                <c:pt idx="308">
                  <c:v>34943</c:v>
                </c:pt>
                <c:pt idx="309">
                  <c:v>34973</c:v>
                </c:pt>
                <c:pt idx="310">
                  <c:v>35004</c:v>
                </c:pt>
                <c:pt idx="311">
                  <c:v>35034</c:v>
                </c:pt>
                <c:pt idx="312">
                  <c:v>35065</c:v>
                </c:pt>
                <c:pt idx="313">
                  <c:v>35096</c:v>
                </c:pt>
                <c:pt idx="314">
                  <c:v>35125</c:v>
                </c:pt>
                <c:pt idx="315">
                  <c:v>35156</c:v>
                </c:pt>
                <c:pt idx="316">
                  <c:v>35186</c:v>
                </c:pt>
                <c:pt idx="317">
                  <c:v>35217</c:v>
                </c:pt>
                <c:pt idx="318">
                  <c:v>35247</c:v>
                </c:pt>
                <c:pt idx="319">
                  <c:v>35278</c:v>
                </c:pt>
                <c:pt idx="320">
                  <c:v>35309</c:v>
                </c:pt>
                <c:pt idx="321">
                  <c:v>35339</c:v>
                </c:pt>
                <c:pt idx="322">
                  <c:v>35370</c:v>
                </c:pt>
                <c:pt idx="323">
                  <c:v>35400</c:v>
                </c:pt>
                <c:pt idx="324">
                  <c:v>35431</c:v>
                </c:pt>
                <c:pt idx="325">
                  <c:v>35462</c:v>
                </c:pt>
                <c:pt idx="326">
                  <c:v>35490</c:v>
                </c:pt>
                <c:pt idx="327">
                  <c:v>35521</c:v>
                </c:pt>
                <c:pt idx="328">
                  <c:v>35551</c:v>
                </c:pt>
                <c:pt idx="329">
                  <c:v>35582</c:v>
                </c:pt>
                <c:pt idx="330">
                  <c:v>35612</c:v>
                </c:pt>
                <c:pt idx="331">
                  <c:v>35643</c:v>
                </c:pt>
                <c:pt idx="332">
                  <c:v>35674</c:v>
                </c:pt>
                <c:pt idx="333">
                  <c:v>35704</c:v>
                </c:pt>
                <c:pt idx="334">
                  <c:v>35735</c:v>
                </c:pt>
                <c:pt idx="335">
                  <c:v>35765</c:v>
                </c:pt>
                <c:pt idx="336">
                  <c:v>35796</c:v>
                </c:pt>
                <c:pt idx="337">
                  <c:v>35827</c:v>
                </c:pt>
                <c:pt idx="338">
                  <c:v>35855</c:v>
                </c:pt>
                <c:pt idx="339">
                  <c:v>35886</c:v>
                </c:pt>
                <c:pt idx="340">
                  <c:v>35916</c:v>
                </c:pt>
                <c:pt idx="341">
                  <c:v>35947</c:v>
                </c:pt>
                <c:pt idx="342">
                  <c:v>35977</c:v>
                </c:pt>
                <c:pt idx="343">
                  <c:v>36008</c:v>
                </c:pt>
                <c:pt idx="344">
                  <c:v>36039</c:v>
                </c:pt>
                <c:pt idx="345">
                  <c:v>36069</c:v>
                </c:pt>
                <c:pt idx="346">
                  <c:v>36100</c:v>
                </c:pt>
                <c:pt idx="347">
                  <c:v>36130</c:v>
                </c:pt>
                <c:pt idx="348">
                  <c:v>36161</c:v>
                </c:pt>
                <c:pt idx="349">
                  <c:v>36192</c:v>
                </c:pt>
                <c:pt idx="350">
                  <c:v>36220</c:v>
                </c:pt>
                <c:pt idx="351">
                  <c:v>36251</c:v>
                </c:pt>
                <c:pt idx="352">
                  <c:v>36281</c:v>
                </c:pt>
                <c:pt idx="353">
                  <c:v>36312</c:v>
                </c:pt>
                <c:pt idx="354">
                  <c:v>36342</c:v>
                </c:pt>
                <c:pt idx="355">
                  <c:v>36373</c:v>
                </c:pt>
                <c:pt idx="356">
                  <c:v>36404</c:v>
                </c:pt>
                <c:pt idx="357">
                  <c:v>36434</c:v>
                </c:pt>
                <c:pt idx="358">
                  <c:v>36465</c:v>
                </c:pt>
                <c:pt idx="359">
                  <c:v>36495</c:v>
                </c:pt>
                <c:pt idx="360">
                  <c:v>36526</c:v>
                </c:pt>
                <c:pt idx="361">
                  <c:v>36557</c:v>
                </c:pt>
                <c:pt idx="362">
                  <c:v>36586</c:v>
                </c:pt>
                <c:pt idx="363">
                  <c:v>36617</c:v>
                </c:pt>
                <c:pt idx="364">
                  <c:v>36647</c:v>
                </c:pt>
                <c:pt idx="365">
                  <c:v>36678</c:v>
                </c:pt>
                <c:pt idx="366">
                  <c:v>36708</c:v>
                </c:pt>
                <c:pt idx="367">
                  <c:v>36739</c:v>
                </c:pt>
                <c:pt idx="368">
                  <c:v>36770</c:v>
                </c:pt>
                <c:pt idx="369">
                  <c:v>36800</c:v>
                </c:pt>
                <c:pt idx="370">
                  <c:v>36831</c:v>
                </c:pt>
                <c:pt idx="371">
                  <c:v>36861</c:v>
                </c:pt>
                <c:pt idx="372">
                  <c:v>36892</c:v>
                </c:pt>
                <c:pt idx="373">
                  <c:v>36923</c:v>
                </c:pt>
                <c:pt idx="374">
                  <c:v>36951</c:v>
                </c:pt>
                <c:pt idx="375">
                  <c:v>36982</c:v>
                </c:pt>
                <c:pt idx="376">
                  <c:v>37012</c:v>
                </c:pt>
                <c:pt idx="377">
                  <c:v>37043</c:v>
                </c:pt>
                <c:pt idx="378">
                  <c:v>37073</c:v>
                </c:pt>
                <c:pt idx="379">
                  <c:v>37104</c:v>
                </c:pt>
                <c:pt idx="380">
                  <c:v>37135</c:v>
                </c:pt>
                <c:pt idx="381">
                  <c:v>37165</c:v>
                </c:pt>
                <c:pt idx="382">
                  <c:v>37196</c:v>
                </c:pt>
                <c:pt idx="383">
                  <c:v>37226</c:v>
                </c:pt>
                <c:pt idx="384">
                  <c:v>37257</c:v>
                </c:pt>
                <c:pt idx="385">
                  <c:v>37288</c:v>
                </c:pt>
                <c:pt idx="386">
                  <c:v>37316</c:v>
                </c:pt>
                <c:pt idx="387">
                  <c:v>37347</c:v>
                </c:pt>
                <c:pt idx="388">
                  <c:v>37377</c:v>
                </c:pt>
                <c:pt idx="389">
                  <c:v>37408</c:v>
                </c:pt>
                <c:pt idx="390">
                  <c:v>37438</c:v>
                </c:pt>
                <c:pt idx="391">
                  <c:v>37469</c:v>
                </c:pt>
                <c:pt idx="392">
                  <c:v>37500</c:v>
                </c:pt>
                <c:pt idx="393">
                  <c:v>37530</c:v>
                </c:pt>
                <c:pt idx="394">
                  <c:v>37561</c:v>
                </c:pt>
                <c:pt idx="395">
                  <c:v>37591</c:v>
                </c:pt>
                <c:pt idx="396">
                  <c:v>37622</c:v>
                </c:pt>
                <c:pt idx="397">
                  <c:v>37653</c:v>
                </c:pt>
                <c:pt idx="398">
                  <c:v>37681</c:v>
                </c:pt>
                <c:pt idx="399">
                  <c:v>37712</c:v>
                </c:pt>
                <c:pt idx="400">
                  <c:v>37742</c:v>
                </c:pt>
                <c:pt idx="401">
                  <c:v>37773</c:v>
                </c:pt>
                <c:pt idx="402">
                  <c:v>37803</c:v>
                </c:pt>
                <c:pt idx="403">
                  <c:v>37834</c:v>
                </c:pt>
                <c:pt idx="404">
                  <c:v>37865</c:v>
                </c:pt>
                <c:pt idx="405">
                  <c:v>37895</c:v>
                </c:pt>
                <c:pt idx="406">
                  <c:v>37926</c:v>
                </c:pt>
                <c:pt idx="407">
                  <c:v>37956</c:v>
                </c:pt>
                <c:pt idx="408">
                  <c:v>37987</c:v>
                </c:pt>
                <c:pt idx="409">
                  <c:v>38018</c:v>
                </c:pt>
                <c:pt idx="410">
                  <c:v>38047</c:v>
                </c:pt>
                <c:pt idx="411">
                  <c:v>38078</c:v>
                </c:pt>
                <c:pt idx="412">
                  <c:v>38108</c:v>
                </c:pt>
                <c:pt idx="413">
                  <c:v>38139</c:v>
                </c:pt>
                <c:pt idx="414">
                  <c:v>38169</c:v>
                </c:pt>
                <c:pt idx="415">
                  <c:v>38200</c:v>
                </c:pt>
                <c:pt idx="416">
                  <c:v>38231</c:v>
                </c:pt>
                <c:pt idx="417">
                  <c:v>38261</c:v>
                </c:pt>
                <c:pt idx="418">
                  <c:v>38292</c:v>
                </c:pt>
                <c:pt idx="419">
                  <c:v>38322</c:v>
                </c:pt>
                <c:pt idx="420">
                  <c:v>38353</c:v>
                </c:pt>
                <c:pt idx="421">
                  <c:v>38384</c:v>
                </c:pt>
                <c:pt idx="422">
                  <c:v>38412</c:v>
                </c:pt>
                <c:pt idx="423">
                  <c:v>38443</c:v>
                </c:pt>
                <c:pt idx="424">
                  <c:v>38473</c:v>
                </c:pt>
                <c:pt idx="425">
                  <c:v>38504</c:v>
                </c:pt>
                <c:pt idx="426">
                  <c:v>38534</c:v>
                </c:pt>
                <c:pt idx="427">
                  <c:v>38565</c:v>
                </c:pt>
                <c:pt idx="428">
                  <c:v>38596</c:v>
                </c:pt>
                <c:pt idx="429">
                  <c:v>38626</c:v>
                </c:pt>
                <c:pt idx="430">
                  <c:v>38657</c:v>
                </c:pt>
                <c:pt idx="431">
                  <c:v>38687</c:v>
                </c:pt>
                <c:pt idx="432">
                  <c:v>38718</c:v>
                </c:pt>
                <c:pt idx="433">
                  <c:v>38749</c:v>
                </c:pt>
                <c:pt idx="434">
                  <c:v>38777</c:v>
                </c:pt>
                <c:pt idx="435">
                  <c:v>38808</c:v>
                </c:pt>
                <c:pt idx="436">
                  <c:v>38838</c:v>
                </c:pt>
                <c:pt idx="437">
                  <c:v>38869</c:v>
                </c:pt>
                <c:pt idx="438">
                  <c:v>38899</c:v>
                </c:pt>
                <c:pt idx="439">
                  <c:v>38930</c:v>
                </c:pt>
                <c:pt idx="440">
                  <c:v>38961</c:v>
                </c:pt>
                <c:pt idx="441">
                  <c:v>38991</c:v>
                </c:pt>
                <c:pt idx="442">
                  <c:v>39022</c:v>
                </c:pt>
                <c:pt idx="443">
                  <c:v>39052</c:v>
                </c:pt>
                <c:pt idx="444">
                  <c:v>39083</c:v>
                </c:pt>
                <c:pt idx="445">
                  <c:v>39114</c:v>
                </c:pt>
                <c:pt idx="446">
                  <c:v>39142</c:v>
                </c:pt>
                <c:pt idx="447">
                  <c:v>39173</c:v>
                </c:pt>
                <c:pt idx="448">
                  <c:v>39203</c:v>
                </c:pt>
                <c:pt idx="449">
                  <c:v>39234</c:v>
                </c:pt>
                <c:pt idx="450">
                  <c:v>39264</c:v>
                </c:pt>
                <c:pt idx="451">
                  <c:v>39295</c:v>
                </c:pt>
                <c:pt idx="452">
                  <c:v>39326</c:v>
                </c:pt>
                <c:pt idx="453">
                  <c:v>39356</c:v>
                </c:pt>
                <c:pt idx="454">
                  <c:v>39387</c:v>
                </c:pt>
                <c:pt idx="455">
                  <c:v>39417</c:v>
                </c:pt>
                <c:pt idx="456">
                  <c:v>39448</c:v>
                </c:pt>
                <c:pt idx="457">
                  <c:v>39479</c:v>
                </c:pt>
                <c:pt idx="458">
                  <c:v>39508</c:v>
                </c:pt>
                <c:pt idx="459">
                  <c:v>39539</c:v>
                </c:pt>
                <c:pt idx="460">
                  <c:v>39569</c:v>
                </c:pt>
                <c:pt idx="461">
                  <c:v>39600</c:v>
                </c:pt>
                <c:pt idx="462">
                  <c:v>39630</c:v>
                </c:pt>
                <c:pt idx="463">
                  <c:v>39661</c:v>
                </c:pt>
                <c:pt idx="464">
                  <c:v>39692</c:v>
                </c:pt>
                <c:pt idx="465">
                  <c:v>39722</c:v>
                </c:pt>
                <c:pt idx="466">
                  <c:v>39753</c:v>
                </c:pt>
                <c:pt idx="467">
                  <c:v>39783</c:v>
                </c:pt>
                <c:pt idx="468">
                  <c:v>39814</c:v>
                </c:pt>
                <c:pt idx="469">
                  <c:v>39845</c:v>
                </c:pt>
                <c:pt idx="470">
                  <c:v>39873</c:v>
                </c:pt>
                <c:pt idx="471">
                  <c:v>39904</c:v>
                </c:pt>
                <c:pt idx="472">
                  <c:v>39934</c:v>
                </c:pt>
                <c:pt idx="473">
                  <c:v>39965</c:v>
                </c:pt>
                <c:pt idx="474">
                  <c:v>39995</c:v>
                </c:pt>
                <c:pt idx="475">
                  <c:v>40026</c:v>
                </c:pt>
                <c:pt idx="476">
                  <c:v>40057</c:v>
                </c:pt>
                <c:pt idx="477">
                  <c:v>40087</c:v>
                </c:pt>
                <c:pt idx="478">
                  <c:v>40118</c:v>
                </c:pt>
                <c:pt idx="479">
                  <c:v>40148</c:v>
                </c:pt>
                <c:pt idx="480">
                  <c:v>40179</c:v>
                </c:pt>
                <c:pt idx="481">
                  <c:v>40210</c:v>
                </c:pt>
                <c:pt idx="482">
                  <c:v>40238</c:v>
                </c:pt>
                <c:pt idx="483">
                  <c:v>40269</c:v>
                </c:pt>
                <c:pt idx="484">
                  <c:v>40299</c:v>
                </c:pt>
                <c:pt idx="485">
                  <c:v>40330</c:v>
                </c:pt>
                <c:pt idx="486">
                  <c:v>40360</c:v>
                </c:pt>
                <c:pt idx="487">
                  <c:v>40391</c:v>
                </c:pt>
                <c:pt idx="488">
                  <c:v>40422</c:v>
                </c:pt>
                <c:pt idx="489">
                  <c:v>40452</c:v>
                </c:pt>
                <c:pt idx="490">
                  <c:v>40483</c:v>
                </c:pt>
                <c:pt idx="491">
                  <c:v>40513</c:v>
                </c:pt>
                <c:pt idx="492">
                  <c:v>40544</c:v>
                </c:pt>
                <c:pt idx="493">
                  <c:v>40575</c:v>
                </c:pt>
                <c:pt idx="494">
                  <c:v>40603</c:v>
                </c:pt>
                <c:pt idx="495">
                  <c:v>40634</c:v>
                </c:pt>
                <c:pt idx="496">
                  <c:v>40664</c:v>
                </c:pt>
                <c:pt idx="497">
                  <c:v>40695</c:v>
                </c:pt>
                <c:pt idx="498">
                  <c:v>40725</c:v>
                </c:pt>
                <c:pt idx="499">
                  <c:v>40756</c:v>
                </c:pt>
                <c:pt idx="500">
                  <c:v>40787</c:v>
                </c:pt>
                <c:pt idx="501">
                  <c:v>40817</c:v>
                </c:pt>
                <c:pt idx="502">
                  <c:v>40848</c:v>
                </c:pt>
                <c:pt idx="503">
                  <c:v>40878</c:v>
                </c:pt>
                <c:pt idx="504">
                  <c:v>40909</c:v>
                </c:pt>
                <c:pt idx="505">
                  <c:v>40940</c:v>
                </c:pt>
                <c:pt idx="506">
                  <c:v>40969</c:v>
                </c:pt>
                <c:pt idx="507">
                  <c:v>41000</c:v>
                </c:pt>
                <c:pt idx="508">
                  <c:v>41030</c:v>
                </c:pt>
                <c:pt idx="509">
                  <c:v>41061</c:v>
                </c:pt>
                <c:pt idx="510">
                  <c:v>41091</c:v>
                </c:pt>
                <c:pt idx="511">
                  <c:v>41122</c:v>
                </c:pt>
                <c:pt idx="512">
                  <c:v>41153</c:v>
                </c:pt>
                <c:pt idx="513">
                  <c:v>41183</c:v>
                </c:pt>
                <c:pt idx="514">
                  <c:v>41214</c:v>
                </c:pt>
                <c:pt idx="515">
                  <c:v>41244</c:v>
                </c:pt>
                <c:pt idx="516">
                  <c:v>41275</c:v>
                </c:pt>
                <c:pt idx="517">
                  <c:v>41306</c:v>
                </c:pt>
                <c:pt idx="518">
                  <c:v>41334</c:v>
                </c:pt>
                <c:pt idx="519">
                  <c:v>41365</c:v>
                </c:pt>
                <c:pt idx="520">
                  <c:v>41395</c:v>
                </c:pt>
                <c:pt idx="521">
                  <c:v>41426</c:v>
                </c:pt>
                <c:pt idx="522">
                  <c:v>41456</c:v>
                </c:pt>
                <c:pt idx="523">
                  <c:v>41487</c:v>
                </c:pt>
                <c:pt idx="524">
                  <c:v>41518</c:v>
                </c:pt>
                <c:pt idx="525">
                  <c:v>41548</c:v>
                </c:pt>
                <c:pt idx="526">
                  <c:v>41579</c:v>
                </c:pt>
                <c:pt idx="527">
                  <c:v>41609</c:v>
                </c:pt>
                <c:pt idx="528">
                  <c:v>41640</c:v>
                </c:pt>
                <c:pt idx="529">
                  <c:v>41671</c:v>
                </c:pt>
                <c:pt idx="530">
                  <c:v>41699</c:v>
                </c:pt>
                <c:pt idx="531">
                  <c:v>41730</c:v>
                </c:pt>
                <c:pt idx="532">
                  <c:v>41760</c:v>
                </c:pt>
                <c:pt idx="533">
                  <c:v>41791</c:v>
                </c:pt>
                <c:pt idx="534">
                  <c:v>41821</c:v>
                </c:pt>
                <c:pt idx="535">
                  <c:v>41852</c:v>
                </c:pt>
                <c:pt idx="536">
                  <c:v>41883</c:v>
                </c:pt>
                <c:pt idx="537">
                  <c:v>41913</c:v>
                </c:pt>
                <c:pt idx="538">
                  <c:v>41944</c:v>
                </c:pt>
                <c:pt idx="539">
                  <c:v>41974</c:v>
                </c:pt>
                <c:pt idx="540">
                  <c:v>42005</c:v>
                </c:pt>
                <c:pt idx="541">
                  <c:v>42036</c:v>
                </c:pt>
                <c:pt idx="542">
                  <c:v>42064</c:v>
                </c:pt>
                <c:pt idx="543">
                  <c:v>42095</c:v>
                </c:pt>
                <c:pt idx="544">
                  <c:v>42125</c:v>
                </c:pt>
                <c:pt idx="545">
                  <c:v>42156</c:v>
                </c:pt>
                <c:pt idx="546">
                  <c:v>42186</c:v>
                </c:pt>
                <c:pt idx="547">
                  <c:v>42217</c:v>
                </c:pt>
                <c:pt idx="548">
                  <c:v>42248</c:v>
                </c:pt>
                <c:pt idx="549">
                  <c:v>42278</c:v>
                </c:pt>
                <c:pt idx="550">
                  <c:v>42309</c:v>
                </c:pt>
                <c:pt idx="551">
                  <c:v>42339</c:v>
                </c:pt>
                <c:pt idx="552">
                  <c:v>42370</c:v>
                </c:pt>
                <c:pt idx="553">
                  <c:v>42401</c:v>
                </c:pt>
                <c:pt idx="554">
                  <c:v>42430</c:v>
                </c:pt>
                <c:pt idx="555">
                  <c:v>42461</c:v>
                </c:pt>
                <c:pt idx="556">
                  <c:v>42491</c:v>
                </c:pt>
                <c:pt idx="557">
                  <c:v>42522</c:v>
                </c:pt>
                <c:pt idx="558">
                  <c:v>42552</c:v>
                </c:pt>
                <c:pt idx="559">
                  <c:v>42583</c:v>
                </c:pt>
                <c:pt idx="560">
                  <c:v>42614</c:v>
                </c:pt>
                <c:pt idx="561">
                  <c:v>42644</c:v>
                </c:pt>
                <c:pt idx="562">
                  <c:v>42675</c:v>
                </c:pt>
                <c:pt idx="563">
                  <c:v>42705</c:v>
                </c:pt>
                <c:pt idx="564">
                  <c:v>42736</c:v>
                </c:pt>
                <c:pt idx="565">
                  <c:v>42767</c:v>
                </c:pt>
                <c:pt idx="566">
                  <c:v>42795</c:v>
                </c:pt>
                <c:pt idx="567">
                  <c:v>42826</c:v>
                </c:pt>
                <c:pt idx="568">
                  <c:v>42856</c:v>
                </c:pt>
                <c:pt idx="569">
                  <c:v>42887</c:v>
                </c:pt>
                <c:pt idx="570">
                  <c:v>42917</c:v>
                </c:pt>
                <c:pt idx="571">
                  <c:v>42948</c:v>
                </c:pt>
                <c:pt idx="572">
                  <c:v>42979</c:v>
                </c:pt>
                <c:pt idx="573">
                  <c:v>43009</c:v>
                </c:pt>
                <c:pt idx="574">
                  <c:v>43040</c:v>
                </c:pt>
                <c:pt idx="575">
                  <c:v>43070</c:v>
                </c:pt>
                <c:pt idx="576">
                  <c:v>43101</c:v>
                </c:pt>
                <c:pt idx="577">
                  <c:v>43132</c:v>
                </c:pt>
                <c:pt idx="578">
                  <c:v>43160</c:v>
                </c:pt>
                <c:pt idx="579">
                  <c:v>43191</c:v>
                </c:pt>
                <c:pt idx="580">
                  <c:v>43221</c:v>
                </c:pt>
                <c:pt idx="581" formatCode="m/d/yyyy">
                  <c:v>43252</c:v>
                </c:pt>
                <c:pt idx="582" formatCode="m/d/yyyy">
                  <c:v>43282</c:v>
                </c:pt>
              </c:numCache>
            </c:numRef>
          </c:cat>
          <c:val>
            <c:numRef>
              <c:f>Sheet1!$B$2:$B$584</c:f>
              <c:numCache>
                <c:formatCode>General</c:formatCode>
                <c:ptCount val="583"/>
                <c:pt idx="0">
                  <c:v>1.9187572540775697</c:v>
                </c:pt>
                <c:pt idx="1">
                  <c:v>1.9239045012398011</c:v>
                </c:pt>
                <c:pt idx="2">
                  <c:v>1.9276027014060704</c:v>
                </c:pt>
                <c:pt idx="3">
                  <c:v>1.9368226306119742</c:v>
                </c:pt>
                <c:pt idx="4">
                  <c:v>1.954592724849828</c:v>
                </c:pt>
                <c:pt idx="5">
                  <c:v>1.9609622017436017</c:v>
                </c:pt>
                <c:pt idx="6">
                  <c:v>1.9539612808390687</c:v>
                </c:pt>
                <c:pt idx="7">
                  <c:v>1.9674326418038064</c:v>
                </c:pt>
                <c:pt idx="8">
                  <c:v>1.9760550143180067</c:v>
                </c:pt>
                <c:pt idx="9">
                  <c:v>1.9800205375515938</c:v>
                </c:pt>
                <c:pt idx="10">
                  <c:v>1.9957531788149219</c:v>
                </c:pt>
                <c:pt idx="11">
                  <c:v>2.0106667454308629</c:v>
                </c:pt>
                <c:pt idx="12">
                  <c:v>2.0104613828928883</c:v>
                </c:pt>
                <c:pt idx="13">
                  <c:v>2.0155997420085199</c:v>
                </c:pt>
                <c:pt idx="14">
                  <c:v>2.0385703335735932</c:v>
                </c:pt>
                <c:pt idx="15">
                  <c:v>2.0443092783753674</c:v>
                </c:pt>
                <c:pt idx="16">
                  <c:v>2.0380247957202395</c:v>
                </c:pt>
                <c:pt idx="17">
                  <c:v>2.0458453137968919</c:v>
                </c:pt>
                <c:pt idx="18">
                  <c:v>2.0550662588799065</c:v>
                </c:pt>
                <c:pt idx="19">
                  <c:v>2.0430722739755756</c:v>
                </c:pt>
                <c:pt idx="20">
                  <c:v>2.0450573345259344</c:v>
                </c:pt>
                <c:pt idx="21">
                  <c:v>2.0564738146327648</c:v>
                </c:pt>
                <c:pt idx="22">
                  <c:v>2.0685107979212716</c:v>
                </c:pt>
                <c:pt idx="23">
                  <c:v>2.0790515656519819</c:v>
                </c:pt>
                <c:pt idx="24">
                  <c:v>2.0916622844813548</c:v>
                </c:pt>
                <c:pt idx="25">
                  <c:v>2.0986121660723849</c:v>
                </c:pt>
                <c:pt idx="26">
                  <c:v>2.1043523117842158</c:v>
                </c:pt>
                <c:pt idx="27">
                  <c:v>2.1098891867137719</c:v>
                </c:pt>
                <c:pt idx="28">
                  <c:v>2.1167293179200288</c:v>
                </c:pt>
                <c:pt idx="29">
                  <c:v>2.1094648111459016</c:v>
                </c:pt>
                <c:pt idx="30">
                  <c:v>2.1040249963310869</c:v>
                </c:pt>
                <c:pt idx="31">
                  <c:v>2.1172430694074298</c:v>
                </c:pt>
                <c:pt idx="32">
                  <c:v>2.1152575061434229</c:v>
                </c:pt>
                <c:pt idx="33">
                  <c:v>2.1070751358281212</c:v>
                </c:pt>
                <c:pt idx="34">
                  <c:v>2.1024021704999201</c:v>
                </c:pt>
                <c:pt idx="35">
                  <c:v>2.0968490393293444</c:v>
                </c:pt>
                <c:pt idx="36">
                  <c:v>2.0917591365034602</c:v>
                </c:pt>
                <c:pt idx="37">
                  <c:v>2.1100953324712348</c:v>
                </c:pt>
                <c:pt idx="38">
                  <c:v>2.1149872337073918</c:v>
                </c:pt>
                <c:pt idx="39">
                  <c:v>2.1348796034940536</c:v>
                </c:pt>
                <c:pt idx="40">
                  <c:v>2.142497256931486</c:v>
                </c:pt>
                <c:pt idx="41">
                  <c:v>2.1487671536625985</c:v>
                </c:pt>
                <c:pt idx="42">
                  <c:v>2.158079022349467</c:v>
                </c:pt>
                <c:pt idx="43">
                  <c:v>2.1586813996603689</c:v>
                </c:pt>
                <c:pt idx="44">
                  <c:v>2.1841021116024768</c:v>
                </c:pt>
                <c:pt idx="45">
                  <c:v>2.1944025114208712</c:v>
                </c:pt>
                <c:pt idx="46">
                  <c:v>2.1921864534451094</c:v>
                </c:pt>
                <c:pt idx="47">
                  <c:v>2.1887071355942487</c:v>
                </c:pt>
                <c:pt idx="48">
                  <c:v>2.188867441329347</c:v>
                </c:pt>
                <c:pt idx="49">
                  <c:v>2.1937677412877861</c:v>
                </c:pt>
                <c:pt idx="50">
                  <c:v>2.2085172626297656</c:v>
                </c:pt>
                <c:pt idx="51">
                  <c:v>2.2083083553754039</c:v>
                </c:pt>
                <c:pt idx="52">
                  <c:v>2.213058143027745</c:v>
                </c:pt>
                <c:pt idx="53">
                  <c:v>2.2450580689402004</c:v>
                </c:pt>
                <c:pt idx="54">
                  <c:v>2.2577657913253422</c:v>
                </c:pt>
                <c:pt idx="55">
                  <c:v>2.2623204634195182</c:v>
                </c:pt>
                <c:pt idx="56">
                  <c:v>2.2634103557191065</c:v>
                </c:pt>
                <c:pt idx="57">
                  <c:v>2.2692298988462021</c:v>
                </c:pt>
                <c:pt idx="58">
                  <c:v>2.2646349389842597</c:v>
                </c:pt>
                <c:pt idx="59">
                  <c:v>2.2600757594271008</c:v>
                </c:pt>
                <c:pt idx="60">
                  <c:v>2.2507773738489978</c:v>
                </c:pt>
                <c:pt idx="61">
                  <c:v>2.2155457385592237</c:v>
                </c:pt>
                <c:pt idx="62">
                  <c:v>2.1731367749737895</c:v>
                </c:pt>
                <c:pt idx="63">
                  <c:v>2.1250647177680686</c:v>
                </c:pt>
                <c:pt idx="64">
                  <c:v>2.0856294874734815</c:v>
                </c:pt>
                <c:pt idx="65">
                  <c:v>2.0242394104388493</c:v>
                </c:pt>
                <c:pt idx="66">
                  <c:v>1.9870868346614861</c:v>
                </c:pt>
                <c:pt idx="67">
                  <c:v>1.9526403648718265</c:v>
                </c:pt>
                <c:pt idx="68">
                  <c:v>1.8905153038769644</c:v>
                </c:pt>
                <c:pt idx="69">
                  <c:v>1.8335151195229746</c:v>
                </c:pt>
                <c:pt idx="70">
                  <c:v>1.7830527423896256</c:v>
                </c:pt>
                <c:pt idx="71">
                  <c:v>1.7373866815783321</c:v>
                </c:pt>
                <c:pt idx="72">
                  <c:v>1.6864927153619158</c:v>
                </c:pt>
                <c:pt idx="73">
                  <c:v>1.6394579147898514</c:v>
                </c:pt>
                <c:pt idx="74">
                  <c:v>1.5916783634907468</c:v>
                </c:pt>
                <c:pt idx="75">
                  <c:v>1.5486816928028218</c:v>
                </c:pt>
                <c:pt idx="76">
                  <c:v>1.5174650567879715</c:v>
                </c:pt>
                <c:pt idx="77">
                  <c:v>1.5064516305153723</c:v>
                </c:pt>
                <c:pt idx="78">
                  <c:v>1.503086740907978</c:v>
                </c:pt>
                <c:pt idx="79">
                  <c:v>1.5087826472801407</c:v>
                </c:pt>
                <c:pt idx="80">
                  <c:v>1.5271345973708901</c:v>
                </c:pt>
                <c:pt idx="81">
                  <c:v>1.5429627519660094</c:v>
                </c:pt>
                <c:pt idx="82">
                  <c:v>1.5498413539366356</c:v>
                </c:pt>
                <c:pt idx="83">
                  <c:v>1.5553389920252598</c:v>
                </c:pt>
                <c:pt idx="84">
                  <c:v>1.5642840125285877</c:v>
                </c:pt>
                <c:pt idx="85">
                  <c:v>1.5765181035269507</c:v>
                </c:pt>
                <c:pt idx="86">
                  <c:v>1.5904765289180647</c:v>
                </c:pt>
                <c:pt idx="87">
                  <c:v>1.6108179305455146</c:v>
                </c:pt>
                <c:pt idx="88">
                  <c:v>1.6231236378794656</c:v>
                </c:pt>
                <c:pt idx="89">
                  <c:v>1.6395271227972454</c:v>
                </c:pt>
                <c:pt idx="90">
                  <c:v>1.6401941634455779</c:v>
                </c:pt>
                <c:pt idx="91">
                  <c:v>1.6389568610430212</c:v>
                </c:pt>
                <c:pt idx="92">
                  <c:v>1.62942459038857</c:v>
                </c:pt>
                <c:pt idx="93">
                  <c:v>1.6278814151692049</c:v>
                </c:pt>
                <c:pt idx="94">
                  <c:v>1.6414128029500157</c:v>
                </c:pt>
                <c:pt idx="95">
                  <c:v>1.6521311943579799</c:v>
                </c:pt>
                <c:pt idx="96">
                  <c:v>1.6652086496085472</c:v>
                </c:pt>
                <c:pt idx="97">
                  <c:v>1.6739039369898698</c:v>
                </c:pt>
                <c:pt idx="98">
                  <c:v>1.6734296616538507</c:v>
                </c:pt>
                <c:pt idx="99">
                  <c:v>1.665194999615953</c:v>
                </c:pt>
                <c:pt idx="100">
                  <c:v>1.659932458318276</c:v>
                </c:pt>
                <c:pt idx="101">
                  <c:v>1.6414299787788111</c:v>
                </c:pt>
                <c:pt idx="102">
                  <c:v>1.619189013949818</c:v>
                </c:pt>
                <c:pt idx="103">
                  <c:v>1.6022550544719987</c:v>
                </c:pt>
                <c:pt idx="104">
                  <c:v>1.593223701336685</c:v>
                </c:pt>
                <c:pt idx="105">
                  <c:v>1.5894842669664457</c:v>
                </c:pt>
                <c:pt idx="106">
                  <c:v>1.5810396950567653</c:v>
                </c:pt>
                <c:pt idx="107">
                  <c:v>1.5826595179436451</c:v>
                </c:pt>
                <c:pt idx="108">
                  <c:v>1.5954973389281433</c:v>
                </c:pt>
                <c:pt idx="109">
                  <c:v>1.6091244659350445</c:v>
                </c:pt>
                <c:pt idx="110">
                  <c:v>1.6267570202220893</c:v>
                </c:pt>
                <c:pt idx="111">
                  <c:v>1.6484674345939043</c:v>
                </c:pt>
                <c:pt idx="112">
                  <c:v>1.6661360285968165</c:v>
                </c:pt>
                <c:pt idx="113">
                  <c:v>1.6869986056499944</c:v>
                </c:pt>
                <c:pt idx="114">
                  <c:v>1.7053620708100701</c:v>
                </c:pt>
                <c:pt idx="115">
                  <c:v>1.7228474435932526</c:v>
                </c:pt>
                <c:pt idx="116">
                  <c:v>1.7470081984818384</c:v>
                </c:pt>
                <c:pt idx="117">
                  <c:v>1.7625396561629503</c:v>
                </c:pt>
                <c:pt idx="118">
                  <c:v>1.7731361635910377</c:v>
                </c:pt>
                <c:pt idx="119">
                  <c:v>1.7910198558725892</c:v>
                </c:pt>
                <c:pt idx="120">
                  <c:v>1.8071901175563949</c:v>
                </c:pt>
                <c:pt idx="121">
                  <c:v>1.8168757540117138</c:v>
                </c:pt>
                <c:pt idx="122">
                  <c:v>1.8287671134262926</c:v>
                </c:pt>
                <c:pt idx="123">
                  <c:v>1.8364179422986424</c:v>
                </c:pt>
                <c:pt idx="124">
                  <c:v>1.8335002377990948</c:v>
                </c:pt>
                <c:pt idx="125">
                  <c:v>1.8264875419059321</c:v>
                </c:pt>
                <c:pt idx="126">
                  <c:v>1.8295304319462318</c:v>
                </c:pt>
                <c:pt idx="127">
                  <c:v>1.8151901495578813</c:v>
                </c:pt>
                <c:pt idx="128">
                  <c:v>1.8137271968670978</c:v>
                </c:pt>
                <c:pt idx="129">
                  <c:v>1.8141437756616752</c:v>
                </c:pt>
                <c:pt idx="130">
                  <c:v>1.8215361878836083</c:v>
                </c:pt>
                <c:pt idx="131">
                  <c:v>1.802579545316884</c:v>
                </c:pt>
                <c:pt idx="132">
                  <c:v>1.7886234908167882</c:v>
                </c:pt>
                <c:pt idx="133">
                  <c:v>1.7722471486132398</c:v>
                </c:pt>
                <c:pt idx="134">
                  <c:v>1.7701478878563053</c:v>
                </c:pt>
                <c:pt idx="135">
                  <c:v>1.7525767462644817</c:v>
                </c:pt>
                <c:pt idx="136">
                  <c:v>1.7597407153912019</c:v>
                </c:pt>
                <c:pt idx="137">
                  <c:v>1.7631943254930116</c:v>
                </c:pt>
                <c:pt idx="138">
                  <c:v>1.7577973540986305</c:v>
                </c:pt>
                <c:pt idx="139">
                  <c:v>1.7630327846977842</c:v>
                </c:pt>
                <c:pt idx="140">
                  <c:v>1.7546796794696791</c:v>
                </c:pt>
                <c:pt idx="141">
                  <c:v>1.7507168424791899</c:v>
                </c:pt>
                <c:pt idx="142">
                  <c:v>1.7419030815425947</c:v>
                </c:pt>
                <c:pt idx="143">
                  <c:v>1.7558989276226893</c:v>
                </c:pt>
                <c:pt idx="144">
                  <c:v>1.7559228995803213</c:v>
                </c:pt>
                <c:pt idx="145">
                  <c:v>1.7695149640293317</c:v>
                </c:pt>
                <c:pt idx="146">
                  <c:v>1.7624995457248069</c:v>
                </c:pt>
                <c:pt idx="147">
                  <c:v>1.7686787183510584</c:v>
                </c:pt>
                <c:pt idx="148">
                  <c:v>1.7602980944610918</c:v>
                </c:pt>
                <c:pt idx="149">
                  <c:v>1.7593615310245279</c:v>
                </c:pt>
                <c:pt idx="150">
                  <c:v>1.7435893963007805</c:v>
                </c:pt>
                <c:pt idx="151">
                  <c:v>1.7394769603540328</c:v>
                </c:pt>
                <c:pt idx="152">
                  <c:v>1.7375212708549872</c:v>
                </c:pt>
                <c:pt idx="153">
                  <c:v>1.7289030264047487</c:v>
                </c:pt>
                <c:pt idx="154">
                  <c:v>1.7138291727474453</c:v>
                </c:pt>
                <c:pt idx="155">
                  <c:v>1.6821734278806912</c:v>
                </c:pt>
                <c:pt idx="156">
                  <c:v>1.6582334391555611</c:v>
                </c:pt>
                <c:pt idx="157">
                  <c:v>1.6389407992767377</c:v>
                </c:pt>
                <c:pt idx="158">
                  <c:v>1.6215662931397654</c:v>
                </c:pt>
                <c:pt idx="159">
                  <c:v>1.6178207372584958</c:v>
                </c:pt>
                <c:pt idx="160">
                  <c:v>1.607185750776537</c:v>
                </c:pt>
                <c:pt idx="161">
                  <c:v>1.5861039578924185</c:v>
                </c:pt>
                <c:pt idx="162">
                  <c:v>1.5978543569767838</c:v>
                </c:pt>
                <c:pt idx="163">
                  <c:v>1.6057463016334339</c:v>
                </c:pt>
                <c:pt idx="164">
                  <c:v>1.6022211153009944</c:v>
                </c:pt>
                <c:pt idx="165">
                  <c:v>1.6024535701154428</c:v>
                </c:pt>
                <c:pt idx="166">
                  <c:v>1.6108156191629692</c:v>
                </c:pt>
                <c:pt idx="167">
                  <c:v>1.6338922698976124</c:v>
                </c:pt>
                <c:pt idx="168">
                  <c:v>1.653926860827726</c:v>
                </c:pt>
                <c:pt idx="169">
                  <c:v>1.6550822721843053</c:v>
                </c:pt>
                <c:pt idx="170">
                  <c:v>1.6587669265659712</c:v>
                </c:pt>
                <c:pt idx="171">
                  <c:v>1.6600655531256914</c:v>
                </c:pt>
                <c:pt idx="172">
                  <c:v>1.666631595182859</c:v>
                </c:pt>
                <c:pt idx="173">
                  <c:v>1.6812365957805764</c:v>
                </c:pt>
                <c:pt idx="174">
                  <c:v>1.6728314107899134</c:v>
                </c:pt>
                <c:pt idx="175">
                  <c:v>1.6676321291307776</c:v>
                </c:pt>
                <c:pt idx="176">
                  <c:v>1.6745539104964786</c:v>
                </c:pt>
                <c:pt idx="177">
                  <c:v>1.6725230334656016</c:v>
                </c:pt>
                <c:pt idx="178">
                  <c:v>1.6709146699754529</c:v>
                </c:pt>
                <c:pt idx="179">
                  <c:v>1.6427179877571418</c:v>
                </c:pt>
                <c:pt idx="180">
                  <c:v>1.6253098964360069</c:v>
                </c:pt>
                <c:pt idx="181">
                  <c:v>1.6064870856294793</c:v>
                </c:pt>
                <c:pt idx="182">
                  <c:v>1.585485084545559</c:v>
                </c:pt>
                <c:pt idx="183">
                  <c:v>1.5497704857910835</c:v>
                </c:pt>
                <c:pt idx="184">
                  <c:v>1.5301849214427039</c:v>
                </c:pt>
                <c:pt idx="185">
                  <c:v>1.5183513231684171</c:v>
                </c:pt>
                <c:pt idx="186">
                  <c:v>1.5185943134566378</c:v>
                </c:pt>
                <c:pt idx="187">
                  <c:v>1.5102551898943453</c:v>
                </c:pt>
                <c:pt idx="188">
                  <c:v>1.5006458387216364</c:v>
                </c:pt>
                <c:pt idx="189">
                  <c:v>1.4951303539116729</c:v>
                </c:pt>
                <c:pt idx="190">
                  <c:v>1.4955289967754088</c:v>
                </c:pt>
                <c:pt idx="191">
                  <c:v>1.5086089025641287</c:v>
                </c:pt>
                <c:pt idx="192">
                  <c:v>1.5044850969590451</c:v>
                </c:pt>
                <c:pt idx="193">
                  <c:v>1.5032654590158991</c:v>
                </c:pt>
                <c:pt idx="194">
                  <c:v>1.5071761282653044</c:v>
                </c:pt>
                <c:pt idx="195">
                  <c:v>1.5286746653344441</c:v>
                </c:pt>
                <c:pt idx="196">
                  <c:v>1.525964622931447</c:v>
                </c:pt>
                <c:pt idx="197">
                  <c:v>1.5263403562858242</c:v>
                </c:pt>
                <c:pt idx="198">
                  <c:v>1.5267326991409023</c:v>
                </c:pt>
                <c:pt idx="199">
                  <c:v>1.5309272269273571</c:v>
                </c:pt>
                <c:pt idx="200">
                  <c:v>1.5424190852642632</c:v>
                </c:pt>
                <c:pt idx="201">
                  <c:v>1.5696762113810854</c:v>
                </c:pt>
                <c:pt idx="202">
                  <c:v>1.576231562841335</c:v>
                </c:pt>
                <c:pt idx="203">
                  <c:v>1.5796803475793506</c:v>
                </c:pt>
                <c:pt idx="204">
                  <c:v>1.5787242189247603</c:v>
                </c:pt>
                <c:pt idx="205">
                  <c:v>1.5842134703208128</c:v>
                </c:pt>
                <c:pt idx="206">
                  <c:v>1.5879842345018835</c:v>
                </c:pt>
                <c:pt idx="207">
                  <c:v>1.597600487038296</c:v>
                </c:pt>
                <c:pt idx="208">
                  <c:v>1.6090309968270147</c:v>
                </c:pt>
                <c:pt idx="209">
                  <c:v>1.6128212839106943</c:v>
                </c:pt>
                <c:pt idx="210">
                  <c:v>1.6259457054074407</c:v>
                </c:pt>
                <c:pt idx="211">
                  <c:v>1.6320919876383806</c:v>
                </c:pt>
                <c:pt idx="212">
                  <c:v>1.6140864716489938</c:v>
                </c:pt>
                <c:pt idx="213">
                  <c:v>1.6031899057727863</c:v>
                </c:pt>
                <c:pt idx="214">
                  <c:v>1.6014954036654705</c:v>
                </c:pt>
                <c:pt idx="215">
                  <c:v>1.6050440241849453</c:v>
                </c:pt>
                <c:pt idx="216">
                  <c:v>1.6151033263995311</c:v>
                </c:pt>
                <c:pt idx="217">
                  <c:v>1.6283730937624974</c:v>
                </c:pt>
                <c:pt idx="218">
                  <c:v>1.6302451022021283</c:v>
                </c:pt>
                <c:pt idx="219">
                  <c:v>1.6285623324758804</c:v>
                </c:pt>
                <c:pt idx="220">
                  <c:v>1.6359812617932377</c:v>
                </c:pt>
                <c:pt idx="221">
                  <c:v>1.6360057427959795</c:v>
                </c:pt>
                <c:pt idx="222">
                  <c:v>1.6280999954428115</c:v>
                </c:pt>
                <c:pt idx="223">
                  <c:v>1.6240617091528027</c:v>
                </c:pt>
                <c:pt idx="224">
                  <c:v>1.6320799298288076</c:v>
                </c:pt>
                <c:pt idx="225">
                  <c:v>1.6192446414871722</c:v>
                </c:pt>
                <c:pt idx="226">
                  <c:v>1.6181056978294082</c:v>
                </c:pt>
                <c:pt idx="227">
                  <c:v>1.6195347956026096</c:v>
                </c:pt>
                <c:pt idx="228">
                  <c:v>1.6126592777782556</c:v>
                </c:pt>
                <c:pt idx="229">
                  <c:v>1.5997567152573726</c:v>
                </c:pt>
                <c:pt idx="230">
                  <c:v>1.6047450394060789</c:v>
                </c:pt>
                <c:pt idx="231">
                  <c:v>1.6041079824298563</c:v>
                </c:pt>
                <c:pt idx="232">
                  <c:v>1.5957888748593796</c:v>
                </c:pt>
                <c:pt idx="233">
                  <c:v>1.5862325612799231</c:v>
                </c:pt>
                <c:pt idx="234">
                  <c:v>1.5797718008751318</c:v>
                </c:pt>
                <c:pt idx="235">
                  <c:v>1.5819250557112048</c:v>
                </c:pt>
                <c:pt idx="236">
                  <c:v>1.5903675317042694</c:v>
                </c:pt>
                <c:pt idx="237">
                  <c:v>1.5950252351146021</c:v>
                </c:pt>
                <c:pt idx="238">
                  <c:v>1.5949985984718049</c:v>
                </c:pt>
                <c:pt idx="239">
                  <c:v>1.5921513234610636</c:v>
                </c:pt>
                <c:pt idx="240">
                  <c:v>1.59898704196007</c:v>
                </c:pt>
                <c:pt idx="241">
                  <c:v>1.6030821260473067</c:v>
                </c:pt>
                <c:pt idx="242">
                  <c:v>1.6042818127461091</c:v>
                </c:pt>
                <c:pt idx="243">
                  <c:v>1.6042522030556647</c:v>
                </c:pt>
                <c:pt idx="244">
                  <c:v>1.6086157333648137</c:v>
                </c:pt>
                <c:pt idx="245">
                  <c:v>1.6153592509267767</c:v>
                </c:pt>
                <c:pt idx="246">
                  <c:v>1.6205772182635243</c:v>
                </c:pt>
                <c:pt idx="247">
                  <c:v>1.6283929469923437</c:v>
                </c:pt>
                <c:pt idx="248">
                  <c:v>1.6256528683233837</c:v>
                </c:pt>
                <c:pt idx="249">
                  <c:v>1.6297782849528881</c:v>
                </c:pt>
                <c:pt idx="250">
                  <c:v>1.63488614897322</c:v>
                </c:pt>
                <c:pt idx="251">
                  <c:v>1.6466974776217933</c:v>
                </c:pt>
                <c:pt idx="252">
                  <c:v>1.64726931099732</c:v>
                </c:pt>
                <c:pt idx="253">
                  <c:v>1.6498345791141709</c:v>
                </c:pt>
                <c:pt idx="254">
                  <c:v>1.6501648801754658</c:v>
                </c:pt>
                <c:pt idx="255">
                  <c:v>1.6555033948559499</c:v>
                </c:pt>
                <c:pt idx="256">
                  <c:v>1.6576187211496831</c:v>
                </c:pt>
                <c:pt idx="257">
                  <c:v>1.667111074082583</c:v>
                </c:pt>
                <c:pt idx="258">
                  <c:v>1.6803111051088886</c:v>
                </c:pt>
                <c:pt idx="259">
                  <c:v>1.6886155607003097</c:v>
                </c:pt>
                <c:pt idx="260">
                  <c:v>1.6979411843628434</c:v>
                </c:pt>
                <c:pt idx="261">
                  <c:v>1.7093673111689727</c:v>
                </c:pt>
                <c:pt idx="262">
                  <c:v>1.7145364932645784</c:v>
                </c:pt>
                <c:pt idx="263">
                  <c:v>1.7219381631313382</c:v>
                </c:pt>
                <c:pt idx="264">
                  <c:v>1.7221984663951082</c:v>
                </c:pt>
                <c:pt idx="265">
                  <c:v>1.7368807320269595</c:v>
                </c:pt>
                <c:pt idx="266">
                  <c:v>1.746867692671815</c:v>
                </c:pt>
                <c:pt idx="267">
                  <c:v>1.7548922048112547</c:v>
                </c:pt>
                <c:pt idx="268">
                  <c:v>1.767768312416278</c:v>
                </c:pt>
                <c:pt idx="269">
                  <c:v>1.7878083960597984</c:v>
                </c:pt>
                <c:pt idx="270">
                  <c:v>1.8059790074996407</c:v>
                </c:pt>
                <c:pt idx="271">
                  <c:v>1.8174046017648067</c:v>
                </c:pt>
                <c:pt idx="272">
                  <c:v>1.8321788887863104</c:v>
                </c:pt>
                <c:pt idx="273">
                  <c:v>1.8428167168283942</c:v>
                </c:pt>
                <c:pt idx="274">
                  <c:v>1.849703899380662</c:v>
                </c:pt>
                <c:pt idx="275">
                  <c:v>1.8572515711266397</c:v>
                </c:pt>
                <c:pt idx="276">
                  <c:v>1.8669618387677815</c:v>
                </c:pt>
                <c:pt idx="277">
                  <c:v>1.8680167329476756</c:v>
                </c:pt>
                <c:pt idx="278">
                  <c:v>1.877838712461436</c:v>
                </c:pt>
                <c:pt idx="279">
                  <c:v>1.8814780497077062</c:v>
                </c:pt>
                <c:pt idx="280">
                  <c:v>1.8860878644872943</c:v>
                </c:pt>
                <c:pt idx="281">
                  <c:v>1.8725777362575988</c:v>
                </c:pt>
                <c:pt idx="282">
                  <c:v>1.855698942748371</c:v>
                </c:pt>
                <c:pt idx="283">
                  <c:v>1.8591923177102958</c:v>
                </c:pt>
                <c:pt idx="284">
                  <c:v>1.8595850818722495</c:v>
                </c:pt>
                <c:pt idx="285">
                  <c:v>1.8557248725988422</c:v>
                </c:pt>
                <c:pt idx="286">
                  <c:v>1.8500846523527841</c:v>
                </c:pt>
                <c:pt idx="287">
                  <c:v>1.8409731307678054</c:v>
                </c:pt>
                <c:pt idx="288">
                  <c:v>1.842540955413333</c:v>
                </c:pt>
                <c:pt idx="289">
                  <c:v>1.8356095198455336</c:v>
                </c:pt>
                <c:pt idx="290">
                  <c:v>1.8196409997024741</c:v>
                </c:pt>
                <c:pt idx="291">
                  <c:v>1.8171911718681641</c:v>
                </c:pt>
                <c:pt idx="292">
                  <c:v>1.8264511592973045</c:v>
                </c:pt>
                <c:pt idx="293">
                  <c:v>1.8399851072958713</c:v>
                </c:pt>
                <c:pt idx="294">
                  <c:v>1.8630496718890308</c:v>
                </c:pt>
                <c:pt idx="295">
                  <c:v>1.8753781691542575</c:v>
                </c:pt>
                <c:pt idx="296">
                  <c:v>1.8799811958492245</c:v>
                </c:pt>
                <c:pt idx="297">
                  <c:v>1.881923246554857</c:v>
                </c:pt>
                <c:pt idx="298">
                  <c:v>1.8798996741146741</c:v>
                </c:pt>
                <c:pt idx="299">
                  <c:v>1.8803780897800051</c:v>
                </c:pt>
                <c:pt idx="300">
                  <c:v>1.8772775675867936</c:v>
                </c:pt>
                <c:pt idx="301">
                  <c:v>1.8727889173005448</c:v>
                </c:pt>
                <c:pt idx="302">
                  <c:v>1.8729305598794914</c:v>
                </c:pt>
                <c:pt idx="303">
                  <c:v>1.865007257159194</c:v>
                </c:pt>
                <c:pt idx="304">
                  <c:v>1.8521340796539867</c:v>
                </c:pt>
                <c:pt idx="305">
                  <c:v>1.8446645100857471</c:v>
                </c:pt>
                <c:pt idx="306">
                  <c:v>1.8269635465440002</c:v>
                </c:pt>
                <c:pt idx="307">
                  <c:v>1.8097137228315754</c:v>
                </c:pt>
                <c:pt idx="308">
                  <c:v>1.7932903651673417</c:v>
                </c:pt>
                <c:pt idx="309">
                  <c:v>1.7741885308852414</c:v>
                </c:pt>
                <c:pt idx="310">
                  <c:v>1.7642495120018873</c:v>
                </c:pt>
                <c:pt idx="311">
                  <c:v>1.7589703445631868</c:v>
                </c:pt>
                <c:pt idx="312">
                  <c:v>1.7537969664871242</c:v>
                </c:pt>
                <c:pt idx="313">
                  <c:v>1.7482358304650905</c:v>
                </c:pt>
                <c:pt idx="314">
                  <c:v>1.7398780266527414</c:v>
                </c:pt>
                <c:pt idx="315">
                  <c:v>1.7381628343702484</c:v>
                </c:pt>
                <c:pt idx="316">
                  <c:v>1.731384051630471</c:v>
                </c:pt>
                <c:pt idx="317">
                  <c:v>1.7208941988592399</c:v>
                </c:pt>
                <c:pt idx="318">
                  <c:v>1.7168840719006297</c:v>
                </c:pt>
                <c:pt idx="319">
                  <c:v>1.7025180982889827</c:v>
                </c:pt>
                <c:pt idx="320">
                  <c:v>1.6945079222713806</c:v>
                </c:pt>
                <c:pt idx="321">
                  <c:v>1.6858751146502569</c:v>
                </c:pt>
                <c:pt idx="322">
                  <c:v>1.6839005006623202</c:v>
                </c:pt>
                <c:pt idx="323">
                  <c:v>1.6560750605172465</c:v>
                </c:pt>
                <c:pt idx="324">
                  <c:v>1.6361532714301179</c:v>
                </c:pt>
                <c:pt idx="325">
                  <c:v>1.6206729868559293</c:v>
                </c:pt>
                <c:pt idx="326">
                  <c:v>1.6101670701000124</c:v>
                </c:pt>
                <c:pt idx="327">
                  <c:v>1.5919060900954083</c:v>
                </c:pt>
                <c:pt idx="328">
                  <c:v>1.5799279594508739</c:v>
                </c:pt>
                <c:pt idx="329">
                  <c:v>1.5587732131648722</c:v>
                </c:pt>
                <c:pt idx="330">
                  <c:v>1.5409955093134862</c:v>
                </c:pt>
                <c:pt idx="331">
                  <c:v>1.5381872294775321</c:v>
                </c:pt>
                <c:pt idx="332">
                  <c:v>1.5327104458666951</c:v>
                </c:pt>
                <c:pt idx="333">
                  <c:v>1.5236138913063006</c:v>
                </c:pt>
                <c:pt idx="334">
                  <c:v>1.5147095946979494</c:v>
                </c:pt>
                <c:pt idx="335">
                  <c:v>1.5226132309201423</c:v>
                </c:pt>
                <c:pt idx="336">
                  <c:v>1.5259141982230959</c:v>
                </c:pt>
                <c:pt idx="337">
                  <c:v>1.5312587589605302</c:v>
                </c:pt>
                <c:pt idx="338">
                  <c:v>1.5210758383098184</c:v>
                </c:pt>
                <c:pt idx="339">
                  <c:v>1.5105341216231436</c:v>
                </c:pt>
                <c:pt idx="340">
                  <c:v>1.4979813591575499</c:v>
                </c:pt>
                <c:pt idx="341">
                  <c:v>1.5069451795546656</c:v>
                </c:pt>
                <c:pt idx="342">
                  <c:v>1.5165699232707039</c:v>
                </c:pt>
                <c:pt idx="343">
                  <c:v>1.5161604640523878</c:v>
                </c:pt>
                <c:pt idx="344">
                  <c:v>1.5133935537117862</c:v>
                </c:pt>
                <c:pt idx="345">
                  <c:v>1.5126602014551531</c:v>
                </c:pt>
                <c:pt idx="346">
                  <c:v>1.5220539754004345</c:v>
                </c:pt>
                <c:pt idx="347">
                  <c:v>1.5270743889232297</c:v>
                </c:pt>
                <c:pt idx="348">
                  <c:v>1.5229769564103537</c:v>
                </c:pt>
                <c:pt idx="349">
                  <c:v>1.5115553635846515</c:v>
                </c:pt>
                <c:pt idx="350">
                  <c:v>1.5147161471130781</c:v>
                </c:pt>
                <c:pt idx="351">
                  <c:v>1.5187778995512795</c:v>
                </c:pt>
                <c:pt idx="352">
                  <c:v>1.5325061894936975</c:v>
                </c:pt>
                <c:pt idx="353">
                  <c:v>1.5265084468161561</c:v>
                </c:pt>
                <c:pt idx="354">
                  <c:v>1.5243345825006973</c:v>
                </c:pt>
                <c:pt idx="355">
                  <c:v>1.5185906770933875</c:v>
                </c:pt>
                <c:pt idx="356">
                  <c:v>1.5209969531851018</c:v>
                </c:pt>
                <c:pt idx="357">
                  <c:v>1.5284929696380773</c:v>
                </c:pt>
                <c:pt idx="358">
                  <c:v>1.5146675869513526</c:v>
                </c:pt>
                <c:pt idx="359">
                  <c:v>1.5130794373071448</c:v>
                </c:pt>
                <c:pt idx="360">
                  <c:v>1.5150127363469255</c:v>
                </c:pt>
                <c:pt idx="361">
                  <c:v>1.5121238883947863</c:v>
                </c:pt>
                <c:pt idx="362">
                  <c:v>1.5117126892062569</c:v>
                </c:pt>
                <c:pt idx="363">
                  <c:v>1.512882480874121</c:v>
                </c:pt>
                <c:pt idx="364">
                  <c:v>1.5069383820492277</c:v>
                </c:pt>
                <c:pt idx="365">
                  <c:v>1.5091922214853086</c:v>
                </c:pt>
                <c:pt idx="366">
                  <c:v>1.5161546955907781</c:v>
                </c:pt>
                <c:pt idx="367">
                  <c:v>1.5175680215532754</c:v>
                </c:pt>
                <c:pt idx="368">
                  <c:v>1.5163647079494156</c:v>
                </c:pt>
                <c:pt idx="369">
                  <c:v>1.5115152878642952</c:v>
                </c:pt>
                <c:pt idx="370">
                  <c:v>1.5138731267240975</c:v>
                </c:pt>
                <c:pt idx="371">
                  <c:v>1.5035586364633005</c:v>
                </c:pt>
                <c:pt idx="372">
                  <c:v>1.5027380936259782</c:v>
                </c:pt>
                <c:pt idx="373">
                  <c:v>1.5074979460720728</c:v>
                </c:pt>
                <c:pt idx="374">
                  <c:v>1.5133936870952927</c:v>
                </c:pt>
                <c:pt idx="375">
                  <c:v>1.5124412856013929</c:v>
                </c:pt>
                <c:pt idx="376">
                  <c:v>1.5085000581453141</c:v>
                </c:pt>
                <c:pt idx="377">
                  <c:v>1.5018114099459348</c:v>
                </c:pt>
                <c:pt idx="378">
                  <c:v>1.4889475399213268</c:v>
                </c:pt>
                <c:pt idx="379">
                  <c:v>1.4843925068755006</c:v>
                </c:pt>
                <c:pt idx="380">
                  <c:v>1.4818398817155602</c:v>
                </c:pt>
                <c:pt idx="381">
                  <c:v>1.4921178895945919</c:v>
                </c:pt>
                <c:pt idx="382">
                  <c:v>1.4930275008772398</c:v>
                </c:pt>
                <c:pt idx="383">
                  <c:v>1.5015431191643047</c:v>
                </c:pt>
                <c:pt idx="384">
                  <c:v>1.4988353020548537</c:v>
                </c:pt>
                <c:pt idx="385">
                  <c:v>1.5001096346788385</c:v>
                </c:pt>
                <c:pt idx="386">
                  <c:v>1.4965688662044416</c:v>
                </c:pt>
                <c:pt idx="387">
                  <c:v>1.4978155098561485</c:v>
                </c:pt>
                <c:pt idx="388">
                  <c:v>1.5035426678751362</c:v>
                </c:pt>
                <c:pt idx="389">
                  <c:v>1.5193076737949536</c:v>
                </c:pt>
                <c:pt idx="390">
                  <c:v>1.530175905196016</c:v>
                </c:pt>
                <c:pt idx="391">
                  <c:v>1.5465422611794264</c:v>
                </c:pt>
                <c:pt idx="392">
                  <c:v>1.5586653979793905</c:v>
                </c:pt>
                <c:pt idx="393">
                  <c:v>1.5577579645175736</c:v>
                </c:pt>
                <c:pt idx="394">
                  <c:v>1.5532614579377337</c:v>
                </c:pt>
                <c:pt idx="395">
                  <c:v>1.5442737318076569</c:v>
                </c:pt>
                <c:pt idx="396">
                  <c:v>1.545159185418342</c:v>
                </c:pt>
                <c:pt idx="397">
                  <c:v>1.5475511404001943</c:v>
                </c:pt>
                <c:pt idx="398">
                  <c:v>1.5518742437530355</c:v>
                </c:pt>
                <c:pt idx="399">
                  <c:v>1.5664834071360685</c:v>
                </c:pt>
                <c:pt idx="400">
                  <c:v>1.5672494084631055</c:v>
                </c:pt>
                <c:pt idx="401">
                  <c:v>1.5622244888224255</c:v>
                </c:pt>
                <c:pt idx="402">
                  <c:v>1.552566501705422</c:v>
                </c:pt>
                <c:pt idx="403">
                  <c:v>1.5428003266024592</c:v>
                </c:pt>
                <c:pt idx="404">
                  <c:v>1.5322550814179807</c:v>
                </c:pt>
                <c:pt idx="405">
                  <c:v>1.5296545613630685</c:v>
                </c:pt>
                <c:pt idx="406">
                  <c:v>1.5384168303608448</c:v>
                </c:pt>
                <c:pt idx="407">
                  <c:v>1.5481298740428846</c:v>
                </c:pt>
                <c:pt idx="408">
                  <c:v>1.5546179449880262</c:v>
                </c:pt>
                <c:pt idx="409">
                  <c:v>1.548049948270573</c:v>
                </c:pt>
                <c:pt idx="410">
                  <c:v>1.5446517789341885</c:v>
                </c:pt>
                <c:pt idx="411">
                  <c:v>1.5385697590716367</c:v>
                </c:pt>
                <c:pt idx="412">
                  <c:v>1.5391331671570994</c:v>
                </c:pt>
                <c:pt idx="413">
                  <c:v>1.5375739079329527</c:v>
                </c:pt>
                <c:pt idx="414">
                  <c:v>1.5478944432184427</c:v>
                </c:pt>
                <c:pt idx="415">
                  <c:v>1.5568032650601269</c:v>
                </c:pt>
                <c:pt idx="416">
                  <c:v>1.5688278566301728</c:v>
                </c:pt>
                <c:pt idx="417">
                  <c:v>1.5694622189529739</c:v>
                </c:pt>
                <c:pt idx="418">
                  <c:v>1.5699151175036985</c:v>
                </c:pt>
                <c:pt idx="419">
                  <c:v>1.5654100009741254</c:v>
                </c:pt>
                <c:pt idx="420">
                  <c:v>1.5728927916019257</c:v>
                </c:pt>
                <c:pt idx="421">
                  <c:v>1.5852578132263406</c:v>
                </c:pt>
                <c:pt idx="422">
                  <c:v>1.5947303896156493</c:v>
                </c:pt>
                <c:pt idx="423">
                  <c:v>1.6027802776423572</c:v>
                </c:pt>
                <c:pt idx="424">
                  <c:v>1.6110719126886686</c:v>
                </c:pt>
                <c:pt idx="425">
                  <c:v>1.6303000275393404</c:v>
                </c:pt>
                <c:pt idx="426">
                  <c:v>1.6375775433454007</c:v>
                </c:pt>
                <c:pt idx="427">
                  <c:v>1.6509235457173037</c:v>
                </c:pt>
                <c:pt idx="428">
                  <c:v>1.6667710004016569</c:v>
                </c:pt>
                <c:pt idx="429">
                  <c:v>1.6891739812087072</c:v>
                </c:pt>
                <c:pt idx="430">
                  <c:v>1.7036894365136359</c:v>
                </c:pt>
                <c:pt idx="431">
                  <c:v>1.7180188611996803</c:v>
                </c:pt>
                <c:pt idx="432">
                  <c:v>1.7261658460415805</c:v>
                </c:pt>
                <c:pt idx="433">
                  <c:v>1.7331818540122981</c:v>
                </c:pt>
                <c:pt idx="434">
                  <c:v>1.7408772316923011</c:v>
                </c:pt>
                <c:pt idx="435">
                  <c:v>1.7473116542490839</c:v>
                </c:pt>
                <c:pt idx="436">
                  <c:v>1.7546496233027051</c:v>
                </c:pt>
                <c:pt idx="437">
                  <c:v>1.7618355442916365</c:v>
                </c:pt>
                <c:pt idx="438">
                  <c:v>1.7742561099873433</c:v>
                </c:pt>
                <c:pt idx="439">
                  <c:v>1.7828089480568285</c:v>
                </c:pt>
                <c:pt idx="440">
                  <c:v>1.7907567439635124</c:v>
                </c:pt>
                <c:pt idx="441">
                  <c:v>1.7897721630006622</c:v>
                </c:pt>
                <c:pt idx="442">
                  <c:v>1.7804268847409102</c:v>
                </c:pt>
                <c:pt idx="443">
                  <c:v>1.7783549154336711</c:v>
                </c:pt>
                <c:pt idx="444">
                  <c:v>1.7779531108377375</c:v>
                </c:pt>
                <c:pt idx="445">
                  <c:v>1.7737490720692939</c:v>
                </c:pt>
                <c:pt idx="446">
                  <c:v>1.7768161697845277</c:v>
                </c:pt>
                <c:pt idx="447">
                  <c:v>1.7766709260226665</c:v>
                </c:pt>
                <c:pt idx="448">
                  <c:v>1.7733430578916167</c:v>
                </c:pt>
                <c:pt idx="449">
                  <c:v>1.7559460740530797</c:v>
                </c:pt>
                <c:pt idx="450">
                  <c:v>1.7460095218040541</c:v>
                </c:pt>
                <c:pt idx="451">
                  <c:v>1.729440741244991</c:v>
                </c:pt>
                <c:pt idx="452">
                  <c:v>1.7155897916432912</c:v>
                </c:pt>
                <c:pt idx="453">
                  <c:v>1.7018733625392881</c:v>
                </c:pt>
                <c:pt idx="454">
                  <c:v>1.6996139352268951</c:v>
                </c:pt>
                <c:pt idx="455">
                  <c:v>1.6945429331940811</c:v>
                </c:pt>
                <c:pt idx="456">
                  <c:v>1.6872241027543111</c:v>
                </c:pt>
                <c:pt idx="457">
                  <c:v>1.6887744651675096</c:v>
                </c:pt>
                <c:pt idx="458">
                  <c:v>1.6792194841114931</c:v>
                </c:pt>
                <c:pt idx="459">
                  <c:v>1.6726765466345916</c:v>
                </c:pt>
                <c:pt idx="460">
                  <c:v>1.6776225964837546</c:v>
                </c:pt>
                <c:pt idx="461">
                  <c:v>1.6897706937939263</c:v>
                </c:pt>
                <c:pt idx="462">
                  <c:v>1.6887463793015656</c:v>
                </c:pt>
                <c:pt idx="463">
                  <c:v>1.6848480491570463</c:v>
                </c:pt>
                <c:pt idx="464">
                  <c:v>1.6819291119124404</c:v>
                </c:pt>
                <c:pt idx="465">
                  <c:v>1.6843073590073363</c:v>
                </c:pt>
                <c:pt idx="466">
                  <c:v>1.6781560470771841</c:v>
                </c:pt>
                <c:pt idx="467">
                  <c:v>1.6777921700799519</c:v>
                </c:pt>
                <c:pt idx="468">
                  <c:v>1.6807970988097856</c:v>
                </c:pt>
                <c:pt idx="469">
                  <c:v>1.6809987833260969</c:v>
                </c:pt>
                <c:pt idx="470">
                  <c:v>1.6803900767359297</c:v>
                </c:pt>
                <c:pt idx="471">
                  <c:v>1.6774858391251977</c:v>
                </c:pt>
                <c:pt idx="472">
                  <c:v>1.6703623324933012</c:v>
                </c:pt>
                <c:pt idx="473">
                  <c:v>1.6621189795069293</c:v>
                </c:pt>
                <c:pt idx="474">
                  <c:v>1.6626912977351782</c:v>
                </c:pt>
                <c:pt idx="475">
                  <c:v>1.6625794744851292</c:v>
                </c:pt>
                <c:pt idx="476">
                  <c:v>1.6622758044445509</c:v>
                </c:pt>
                <c:pt idx="477">
                  <c:v>1.6630617409038626</c:v>
                </c:pt>
                <c:pt idx="478">
                  <c:v>1.6680395210025452</c:v>
                </c:pt>
                <c:pt idx="479">
                  <c:v>1.6737384367864634</c:v>
                </c:pt>
                <c:pt idx="480">
                  <c:v>1.6659795767286134</c:v>
                </c:pt>
                <c:pt idx="481">
                  <c:v>1.6593857910852536</c:v>
                </c:pt>
                <c:pt idx="482">
                  <c:v>1.6627906417951961</c:v>
                </c:pt>
                <c:pt idx="483">
                  <c:v>1.6645857728991906</c:v>
                </c:pt>
                <c:pt idx="484">
                  <c:v>1.6645743282403807</c:v>
                </c:pt>
                <c:pt idx="485">
                  <c:v>1.6664604819041491</c:v>
                </c:pt>
                <c:pt idx="486">
                  <c:v>1.6621373280092158</c:v>
                </c:pt>
                <c:pt idx="487">
                  <c:v>1.6559918093191712</c:v>
                </c:pt>
                <c:pt idx="488">
                  <c:v>1.6502270250401716</c:v>
                </c:pt>
                <c:pt idx="489">
                  <c:v>1.6508655438516406</c:v>
                </c:pt>
                <c:pt idx="490">
                  <c:v>1.6554622877697949</c:v>
                </c:pt>
                <c:pt idx="491">
                  <c:v>1.6522032733268268</c:v>
                </c:pt>
                <c:pt idx="492">
                  <c:v>1.6554613319060358</c:v>
                </c:pt>
                <c:pt idx="493">
                  <c:v>1.6566444072084296</c:v>
                </c:pt>
                <c:pt idx="494">
                  <c:v>1.651845763514969</c:v>
                </c:pt>
                <c:pt idx="495">
                  <c:v>1.6450618493299871</c:v>
                </c:pt>
                <c:pt idx="496">
                  <c:v>1.6477279834554446</c:v>
                </c:pt>
                <c:pt idx="497">
                  <c:v>1.6477805066843407</c:v>
                </c:pt>
                <c:pt idx="498">
                  <c:v>1.6524686082734463</c:v>
                </c:pt>
                <c:pt idx="499">
                  <c:v>1.6689866880043693</c:v>
                </c:pt>
                <c:pt idx="500">
                  <c:v>1.674519318765183</c:v>
                </c:pt>
                <c:pt idx="501">
                  <c:v>1.6820491467849896</c:v>
                </c:pt>
                <c:pt idx="502">
                  <c:v>1.6907151849655222</c:v>
                </c:pt>
                <c:pt idx="503">
                  <c:v>1.7020450110261187</c:v>
                </c:pt>
                <c:pt idx="504">
                  <c:v>1.709721798980852</c:v>
                </c:pt>
                <c:pt idx="505">
                  <c:v>1.7115775448976169</c:v>
                </c:pt>
                <c:pt idx="506">
                  <c:v>1.710957101927348</c:v>
                </c:pt>
                <c:pt idx="507">
                  <c:v>1.7111206557713408</c:v>
                </c:pt>
                <c:pt idx="508">
                  <c:v>1.7165305137723257</c:v>
                </c:pt>
                <c:pt idx="509">
                  <c:v>1.7268335448424788</c:v>
                </c:pt>
                <c:pt idx="510">
                  <c:v>1.7401301865136274</c:v>
                </c:pt>
                <c:pt idx="511">
                  <c:v>1.7354363011428176</c:v>
                </c:pt>
                <c:pt idx="512">
                  <c:v>1.7395275832965662</c:v>
                </c:pt>
                <c:pt idx="513">
                  <c:v>1.7493655289527039</c:v>
                </c:pt>
                <c:pt idx="514">
                  <c:v>1.7481730514522793</c:v>
                </c:pt>
                <c:pt idx="515">
                  <c:v>1.7453809069328523</c:v>
                </c:pt>
                <c:pt idx="516">
                  <c:v>1.7494213916184169</c:v>
                </c:pt>
                <c:pt idx="517">
                  <c:v>1.7573954900735878</c:v>
                </c:pt>
                <c:pt idx="518">
                  <c:v>1.7614214795191554</c:v>
                </c:pt>
                <c:pt idx="519">
                  <c:v>1.7654430420591218</c:v>
                </c:pt>
                <c:pt idx="520">
                  <c:v>1.7666113484992056</c:v>
                </c:pt>
                <c:pt idx="521">
                  <c:v>1.7694016981730945</c:v>
                </c:pt>
                <c:pt idx="522">
                  <c:v>1.7541952885986409</c:v>
                </c:pt>
                <c:pt idx="523">
                  <c:v>1.7516516210457438</c:v>
                </c:pt>
                <c:pt idx="524">
                  <c:v>1.7529910840460385</c:v>
                </c:pt>
                <c:pt idx="525">
                  <c:v>1.7427561349305938</c:v>
                </c:pt>
                <c:pt idx="526">
                  <c:v>1.7539295838405613</c:v>
                </c:pt>
                <c:pt idx="527">
                  <c:v>1.7531560631778229</c:v>
                </c:pt>
                <c:pt idx="528">
                  <c:v>1.7534725793566099</c:v>
                </c:pt>
                <c:pt idx="529">
                  <c:v>1.7631287921387215</c:v>
                </c:pt>
                <c:pt idx="530">
                  <c:v>1.7721340463573989</c:v>
                </c:pt>
                <c:pt idx="531">
                  <c:v>1.7873096387721825</c:v>
                </c:pt>
                <c:pt idx="532">
                  <c:v>1.8026442301409669</c:v>
                </c:pt>
                <c:pt idx="533">
                  <c:v>1.8007596366331979</c:v>
                </c:pt>
                <c:pt idx="534">
                  <c:v>1.8161233182071985</c:v>
                </c:pt>
                <c:pt idx="535">
                  <c:v>1.8290481443363646</c:v>
                </c:pt>
                <c:pt idx="536">
                  <c:v>1.8382049568492633</c:v>
                </c:pt>
                <c:pt idx="537">
                  <c:v>1.8421163278712636</c:v>
                </c:pt>
                <c:pt idx="538">
                  <c:v>1.8295162364292794</c:v>
                </c:pt>
                <c:pt idx="539">
                  <c:v>1.8359989600463198</c:v>
                </c:pt>
                <c:pt idx="540">
                  <c:v>1.8469236186168019</c:v>
                </c:pt>
                <c:pt idx="541">
                  <c:v>1.8430600803707338</c:v>
                </c:pt>
                <c:pt idx="542">
                  <c:v>1.8459468460699273</c:v>
                </c:pt>
                <c:pt idx="543">
                  <c:v>1.8525426762349406</c:v>
                </c:pt>
                <c:pt idx="544">
                  <c:v>1.8660716053373612</c:v>
                </c:pt>
                <c:pt idx="545">
                  <c:v>1.902961441144102</c:v>
                </c:pt>
                <c:pt idx="546">
                  <c:v>1.9356073364835371</c:v>
                </c:pt>
                <c:pt idx="547">
                  <c:v>1.9714932505605436</c:v>
                </c:pt>
                <c:pt idx="548">
                  <c:v>2.0204521531609858</c:v>
                </c:pt>
                <c:pt idx="549">
                  <c:v>2.0525517974871357</c:v>
                </c:pt>
                <c:pt idx="550">
                  <c:v>2.0786388195711987</c:v>
                </c:pt>
                <c:pt idx="551">
                  <c:v>2.09795227485189</c:v>
                </c:pt>
                <c:pt idx="552">
                  <c:v>2.108531752061622</c:v>
                </c:pt>
                <c:pt idx="553">
                  <c:v>2.1244338021886229</c:v>
                </c:pt>
                <c:pt idx="554">
                  <c:v>2.143141478797487</c:v>
                </c:pt>
                <c:pt idx="555">
                  <c:v>2.1687419667999719</c:v>
                </c:pt>
                <c:pt idx="556">
                  <c:v>2.1850778047430546</c:v>
                </c:pt>
                <c:pt idx="557">
                  <c:v>2.1986093927233785</c:v>
                </c:pt>
                <c:pt idx="558">
                  <c:v>2.2012163002775464</c:v>
                </c:pt>
                <c:pt idx="559">
                  <c:v>2.1880432904176845</c:v>
                </c:pt>
                <c:pt idx="560">
                  <c:v>2.1647623696873635</c:v>
                </c:pt>
                <c:pt idx="561">
                  <c:v>2.1578021289014231</c:v>
                </c:pt>
                <c:pt idx="562">
                  <c:v>2.1576117388115237</c:v>
                </c:pt>
                <c:pt idx="563">
                  <c:v>2.1520055761052785</c:v>
                </c:pt>
                <c:pt idx="564">
                  <c:v>2.1435407143978251</c:v>
                </c:pt>
                <c:pt idx="565">
                  <c:v>2.1452378890385861</c:v>
                </c:pt>
                <c:pt idx="566">
                  <c:v>2.1353748697556241</c:v>
                </c:pt>
                <c:pt idx="567">
                  <c:v>2.129752537338669</c:v>
                </c:pt>
                <c:pt idx="568">
                  <c:v>2.1160570077193683</c:v>
                </c:pt>
                <c:pt idx="569">
                  <c:v>2.0927708910466141</c:v>
                </c:pt>
                <c:pt idx="570">
                  <c:v>2.0651583981589345</c:v>
                </c:pt>
                <c:pt idx="571">
                  <c:v>2.0460693266954966</c:v>
                </c:pt>
                <c:pt idx="572">
                  <c:v>2.0190911110594496</c:v>
                </c:pt>
                <c:pt idx="573">
                  <c:v>1.9983326756596391</c:v>
                </c:pt>
                <c:pt idx="574">
                  <c:v>1.9767466812592156</c:v>
                </c:pt>
                <c:pt idx="575">
                  <c:v>1.9587854346222222</c:v>
                </c:pt>
                <c:pt idx="576">
                  <c:v>1.9557818379868561</c:v>
                </c:pt>
                <c:pt idx="577">
                  <c:v>1.9413157042245539</c:v>
                </c:pt>
                <c:pt idx="578">
                  <c:v>1.9338419261689317</c:v>
                </c:pt>
                <c:pt idx="579">
                  <c:v>1.9156871468496683</c:v>
                </c:pt>
                <c:pt idx="580">
                  <c:v>1.8950430462171362</c:v>
                </c:pt>
                <c:pt idx="581">
                  <c:v>1.8713231469012348</c:v>
                </c:pt>
                <c:pt idx="582">
                  <c:v>1.8485458593759858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780-4E47-9B77-F4278DA79F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8287232"/>
        <c:axId val="209771264"/>
      </c:lineChart>
      <c:dateAx>
        <c:axId val="208287232"/>
        <c:scaling>
          <c:orientation val="minMax"/>
        </c:scaling>
        <c:delete val="0"/>
        <c:axPos val="b"/>
        <c:numFmt formatCode="mm/dd/yy" sourceLinked="1"/>
        <c:majorTickMark val="out"/>
        <c:minorTickMark val="none"/>
        <c:tickLblPos val="nextTo"/>
        <c:crossAx val="209771264"/>
        <c:crosses val="autoZero"/>
        <c:auto val="1"/>
        <c:lblOffset val="100"/>
        <c:baseTimeUnit val="months"/>
      </c:dateAx>
      <c:valAx>
        <c:axId val="209771264"/>
        <c:scaling>
          <c:orientation val="minMax"/>
          <c:min val="1.4"/>
        </c:scaling>
        <c:delete val="0"/>
        <c:axPos val="l"/>
        <c:majorGridlines/>
        <c:numFmt formatCode="#,##0.0" sourceLinked="0"/>
        <c:majorTickMark val="out"/>
        <c:minorTickMark val="none"/>
        <c:tickLblPos val="nextTo"/>
        <c:crossAx val="208287232"/>
        <c:crosses val="autoZero"/>
        <c:crossBetween val="between"/>
        <c:majorUnit val="0.1"/>
      </c:valAx>
      <c:spPr>
        <a:solidFill>
          <a:schemeClr val="bg1"/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STEER </a:t>
            </a:r>
            <a:r>
              <a:rPr lang="en-US" sz="2000" baseline="0" dirty="0">
                <a:latin typeface="Arial" pitchFamily="34" charset="0"/>
                <a:cs typeface="Arial" pitchFamily="34" charset="0"/>
              </a:rPr>
              <a:t>DRESSED WEIGHT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0" dirty="0"/>
              <a:t>Federally</a:t>
            </a:r>
            <a:r>
              <a:rPr lang="en-US" sz="2000" b="0" baseline="0" dirty="0"/>
              <a:t> Inspected, Weekly</a:t>
            </a:r>
            <a:endParaRPr lang="en-US" sz="2000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6.5482622861797443E-2"/>
          <c:y val="0.18519648072159994"/>
          <c:w val="0.89980733550547576"/>
          <c:h val="0.67373904846401234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 Avg. 2012-16</c:v>
                </c:pt>
              </c:strCache>
            </c:strRef>
          </c:tx>
          <c:spPr>
            <a:ln w="127000">
              <a:solidFill>
                <a:srgbClr val="FF5050"/>
              </a:solidFill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Sheet1!$B$2:$B$53</c:f>
              <c:numCache>
                <c:formatCode>General</c:formatCode>
                <c:ptCount val="52"/>
                <c:pt idx="0">
                  <c:v>878.8</c:v>
                </c:pt>
                <c:pt idx="1">
                  <c:v>875.4</c:v>
                </c:pt>
                <c:pt idx="2">
                  <c:v>874.8</c:v>
                </c:pt>
                <c:pt idx="3">
                  <c:v>876</c:v>
                </c:pt>
                <c:pt idx="4">
                  <c:v>877.8</c:v>
                </c:pt>
                <c:pt idx="5">
                  <c:v>873.2</c:v>
                </c:pt>
                <c:pt idx="6">
                  <c:v>870.4</c:v>
                </c:pt>
                <c:pt idx="7">
                  <c:v>869.8</c:v>
                </c:pt>
                <c:pt idx="8">
                  <c:v>867</c:v>
                </c:pt>
                <c:pt idx="9">
                  <c:v>866.6</c:v>
                </c:pt>
                <c:pt idx="10">
                  <c:v>865.6</c:v>
                </c:pt>
                <c:pt idx="11">
                  <c:v>863.8</c:v>
                </c:pt>
                <c:pt idx="12">
                  <c:v>858.4</c:v>
                </c:pt>
                <c:pt idx="13">
                  <c:v>858.4</c:v>
                </c:pt>
                <c:pt idx="14">
                  <c:v>857.6</c:v>
                </c:pt>
                <c:pt idx="15">
                  <c:v>851.8</c:v>
                </c:pt>
                <c:pt idx="16">
                  <c:v>848.4</c:v>
                </c:pt>
                <c:pt idx="17">
                  <c:v>848.6</c:v>
                </c:pt>
                <c:pt idx="18">
                  <c:v>849.2</c:v>
                </c:pt>
                <c:pt idx="19">
                  <c:v>850</c:v>
                </c:pt>
                <c:pt idx="20">
                  <c:v>850.2</c:v>
                </c:pt>
                <c:pt idx="21">
                  <c:v>854.8</c:v>
                </c:pt>
                <c:pt idx="22">
                  <c:v>856.8</c:v>
                </c:pt>
                <c:pt idx="23">
                  <c:v>859.2</c:v>
                </c:pt>
                <c:pt idx="24">
                  <c:v>859.8</c:v>
                </c:pt>
                <c:pt idx="25">
                  <c:v>862.2</c:v>
                </c:pt>
                <c:pt idx="26">
                  <c:v>868</c:v>
                </c:pt>
                <c:pt idx="27">
                  <c:v>870.2</c:v>
                </c:pt>
                <c:pt idx="28">
                  <c:v>871.6</c:v>
                </c:pt>
                <c:pt idx="29">
                  <c:v>872.6</c:v>
                </c:pt>
                <c:pt idx="30">
                  <c:v>876.6</c:v>
                </c:pt>
                <c:pt idx="31">
                  <c:v>878.2</c:v>
                </c:pt>
                <c:pt idx="32">
                  <c:v>881.2</c:v>
                </c:pt>
                <c:pt idx="33">
                  <c:v>883</c:v>
                </c:pt>
                <c:pt idx="34">
                  <c:v>884.2</c:v>
                </c:pt>
                <c:pt idx="35">
                  <c:v>890.6</c:v>
                </c:pt>
                <c:pt idx="36">
                  <c:v>890.6</c:v>
                </c:pt>
                <c:pt idx="37">
                  <c:v>890.6</c:v>
                </c:pt>
                <c:pt idx="38">
                  <c:v>893.2</c:v>
                </c:pt>
                <c:pt idx="39">
                  <c:v>898</c:v>
                </c:pt>
                <c:pt idx="40">
                  <c:v>898.8</c:v>
                </c:pt>
                <c:pt idx="41">
                  <c:v>898.8</c:v>
                </c:pt>
                <c:pt idx="42">
                  <c:v>898.2</c:v>
                </c:pt>
                <c:pt idx="43">
                  <c:v>897.2</c:v>
                </c:pt>
                <c:pt idx="44">
                  <c:v>899.8</c:v>
                </c:pt>
                <c:pt idx="45">
                  <c:v>899.8</c:v>
                </c:pt>
                <c:pt idx="46">
                  <c:v>898.6</c:v>
                </c:pt>
                <c:pt idx="47">
                  <c:v>895.6</c:v>
                </c:pt>
                <c:pt idx="48">
                  <c:v>894.6</c:v>
                </c:pt>
                <c:pt idx="49">
                  <c:v>893.2</c:v>
                </c:pt>
                <c:pt idx="50">
                  <c:v>887.8</c:v>
                </c:pt>
                <c:pt idx="51">
                  <c:v>889.2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3A8-4578-8E24-8B62D9440DA4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ln w="50800">
              <a:solidFill>
                <a:srgbClr val="002060"/>
              </a:solidFill>
              <a:prstDash val="sysDot"/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Sheet1!$C$2:$C$53</c:f>
              <c:numCache>
                <c:formatCode>General</c:formatCode>
                <c:ptCount val="52"/>
                <c:pt idx="0">
                  <c:v>905</c:v>
                </c:pt>
                <c:pt idx="1">
                  <c:v>898</c:v>
                </c:pt>
                <c:pt idx="2">
                  <c:v>889</c:v>
                </c:pt>
                <c:pt idx="3">
                  <c:v>884</c:v>
                </c:pt>
                <c:pt idx="4">
                  <c:v>887</c:v>
                </c:pt>
                <c:pt idx="5">
                  <c:v>879</c:v>
                </c:pt>
                <c:pt idx="6">
                  <c:v>881</c:v>
                </c:pt>
                <c:pt idx="7">
                  <c:v>878</c:v>
                </c:pt>
                <c:pt idx="8">
                  <c:v>876</c:v>
                </c:pt>
                <c:pt idx="9">
                  <c:v>881</c:v>
                </c:pt>
                <c:pt idx="10">
                  <c:v>872</c:v>
                </c:pt>
                <c:pt idx="11">
                  <c:v>868</c:v>
                </c:pt>
                <c:pt idx="12">
                  <c:v>862</c:v>
                </c:pt>
                <c:pt idx="13">
                  <c:v>852</c:v>
                </c:pt>
                <c:pt idx="14">
                  <c:v>848</c:v>
                </c:pt>
                <c:pt idx="15">
                  <c:v>849</c:v>
                </c:pt>
                <c:pt idx="16">
                  <c:v>847</c:v>
                </c:pt>
                <c:pt idx="17">
                  <c:v>832</c:v>
                </c:pt>
                <c:pt idx="18">
                  <c:v>836</c:v>
                </c:pt>
                <c:pt idx="19">
                  <c:v>836</c:v>
                </c:pt>
                <c:pt idx="20">
                  <c:v>838</c:v>
                </c:pt>
                <c:pt idx="21">
                  <c:v>847</c:v>
                </c:pt>
                <c:pt idx="22">
                  <c:v>847</c:v>
                </c:pt>
                <c:pt idx="23">
                  <c:v>855</c:v>
                </c:pt>
                <c:pt idx="24">
                  <c:v>855</c:v>
                </c:pt>
                <c:pt idx="25">
                  <c:v>859</c:v>
                </c:pt>
                <c:pt idx="26">
                  <c:v>866</c:v>
                </c:pt>
                <c:pt idx="27">
                  <c:v>865</c:v>
                </c:pt>
                <c:pt idx="28">
                  <c:v>868</c:v>
                </c:pt>
                <c:pt idx="29">
                  <c:v>875</c:v>
                </c:pt>
                <c:pt idx="30">
                  <c:v>880</c:v>
                </c:pt>
                <c:pt idx="31">
                  <c:v>882</c:v>
                </c:pt>
                <c:pt idx="32">
                  <c:v>884</c:v>
                </c:pt>
                <c:pt idx="33">
                  <c:v>887</c:v>
                </c:pt>
                <c:pt idx="34">
                  <c:v>890</c:v>
                </c:pt>
                <c:pt idx="35">
                  <c:v>896</c:v>
                </c:pt>
                <c:pt idx="36">
                  <c:v>897</c:v>
                </c:pt>
                <c:pt idx="37">
                  <c:v>897</c:v>
                </c:pt>
                <c:pt idx="38">
                  <c:v>894</c:v>
                </c:pt>
                <c:pt idx="39">
                  <c:v>895</c:v>
                </c:pt>
                <c:pt idx="40">
                  <c:v>896</c:v>
                </c:pt>
                <c:pt idx="41">
                  <c:v>899</c:v>
                </c:pt>
                <c:pt idx="42">
                  <c:v>901</c:v>
                </c:pt>
                <c:pt idx="43">
                  <c:v>902</c:v>
                </c:pt>
                <c:pt idx="44">
                  <c:v>902</c:v>
                </c:pt>
                <c:pt idx="45">
                  <c:v>902</c:v>
                </c:pt>
                <c:pt idx="46">
                  <c:v>904</c:v>
                </c:pt>
                <c:pt idx="47">
                  <c:v>903</c:v>
                </c:pt>
                <c:pt idx="48">
                  <c:v>904</c:v>
                </c:pt>
                <c:pt idx="49">
                  <c:v>902</c:v>
                </c:pt>
                <c:pt idx="50">
                  <c:v>903</c:v>
                </c:pt>
                <c:pt idx="51">
                  <c:v>902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3A8-4578-8E24-8B62D9440DA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</c:v>
                </c:pt>
              </c:strCache>
            </c:strRef>
          </c:tx>
          <c:spPr>
            <a:ln w="50800">
              <a:solidFill>
                <a:srgbClr val="0070C0"/>
              </a:solidFill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Sheet1!$D$2:$D$53</c:f>
              <c:numCache>
                <c:formatCode>General</c:formatCode>
                <c:ptCount val="52"/>
                <c:pt idx="0">
                  <c:v>900</c:v>
                </c:pt>
                <c:pt idx="1">
                  <c:v>896</c:v>
                </c:pt>
                <c:pt idx="2">
                  <c:v>891</c:v>
                </c:pt>
                <c:pt idx="3">
                  <c:v>889</c:v>
                </c:pt>
                <c:pt idx="4">
                  <c:v>888</c:v>
                </c:pt>
                <c:pt idx="5">
                  <c:v>889</c:v>
                </c:pt>
                <c:pt idx="6">
                  <c:v>881</c:v>
                </c:pt>
                <c:pt idx="7">
                  <c:v>883</c:v>
                </c:pt>
                <c:pt idx="8">
                  <c:v>883</c:v>
                </c:pt>
                <c:pt idx="9">
                  <c:v>881</c:v>
                </c:pt>
                <c:pt idx="10">
                  <c:v>877</c:v>
                </c:pt>
                <c:pt idx="11">
                  <c:v>878</c:v>
                </c:pt>
                <c:pt idx="12">
                  <c:v>872</c:v>
                </c:pt>
                <c:pt idx="13">
                  <c:v>872</c:v>
                </c:pt>
                <c:pt idx="14">
                  <c:v>867</c:v>
                </c:pt>
                <c:pt idx="15">
                  <c:v>856</c:v>
                </c:pt>
                <c:pt idx="16">
                  <c:v>850</c:v>
                </c:pt>
                <c:pt idx="17">
                  <c:v>849</c:v>
                </c:pt>
                <c:pt idx="18">
                  <c:v>848</c:v>
                </c:pt>
                <c:pt idx="19">
                  <c:v>846</c:v>
                </c:pt>
                <c:pt idx="20">
                  <c:v>848</c:v>
                </c:pt>
                <c:pt idx="21">
                  <c:v>851</c:v>
                </c:pt>
                <c:pt idx="22">
                  <c:v>851</c:v>
                </c:pt>
                <c:pt idx="23">
                  <c:v>856</c:v>
                </c:pt>
                <c:pt idx="24">
                  <c:v>858</c:v>
                </c:pt>
                <c:pt idx="25">
                  <c:v>865</c:v>
                </c:pt>
                <c:pt idx="26">
                  <c:v>867</c:v>
                </c:pt>
                <c:pt idx="27">
                  <c:v>867</c:v>
                </c:pt>
                <c:pt idx="28">
                  <c:v>872</c:v>
                </c:pt>
                <c:pt idx="29">
                  <c:v>874</c:v>
                </c:pt>
                <c:pt idx="30">
                  <c:v>880</c:v>
                </c:pt>
                <c:pt idx="31">
                  <c:v>881</c:v>
                </c:pt>
                <c:pt idx="32">
                  <c:v>886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3A8-4578-8E24-8B62D9440D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8288768"/>
        <c:axId val="209726272"/>
      </c:lineChart>
      <c:catAx>
        <c:axId val="208288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209726272"/>
        <c:crosses val="autoZero"/>
        <c:auto val="1"/>
        <c:lblAlgn val="ctr"/>
        <c:lblOffset val="100"/>
        <c:noMultiLvlLbl val="0"/>
      </c:catAx>
      <c:valAx>
        <c:axId val="209726272"/>
        <c:scaling>
          <c:orientation val="minMax"/>
          <c:max val="920"/>
          <c:min val="82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 dirty="0"/>
                  <a:t>Pounds</a:t>
                </a:r>
              </a:p>
            </c:rich>
          </c:tx>
          <c:layout>
            <c:manualLayout>
              <c:xMode val="edge"/>
              <c:yMode val="edge"/>
              <c:x val="1.8518531088786316E-2"/>
              <c:y val="0.10391944844922554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crossAx val="208288768"/>
        <c:crosses val="autoZero"/>
        <c:crossBetween val="between"/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82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863" y="0"/>
            <a:ext cx="304482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97F56-2724-458E-A7C7-20FC5E5F35EF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5550"/>
            <a:ext cx="304482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863" y="8845550"/>
            <a:ext cx="304482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45347-0381-4CF2-80D0-26821BCA0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6365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r">
              <a:defRPr sz="1200"/>
            </a:lvl1pPr>
          </a:lstStyle>
          <a:p>
            <a:fld id="{910557D3-F6CE-4F82-83AB-8F278A907AED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7725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60" tIns="46680" rIns="93360" bIns="4668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28" y="4423331"/>
            <a:ext cx="5621020" cy="4190524"/>
          </a:xfrm>
          <a:prstGeom prst="rect">
            <a:avLst/>
          </a:prstGeom>
        </p:spPr>
        <p:txBody>
          <a:bodyPr vert="horz" lIns="93360" tIns="46680" rIns="93360" bIns="4668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r">
              <a:defRPr sz="1200"/>
            </a:lvl1pPr>
          </a:lstStyle>
          <a:p>
            <a:fld id="{5D5F1ECC-02C1-46DA-A374-D0B546820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831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479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448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4066" indent="-286180" defTabSz="93167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4719" indent="-228944" defTabSz="93167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2604" indent="-228944" defTabSz="93167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60492" indent="-228944" defTabSz="93167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8379" indent="-228944" defTabSz="9316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6266" indent="-228944" defTabSz="9316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34153" indent="-228944" defTabSz="9316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92041" indent="-228944" defTabSz="9316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AEC2ABF-458D-4589-8970-E2CB4A5C74D8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24</a:t>
            </a:fld>
            <a:endParaRPr lang="en-US" altLang="en-US" smtClean="0">
              <a:latin typeface="Arial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BF8554-E115-43A1-BE01-791372BF341F}" type="slidenum">
              <a:rPr lang="en-US" altLang="en-US" smtClean="0">
                <a:latin typeface="Arial" pitchFamily="34" charset="0"/>
              </a:rPr>
              <a:pPr/>
              <a:t>25</a:t>
            </a:fld>
            <a:endParaRPr lang="en-US" altLang="en-US" smtClean="0">
              <a:latin typeface="Arial" pitchFamily="34" charset="0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F0CF0A-94DE-4419-B835-D089CA644D9F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4CB94D-1005-46DA-B985-CBD25B9B0D4D}" type="slidenum">
              <a:rPr lang="en-US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4CB94D-1005-46DA-B985-CBD25B9B0D4D}" type="slidenum">
              <a:rPr lang="en-US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4CB94D-1005-46DA-B985-CBD25B9B0D4D}" type="slidenum">
              <a:rPr lang="en-US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8071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3816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882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2227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2463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7779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3227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4152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7981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71BA9D-85EE-4F8B-A61A-6FB7B53D988E}" type="slidenum">
              <a:rPr lang="en-US" smtClean="0"/>
              <a:pPr/>
              <a:t>67</a:t>
            </a:fld>
            <a:endParaRPr lang="en-US" smtClean="0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213" y="4421715"/>
            <a:ext cx="5155855" cy="419214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315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188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6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4061" indent="-286178" defTabSz="93166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4710" indent="-228942" defTabSz="93166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2593" indent="-228942" defTabSz="93166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60477" indent="-228942" defTabSz="93166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8361" indent="-228942" defTabSz="93166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6244" indent="-228942" defTabSz="93166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34127" indent="-228942" defTabSz="93166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92013" indent="-228942" defTabSz="93166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AEC2ABF-458D-4589-8970-E2CB4A5C74D8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en-US" altLang="en-US" smtClean="0">
              <a:latin typeface="Arial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585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769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8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170A21-4107-4C8C-839D-22E3EAECD41B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A7E6-1A01-41A8-A7D4-F93F1485E232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BF4E-E6F1-4277-B0E0-FB8B54064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332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A7E6-1A01-41A8-A7D4-F93F1485E232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BF4E-E6F1-4277-B0E0-FB8B54064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003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A7E6-1A01-41A8-A7D4-F93F1485E232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BF4E-E6F1-4277-B0E0-FB8B54064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193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8B306-DEB6-46D2-81B5-0DFC2B91B0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73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A7E6-1A01-41A8-A7D4-F93F1485E232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BF4E-E6F1-4277-B0E0-FB8B54064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65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A7E6-1A01-41A8-A7D4-F93F1485E232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BF4E-E6F1-4277-B0E0-FB8B54064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929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A7E6-1A01-41A8-A7D4-F93F1485E232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BF4E-E6F1-4277-B0E0-FB8B54064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77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A7E6-1A01-41A8-A7D4-F93F1485E232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BF4E-E6F1-4277-B0E0-FB8B54064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046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A7E6-1A01-41A8-A7D4-F93F1485E232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BF4E-E6F1-4277-B0E0-FB8B54064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693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A7E6-1A01-41A8-A7D4-F93F1485E232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BF4E-E6F1-4277-B0E0-FB8B54064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28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A7E6-1A01-41A8-A7D4-F93F1485E232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BF4E-E6F1-4277-B0E0-FB8B54064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692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A7E6-1A01-41A8-A7D4-F93F1485E232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BF4E-E6F1-4277-B0E0-FB8B54064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14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0A7E6-1A01-41A8-A7D4-F93F1485E232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9BF4E-E6F1-4277-B0E0-FB8B54064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056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2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3.emf"/><Relationship Id="rId4" Type="http://schemas.openxmlformats.org/officeDocument/2006/relationships/oleObject" Target="../embeddings/oleObject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5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6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7.emf"/><Relationship Id="rId4" Type="http://schemas.openxmlformats.org/officeDocument/2006/relationships/oleObject" Target="../embeddings/oleObject7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8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9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8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43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4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45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46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47.e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49.emf"/><Relationship Id="rId4" Type="http://schemas.openxmlformats.org/officeDocument/2006/relationships/oleObject" Target="../embeddings/oleObject16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cattlenetwork.com/sites/protein/files/field/image/BT%20Cow%20Calf_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" r="789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1103" y="587375"/>
            <a:ext cx="3478097" cy="1470025"/>
          </a:xfrm>
        </p:spPr>
        <p:txBody>
          <a:bodyPr>
            <a:noAutofit/>
          </a:bodyPr>
          <a:lstStyle/>
          <a:p>
            <a:r>
              <a:rPr lang="en-US" sz="8000" dirty="0" smtClean="0">
                <a:solidFill>
                  <a:srgbClr val="C00000"/>
                </a:solidFill>
                <a:latin typeface="Playbill" panose="040506030A0602020202" pitchFamily="82" charset="0"/>
                <a:cs typeface="ZWAdobeF" pitchFamily="2" charset="0"/>
              </a:rPr>
              <a:t>Cattle Market</a:t>
            </a:r>
            <a:br>
              <a:rPr lang="en-US" sz="8000" dirty="0" smtClean="0">
                <a:solidFill>
                  <a:srgbClr val="C00000"/>
                </a:solidFill>
                <a:latin typeface="Playbill" panose="040506030A0602020202" pitchFamily="82" charset="0"/>
                <a:cs typeface="ZWAdobeF" pitchFamily="2" charset="0"/>
              </a:rPr>
            </a:br>
            <a:r>
              <a:rPr lang="en-US" sz="8000" dirty="0" smtClean="0">
                <a:solidFill>
                  <a:srgbClr val="C00000"/>
                </a:solidFill>
                <a:latin typeface="Playbill" panose="040506030A0602020202" pitchFamily="82" charset="0"/>
                <a:cs typeface="ZWAdobeF" pitchFamily="2" charset="0"/>
              </a:rPr>
              <a:t> Update</a:t>
            </a:r>
            <a:endParaRPr lang="en-US" sz="8000" dirty="0">
              <a:solidFill>
                <a:srgbClr val="C00000"/>
              </a:solidFill>
              <a:latin typeface="Playbill" panose="040506030A0602020202" pitchFamily="82" charset="0"/>
              <a:cs typeface="ZWAdobeF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82926" y="4953000"/>
            <a:ext cx="6096000" cy="2057400"/>
          </a:xfrm>
          <a:noFill/>
        </p:spPr>
        <p:txBody>
          <a:bodyPr>
            <a:noAutofit/>
          </a:bodyPr>
          <a:lstStyle/>
          <a:p>
            <a:pPr algn="r"/>
            <a:r>
              <a:rPr lang="en-US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Derrell S. Peel</a:t>
            </a:r>
          </a:p>
          <a:p>
            <a:pPr algn="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Breedlove Professor of Agribusiness and Extension Livestock Marketing Specialist</a:t>
            </a:r>
          </a:p>
          <a:p>
            <a:pPr algn="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Oklahoma State University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6" name="Picture 5" descr="Agricultur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4190" y="5334000"/>
            <a:ext cx="1689883" cy="147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1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>
            <p:extLst>
              <p:ext uri="{D42A27DB-BD31-4B8C-83A1-F6EECF244321}">
                <p14:modId xmlns:p14="http://schemas.microsoft.com/office/powerpoint/2010/main" val="954244599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439025" y="6224588"/>
            <a:ext cx="790575" cy="333375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2978451"/>
              </p:ext>
            </p:extLst>
          </p:nvPr>
        </p:nvGraphicFramePr>
        <p:xfrm>
          <a:off x="152400" y="6096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114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Data Source:  USDA-AMS</a:t>
            </a:r>
          </a:p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prstClr val="black"/>
                </a:solidFill>
              </a:rPr>
              <a:t>Livestock 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2538902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8056186"/>
              </p:ext>
            </p:extLst>
          </p:nvPr>
        </p:nvGraphicFramePr>
        <p:xfrm>
          <a:off x="152400" y="6096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11480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 dirty="0">
                <a:solidFill>
                  <a:prstClr val="black"/>
                </a:solidFill>
              </a:rPr>
              <a:t>Data Source:  </a:t>
            </a:r>
            <a:r>
              <a:rPr lang="en-US" sz="1000" b="1" dirty="0" smtClean="0">
                <a:solidFill>
                  <a:prstClr val="black"/>
                </a:solidFill>
              </a:rPr>
              <a:t>USDA-AMS, </a:t>
            </a:r>
            <a:r>
              <a:rPr lang="en-US" sz="1000" b="1" dirty="0">
                <a:solidFill>
                  <a:prstClr val="black"/>
                </a:solidFill>
              </a:rPr>
              <a:t>Compiled &amp; Analysis by LMIC</a:t>
            </a:r>
          </a:p>
          <a:p>
            <a:pPr>
              <a:spcBef>
                <a:spcPct val="50000"/>
              </a:spcBef>
            </a:pPr>
            <a:r>
              <a:rPr lang="en-US" sz="1000" b="1" dirty="0">
                <a:solidFill>
                  <a:prstClr val="black"/>
                </a:solidFill>
              </a:rPr>
              <a:t>Livestock Marketing Information Center</a:t>
            </a:r>
          </a:p>
        </p:txBody>
      </p:sp>
      <p:pic>
        <p:nvPicPr>
          <p:cNvPr id="2" name="Picture 1"/>
          <p:cNvPicPr/>
          <p:nvPr>
            <p:extLst>
              <p:ext uri="{D42A27DB-BD31-4B8C-83A1-F6EECF244321}">
                <p14:modId xmlns:p14="http://schemas.microsoft.com/office/powerpoint/2010/main" val="422269093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5200" y="6193629"/>
            <a:ext cx="411162" cy="10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64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s://droughtmonitor.unl.edu/data/jpg/20180904/20180904_usd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9173"/>
            <a:ext cx="8196976" cy="633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904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s://droughtmonitor.unl.edu/data/jpg/20180904/20180904_OK_t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134163" cy="628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06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http://www.mesonet.org/data/public/mesonet/maps/realtime/rainrfc.48h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6426198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 descr="http://climate.ok.gov/data/public/mesonet/maps/daily/drought/last30dayspc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651094"/>
            <a:ext cx="5600700" cy="30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88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Hay Stocks, May 1</a:t>
            </a:r>
            <a:br>
              <a:rPr lang="en-US" dirty="0" smtClean="0"/>
            </a:br>
            <a:r>
              <a:rPr lang="en-US" dirty="0" smtClean="0"/>
              <a:t>YOY 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OK			-52.0 %</a:t>
            </a:r>
          </a:p>
          <a:p>
            <a:r>
              <a:rPr lang="en-US" dirty="0" smtClean="0"/>
              <a:t>TX			-62.8 %</a:t>
            </a:r>
          </a:p>
          <a:p>
            <a:r>
              <a:rPr lang="en-US" dirty="0" smtClean="0"/>
              <a:t>KS			-30.4 %</a:t>
            </a:r>
          </a:p>
          <a:p>
            <a:r>
              <a:rPr lang="en-US" dirty="0" smtClean="0"/>
              <a:t>AR			-40.0 %</a:t>
            </a:r>
          </a:p>
          <a:p>
            <a:r>
              <a:rPr lang="en-US" dirty="0" smtClean="0"/>
              <a:t>MO		-61.3 %</a:t>
            </a:r>
          </a:p>
          <a:p>
            <a:r>
              <a:rPr lang="en-US" dirty="0" smtClean="0"/>
              <a:t>5-state total     -53.9 % </a:t>
            </a:r>
          </a:p>
          <a:p>
            <a:endParaRPr lang="en-US" dirty="0"/>
          </a:p>
          <a:p>
            <a:r>
              <a:rPr lang="en-US" dirty="0" smtClean="0"/>
              <a:t>U.S.		-35.8 % </a:t>
            </a:r>
            <a:endParaRPr lang="en-US" dirty="0"/>
          </a:p>
        </p:txBody>
      </p:sp>
      <p:pic>
        <p:nvPicPr>
          <p:cNvPr id="4" name="Picture 2" descr="https://www.drovers.com/sites/default/files/styles/featured_banner/public/cattle%2520with%2520calf%2520in%2520hay_1.jpg?itok=ppayeCZ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05000"/>
            <a:ext cx="4267200" cy="2967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73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>
            <p:extLst>
              <p:ext uri="{D42A27DB-BD31-4B8C-83A1-F6EECF244321}">
                <p14:modId xmlns:p14="http://schemas.microsoft.com/office/powerpoint/2010/main" val="1726706504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620000" y="6224804"/>
            <a:ext cx="619125" cy="333375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1715810"/>
              </p:ext>
            </p:extLst>
          </p:nvPr>
        </p:nvGraphicFramePr>
        <p:xfrm>
          <a:off x="152400" y="6096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114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Data Source:  </a:t>
            </a:r>
            <a:r>
              <a:rPr lang="en-US" sz="1400" b="1" dirty="0" smtClean="0">
                <a:solidFill>
                  <a:prstClr val="black"/>
                </a:solidFill>
              </a:rPr>
              <a:t>USDA-NASS</a:t>
            </a:r>
          </a:p>
          <a:p>
            <a:pPr>
              <a:spcBef>
                <a:spcPct val="50000"/>
              </a:spcBef>
            </a:pPr>
            <a:r>
              <a:rPr lang="en-US" sz="1200" b="1" dirty="0" smtClean="0">
                <a:solidFill>
                  <a:prstClr val="black"/>
                </a:solidFill>
              </a:rPr>
              <a:t>Livestock </a:t>
            </a:r>
            <a:r>
              <a:rPr lang="en-US" sz="1200" b="1" dirty="0">
                <a:solidFill>
                  <a:prstClr val="black"/>
                </a:solidFill>
              </a:rPr>
              <a:t>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11941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Cattle Slaughter</a:t>
            </a:r>
            <a:br>
              <a:rPr lang="en-US" dirty="0" smtClean="0"/>
            </a:br>
            <a:r>
              <a:rPr lang="en-US" sz="3100" dirty="0" smtClean="0"/>
              <a:t>Federally Inspected, 1000 Head</a:t>
            </a:r>
            <a:endParaRPr lang="en-US" sz="31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9949763"/>
              </p:ext>
            </p:extLst>
          </p:nvPr>
        </p:nvGraphicFramePr>
        <p:xfrm>
          <a:off x="1295400" y="1828800"/>
          <a:ext cx="67056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3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94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55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35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35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% Change 2016 to 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2018 YTD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% Change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Steers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16495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16771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+1.7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-0.9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Heifers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7698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8611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+11.9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+8.5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Dairy Cows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2886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2988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+3.6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+4.2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Beef Cows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2543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2784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+9.5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+11.6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Bulls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494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+11.4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+1.3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30115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31771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+3.2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95400" y="57150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Latest data: August 18,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20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Steer to Heifer Slaughter Ratio</a:t>
            </a:r>
            <a:br>
              <a:rPr lang="en-US" dirty="0"/>
            </a:br>
            <a:r>
              <a:rPr lang="en-US" sz="3600" dirty="0"/>
              <a:t>12 month MA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815091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90600" y="6324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July,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77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1730" name="Object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2188" y="833438"/>
            <a:ext cx="7600950" cy="4584700"/>
          </a:xfrm>
          <a:prstGeom prst="rect">
            <a:avLst/>
          </a:prstGeom>
          <a:noFill/>
        </p:spPr>
      </p:pic>
      <p:graphicFrame>
        <p:nvGraphicFramePr>
          <p:cNvPr id="409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9489902"/>
              </p:ext>
            </p:extLst>
          </p:nvPr>
        </p:nvGraphicFramePr>
        <p:xfrm>
          <a:off x="865188" y="384175"/>
          <a:ext cx="7577137" cy="528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5" name="Chart" r:id="rId5" imgW="6728471" imgH="4693896" progId="MSGraph.Chart.8">
                  <p:embed followColorScheme="full"/>
                </p:oleObj>
              </mc:Choice>
              <mc:Fallback>
                <p:oleObj name="Chart" r:id="rId5" imgW="6728471" imgH="469389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5188" y="384175"/>
                        <a:ext cx="7577137" cy="5289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914400" y="5715000"/>
            <a:ext cx="3200400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smtClean="0"/>
              <a:t>Analysis by Derrell Peel</a:t>
            </a:r>
            <a:endParaRPr lang="en-US" sz="1200" dirty="0"/>
          </a:p>
          <a:p>
            <a:pPr>
              <a:spcBef>
                <a:spcPct val="50000"/>
              </a:spcBef>
            </a:pPr>
            <a:r>
              <a:rPr lang="en-US" sz="900" dirty="0"/>
              <a:t>Data Source:  USDA-NASS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91000" y="2057400"/>
            <a:ext cx="144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Average:</a:t>
            </a:r>
          </a:p>
          <a:p>
            <a:r>
              <a:rPr lang="en-US" sz="1000" dirty="0" smtClean="0"/>
              <a:t>Heifer % = 17.6</a:t>
            </a:r>
          </a:p>
          <a:p>
            <a:r>
              <a:rPr lang="en-US" sz="1000" dirty="0" smtClean="0"/>
              <a:t>Culling % = 9.5</a:t>
            </a:r>
            <a:endParaRPr lang="en-US" sz="1000" dirty="0"/>
          </a:p>
        </p:txBody>
      </p:sp>
      <p:sp>
        <p:nvSpPr>
          <p:cNvPr id="2" name="Rectangle 1"/>
          <p:cNvSpPr/>
          <p:nvPr/>
        </p:nvSpPr>
        <p:spPr>
          <a:xfrm>
            <a:off x="1447800" y="3352800"/>
            <a:ext cx="6019800" cy="228600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1203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dpeel\Pictures\iCloud Photos\Downloads\IMG_45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8" t="13915" r="13987" b="4470"/>
          <a:stretch/>
        </p:blipFill>
        <p:spPr bwMode="auto">
          <a:xfrm>
            <a:off x="990600" y="152400"/>
            <a:ext cx="7010400" cy="637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13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>
            <p:extLst>
              <p:ext uri="{D42A27DB-BD31-4B8C-83A1-F6EECF244321}">
                <p14:modId xmlns:p14="http://schemas.microsoft.com/office/powerpoint/2010/main" val="19320976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391400" y="6224588"/>
            <a:ext cx="790575" cy="333375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9983159"/>
              </p:ext>
            </p:extLst>
          </p:nvPr>
        </p:nvGraphicFramePr>
        <p:xfrm>
          <a:off x="152400" y="6096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114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Data Source:  USDA-AMS &amp; USDA-NASS</a:t>
            </a:r>
          </a:p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prstClr val="black"/>
                </a:solidFill>
              </a:rPr>
              <a:t>Livestock 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3062295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>
                <a:latin typeface="Arial" charset="0"/>
                <a:cs typeface="Arial" charset="0"/>
              </a:rPr>
              <a:t>Dressed Weights</a:t>
            </a:r>
            <a:br>
              <a:rPr lang="en-US" altLang="en-US" sz="3600" dirty="0" smtClean="0">
                <a:latin typeface="Arial" charset="0"/>
                <a:cs typeface="Arial" charset="0"/>
              </a:rPr>
            </a:br>
            <a:r>
              <a:rPr lang="en-US" altLang="en-US" sz="2400" dirty="0" smtClean="0">
                <a:latin typeface="Arial" charset="0"/>
                <a:cs typeface="Arial" charset="0"/>
              </a:rPr>
              <a:t>12 month Moving Average, Federally Inspected</a:t>
            </a:r>
          </a:p>
        </p:txBody>
      </p:sp>
      <p:graphicFrame>
        <p:nvGraphicFramePr>
          <p:cNvPr id="12291" name="Object 3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557080307"/>
              </p:ext>
            </p:extLst>
          </p:nvPr>
        </p:nvGraphicFramePr>
        <p:xfrm>
          <a:off x="685800" y="1524000"/>
          <a:ext cx="77724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7" name="Chart" r:id="rId3" imgW="7772493" imgH="4114893" progId="MSGraph.Chart.8">
                  <p:embed followColorScheme="full"/>
                </p:oleObj>
              </mc:Choice>
              <mc:Fallback>
                <p:oleObj name="Chart" r:id="rId3" imgW="7772493" imgH="411489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524000"/>
                        <a:ext cx="7772400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38200" y="60198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August, 2018</a:t>
            </a:r>
          </a:p>
        </p:txBody>
      </p:sp>
    </p:spTree>
    <p:extLst>
      <p:ext uri="{BB962C8B-B14F-4D97-AF65-F5344CB8AC3E}">
        <p14:creationId xmlns:p14="http://schemas.microsoft.com/office/powerpoint/2010/main" val="206554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2018 Meat Production and Consumption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4897944"/>
              </p:ext>
            </p:extLst>
          </p:nvPr>
        </p:nvGraphicFramePr>
        <p:xfrm>
          <a:off x="228600" y="1905000"/>
          <a:ext cx="8763001" cy="334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44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8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68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88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37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060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342900" indent="-342900" algn="ctr">
                        <a:buNone/>
                      </a:pPr>
                      <a:r>
                        <a:rPr lang="en-US" sz="1600" dirty="0" smtClean="0"/>
                        <a:t>Production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Consum</a:t>
                      </a:r>
                      <a:r>
                        <a:rPr lang="en-US" sz="1600" dirty="0" smtClean="0"/>
                        <a:t>. Change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err="1" smtClean="0"/>
                        <a:t>Consum</a:t>
                      </a:r>
                      <a:r>
                        <a:rPr lang="en-US" sz="1600" baseline="0" dirty="0" smtClean="0"/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Per Capita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err="1" smtClean="0"/>
                        <a:t>Consum</a:t>
                      </a:r>
                      <a:r>
                        <a:rPr lang="en-US" sz="1600" baseline="0" dirty="0" smtClean="0"/>
                        <a:t>.</a:t>
                      </a:r>
                    </a:p>
                    <a:p>
                      <a:r>
                        <a:rPr lang="en-US" sz="1600" baseline="0" dirty="0" smtClean="0"/>
                        <a:t>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>
                        <a:buNone/>
                      </a:pPr>
                      <a:r>
                        <a:rPr lang="en-US" sz="1600" dirty="0" smtClean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2017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2016-2017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2018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2017-</a:t>
                      </a:r>
                    </a:p>
                    <a:p>
                      <a:pPr algn="ctr"/>
                      <a:r>
                        <a:rPr lang="en-US" sz="1600" dirty="0" smtClean="0"/>
                        <a:t>2018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2016-2017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/>
                        <a:t>2017-2018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Million</a:t>
                      </a:r>
                      <a:r>
                        <a:rPr lang="en-US" sz="1600" baseline="0" dirty="0" smtClean="0"/>
                        <a:t> lbs.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Million</a:t>
                      </a:r>
                      <a:r>
                        <a:rPr lang="en-US" sz="1600" baseline="0" dirty="0" smtClean="0"/>
                        <a:t> lbs.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Million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lbs.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%</a:t>
                      </a:r>
                    </a:p>
                    <a:p>
                      <a:pPr algn="ctr"/>
                      <a:r>
                        <a:rPr lang="en-US" sz="1600" dirty="0" smtClean="0"/>
                        <a:t>Change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% </a:t>
                      </a:r>
                    </a:p>
                    <a:p>
                      <a:pPr algn="ctr"/>
                      <a:r>
                        <a:rPr lang="en-US" sz="1600" dirty="0" smtClean="0"/>
                        <a:t>Change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Retail Lbs.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% </a:t>
                      </a:r>
                    </a:p>
                    <a:p>
                      <a:pPr algn="ctr"/>
                      <a:r>
                        <a:rPr lang="en-US" sz="1600" dirty="0" smtClean="0"/>
                        <a:t>Change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Beef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25221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26187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+3.8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27054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+3.3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+2.5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57.3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+0.7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24941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25584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+2.6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26555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+3.8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+0.0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51.3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+2.4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Broilers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40261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41217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+2.4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42317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+2.7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+1.2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92.5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+1.9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Total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97193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99739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+2.6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102649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+2.9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+1.1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219.7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+1.5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3400" y="5879068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LMIC, August 28, 2018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5486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2018 forecast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2378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2019 Meat Production and Consumption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5390122"/>
              </p:ext>
            </p:extLst>
          </p:nvPr>
        </p:nvGraphicFramePr>
        <p:xfrm>
          <a:off x="228600" y="1905000"/>
          <a:ext cx="8763001" cy="334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44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8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68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88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37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060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342900" indent="-342900" algn="ctr">
                        <a:buNone/>
                      </a:pPr>
                      <a:r>
                        <a:rPr lang="en-US" sz="1600" dirty="0" smtClean="0"/>
                        <a:t>Production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Consum</a:t>
                      </a:r>
                      <a:r>
                        <a:rPr lang="en-US" sz="1600" dirty="0" smtClean="0"/>
                        <a:t>. Change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err="1" smtClean="0"/>
                        <a:t>Consum</a:t>
                      </a:r>
                      <a:r>
                        <a:rPr lang="en-US" sz="1600" baseline="0" dirty="0" smtClean="0"/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Per Capita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err="1" smtClean="0"/>
                        <a:t>Consum</a:t>
                      </a:r>
                      <a:r>
                        <a:rPr lang="en-US" sz="1600" baseline="0" dirty="0" smtClean="0"/>
                        <a:t>.</a:t>
                      </a:r>
                    </a:p>
                    <a:p>
                      <a:r>
                        <a:rPr lang="en-US" sz="1600" baseline="0" dirty="0" smtClean="0"/>
                        <a:t>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>
                        <a:buNone/>
                      </a:pPr>
                      <a:r>
                        <a:rPr lang="en-US" sz="1600" dirty="0" smtClean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2018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2017-2018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2019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2018-</a:t>
                      </a:r>
                    </a:p>
                    <a:p>
                      <a:pPr algn="ctr"/>
                      <a:r>
                        <a:rPr lang="en-US" sz="1600" dirty="0" smtClean="0"/>
                        <a:t>2019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2017-2018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/>
                        <a:t>2018-2019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Million</a:t>
                      </a:r>
                      <a:r>
                        <a:rPr lang="en-US" sz="1600" baseline="0" dirty="0" smtClean="0"/>
                        <a:t> lbs.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Million</a:t>
                      </a:r>
                      <a:r>
                        <a:rPr lang="en-US" sz="1600" baseline="0" dirty="0" smtClean="0"/>
                        <a:t> lbs.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Million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lbs.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%</a:t>
                      </a:r>
                    </a:p>
                    <a:p>
                      <a:pPr algn="ctr"/>
                      <a:r>
                        <a:rPr lang="en-US" sz="1600" dirty="0" smtClean="0"/>
                        <a:t>Change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% </a:t>
                      </a:r>
                    </a:p>
                    <a:p>
                      <a:pPr algn="ctr"/>
                      <a:r>
                        <a:rPr lang="en-US" sz="1600" dirty="0" smtClean="0"/>
                        <a:t>Change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Retail Lbs.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% </a:t>
                      </a:r>
                    </a:p>
                    <a:p>
                      <a:pPr algn="ctr"/>
                      <a:r>
                        <a:rPr lang="en-US" sz="1600" dirty="0" smtClean="0"/>
                        <a:t>Change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Beef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26187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27054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+3.3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27455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+1.5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+0.7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57.7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+0.7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25584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26555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+3.8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26897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+1.3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+2.2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51.6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+0.8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Broilers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41217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42317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+2.7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42983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+1.6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+1.9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93.5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+1.1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Total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99739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102649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+2.9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104022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+1.3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+1.1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221.3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+0.7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3400" y="5879068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LMIC, August 28, 2018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5486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2018 and 2019 forecast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883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4584124"/>
              </p:ext>
            </p:extLst>
          </p:nvPr>
        </p:nvGraphicFramePr>
        <p:xfrm>
          <a:off x="838200" y="779462"/>
          <a:ext cx="7808913" cy="478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88" name="Chart" r:id="rId4" imgW="6888390" imgH="4137696" progId="MSGraph.Chart.8">
                  <p:embed followColorScheme="full"/>
                </p:oleObj>
              </mc:Choice>
              <mc:Fallback>
                <p:oleObj name="Chart" r:id="rId4" imgW="6888390" imgH="413769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779462"/>
                        <a:ext cx="7808913" cy="4783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5" name="Text Box 7"/>
          <p:cNvSpPr txBox="1">
            <a:spLocks noChangeArrowheads="1"/>
          </p:cNvSpPr>
          <p:nvPr/>
        </p:nvSpPr>
        <p:spPr bwMode="auto">
          <a:xfrm>
            <a:off x="914400" y="5715000"/>
            <a:ext cx="16002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900" dirty="0" smtClean="0">
                <a:latin typeface="Arial" charset="0"/>
              </a:rPr>
              <a:t>Data </a:t>
            </a:r>
            <a:r>
              <a:rPr lang="en-US" altLang="en-US" sz="900" dirty="0">
                <a:latin typeface="Arial" charset="0"/>
              </a:rPr>
              <a:t>Source:  </a:t>
            </a:r>
            <a:r>
              <a:rPr lang="en-US" altLang="en-US" sz="900" dirty="0" smtClean="0">
                <a:latin typeface="Arial" charset="0"/>
              </a:rPr>
              <a:t>USDA-ERS</a:t>
            </a:r>
            <a:endParaRPr lang="en-US" altLang="en-US" sz="900" dirty="0"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1200" y="5867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July,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60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6111324"/>
              </p:ext>
            </p:extLst>
          </p:nvPr>
        </p:nvGraphicFramePr>
        <p:xfrm>
          <a:off x="685800" y="685800"/>
          <a:ext cx="7808913" cy="478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1" name="Chart" r:id="rId4" imgW="6911297" imgH="4137696" progId="MSGraph.Chart.8">
                  <p:embed followColorScheme="full"/>
                </p:oleObj>
              </mc:Choice>
              <mc:Fallback>
                <p:oleObj name="Chart" r:id="rId4" imgW="6911297" imgH="413769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685800"/>
                        <a:ext cx="7808913" cy="4783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7" name="Text Box 7"/>
          <p:cNvSpPr txBox="1">
            <a:spLocks noChangeArrowheads="1"/>
          </p:cNvSpPr>
          <p:nvPr/>
        </p:nvSpPr>
        <p:spPr bwMode="auto">
          <a:xfrm>
            <a:off x="914400" y="5715000"/>
            <a:ext cx="41148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Livestock Marketing Information Center</a:t>
            </a:r>
          </a:p>
          <a:p>
            <a:pPr>
              <a:spcBef>
                <a:spcPct val="50000"/>
              </a:spcBef>
            </a:pPr>
            <a:r>
              <a:rPr lang="en-US" altLang="en-US" sz="900"/>
              <a:t>Data Source:  USDA-AMS &amp; USDA-NASS, Compiled &amp; Analysis by LMIC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91200" y="5867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July,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91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9616738"/>
              </p:ext>
            </p:extLst>
          </p:nvPr>
        </p:nvGraphicFramePr>
        <p:xfrm>
          <a:off x="685800" y="533400"/>
          <a:ext cx="8305800" cy="5092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31" name="Chart" r:id="rId4" imgW="6629415" imgH="4053912" progId="MSGraph.Chart.8">
                  <p:embed followColorScheme="full"/>
                </p:oleObj>
              </mc:Choice>
              <mc:Fallback>
                <p:oleObj name="Chart" r:id="rId4" imgW="6629415" imgH="405391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533400"/>
                        <a:ext cx="8305800" cy="509249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4198716" y="2515436"/>
            <a:ext cx="26592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Commercial Beef </a:t>
            </a:r>
            <a:r>
              <a:rPr lang="en-US" sz="1400" b="1" dirty="0" smtClean="0">
                <a:solidFill>
                  <a:srgbClr val="FF0000"/>
                </a:solidFill>
              </a:rPr>
              <a:t>Production &gt;&gt;&gt;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3810000" y="4191000"/>
            <a:ext cx="20968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3333FF"/>
                </a:solidFill>
              </a:rPr>
              <a:t>Beef Cow Inventory &gt;&gt;&gt;</a:t>
            </a:r>
            <a:endParaRPr lang="en-US" sz="1400" b="1" dirty="0">
              <a:solidFill>
                <a:srgbClr val="3333FF"/>
              </a:solidFill>
            </a:endParaRPr>
          </a:p>
        </p:txBody>
      </p:sp>
      <p:sp>
        <p:nvSpPr>
          <p:cNvPr id="8198" name="Text Box 7"/>
          <p:cNvSpPr txBox="1">
            <a:spLocks noChangeArrowheads="1"/>
          </p:cNvSpPr>
          <p:nvPr/>
        </p:nvSpPr>
        <p:spPr bwMode="auto">
          <a:xfrm>
            <a:off x="914400" y="5715000"/>
            <a:ext cx="32004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/>
              <a:t>Livestock Marketing Information Center</a:t>
            </a:r>
          </a:p>
          <a:p>
            <a:pPr>
              <a:spcBef>
                <a:spcPct val="50000"/>
              </a:spcBef>
            </a:pPr>
            <a:r>
              <a:rPr lang="en-US" sz="900" dirty="0"/>
              <a:t>Data Source:  </a:t>
            </a:r>
            <a:r>
              <a:rPr lang="en-US" sz="900" dirty="0" smtClean="0"/>
              <a:t>USDA-NASS, </a:t>
            </a:r>
            <a:r>
              <a:rPr lang="en-US" sz="900" dirty="0"/>
              <a:t>Compiled &amp; Analysis by </a:t>
            </a:r>
            <a:r>
              <a:rPr lang="en-US" sz="900" dirty="0" smtClean="0"/>
              <a:t>LMIC and Derrell Peel</a:t>
            </a:r>
            <a:endParaRPr lang="en-US" sz="900" dirty="0"/>
          </a:p>
        </p:txBody>
      </p:sp>
      <p:sp>
        <p:nvSpPr>
          <p:cNvPr id="2" name="TextBox 1"/>
          <p:cNvSpPr txBox="1"/>
          <p:nvPr/>
        </p:nvSpPr>
        <p:spPr>
          <a:xfrm>
            <a:off x="4724400" y="5715000"/>
            <a:ext cx="33528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2018 Production, 2019 inventory forecast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558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43" descr="8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7200"/>
            <a:ext cx="6248400" cy="588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799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0861878"/>
              </p:ext>
            </p:extLst>
          </p:nvPr>
        </p:nvGraphicFramePr>
        <p:xfrm>
          <a:off x="315913" y="762000"/>
          <a:ext cx="8534400" cy="5129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47" name="Worksheet" r:id="rId4" imgW="8938237" imgH="5372131" progId="Excel.Sheet.8">
                  <p:embed/>
                </p:oleObj>
              </mc:Choice>
              <mc:Fallback>
                <p:oleObj name="Worksheet" r:id="rId4" imgW="8938237" imgH="5372131" progId="Excel.Shee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913" y="762000"/>
                        <a:ext cx="8534400" cy="5129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7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1148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Arial" charset="0"/>
              </a:rPr>
              <a:t>Data Source:  USDA-FAS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Arial" charset="0"/>
              </a:rPr>
              <a:t>Livestock 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372124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1066110"/>
              </p:ext>
            </p:extLst>
          </p:nvPr>
        </p:nvGraphicFramePr>
        <p:xfrm>
          <a:off x="452438" y="814388"/>
          <a:ext cx="8259762" cy="5040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64" name="Worksheet" r:id="rId4" imgW="8915354" imgH="5440680" progId="Excel.Sheet.8">
                  <p:embed/>
                </p:oleObj>
              </mc:Choice>
              <mc:Fallback>
                <p:oleObj name="Worksheet" r:id="rId4" imgW="8915354" imgH="5440680" progId="Excel.Shee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438" y="814388"/>
                        <a:ext cx="8259762" cy="5040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7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114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Arial" charset="0"/>
              </a:rPr>
              <a:t>Data Source:  </a:t>
            </a:r>
            <a:r>
              <a:rPr lang="en-US" altLang="en-US" sz="1000" b="1" dirty="0" smtClean="0">
                <a:solidFill>
                  <a:srgbClr val="000000"/>
                </a:solidFill>
                <a:latin typeface="Arial" charset="0"/>
              </a:rPr>
              <a:t>USDA-FAS</a:t>
            </a:r>
            <a:endParaRPr lang="en-US" altLang="en-US" sz="10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26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Beef and Cattle Market Threats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Uncertain external environment</a:t>
            </a:r>
          </a:p>
          <a:p>
            <a:r>
              <a:rPr lang="en-US" dirty="0" smtClean="0"/>
              <a:t>Higher input costs</a:t>
            </a:r>
          </a:p>
          <a:p>
            <a:pPr lvl="1"/>
            <a:r>
              <a:rPr lang="en-US" sz="2600" dirty="0" smtClean="0"/>
              <a:t>Machinery and equipment</a:t>
            </a:r>
          </a:p>
          <a:p>
            <a:pPr lvl="1"/>
            <a:r>
              <a:rPr lang="en-US" sz="2600" dirty="0" smtClean="0"/>
              <a:t>Fencing, etc.</a:t>
            </a:r>
          </a:p>
          <a:p>
            <a:r>
              <a:rPr lang="en-US" dirty="0" smtClean="0"/>
              <a:t>Beef exports</a:t>
            </a:r>
          </a:p>
          <a:p>
            <a:pPr lvl="1"/>
            <a:r>
              <a:rPr lang="en-US" sz="2600" dirty="0" smtClean="0"/>
              <a:t>Tariffs</a:t>
            </a:r>
          </a:p>
          <a:p>
            <a:pPr lvl="1"/>
            <a:r>
              <a:rPr lang="en-US" sz="2600" dirty="0" smtClean="0"/>
              <a:t>Exchange rates</a:t>
            </a:r>
          </a:p>
          <a:p>
            <a:r>
              <a:rPr lang="en-US" dirty="0" smtClean="0"/>
              <a:t>Domestic beef demand</a:t>
            </a:r>
          </a:p>
          <a:p>
            <a:pPr lvl="1"/>
            <a:r>
              <a:rPr lang="en-US" sz="2600" dirty="0" smtClean="0"/>
              <a:t>Competing meats</a:t>
            </a:r>
          </a:p>
          <a:p>
            <a:pPr lvl="1"/>
            <a:r>
              <a:rPr lang="en-US" sz="2600" dirty="0" smtClean="0"/>
              <a:t>Macroeconomic conditions</a:t>
            </a:r>
          </a:p>
          <a:p>
            <a:pPr lvl="2"/>
            <a:r>
              <a:rPr lang="en-US" dirty="0" smtClean="0"/>
              <a:t>Consumer spending</a:t>
            </a:r>
          </a:p>
          <a:p>
            <a:pPr lvl="2"/>
            <a:r>
              <a:rPr lang="en-US" dirty="0" smtClean="0"/>
              <a:t>Inflation</a:t>
            </a:r>
          </a:p>
          <a:p>
            <a:pPr lvl="2"/>
            <a:r>
              <a:rPr lang="en-US" dirty="0" smtClean="0"/>
              <a:t>Rising interest rates</a:t>
            </a:r>
            <a:endParaRPr lang="en-US" dirty="0"/>
          </a:p>
        </p:txBody>
      </p:sp>
      <p:pic>
        <p:nvPicPr>
          <p:cNvPr id="4" name="Picture 2" descr="http://www.thecattlesite.com/uploads/files/slir/headline/imagelib/5879_USChinaTradeW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963" y="3733800"/>
            <a:ext cx="3746861" cy="282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drovers.com/sites/default/files/styles/featured_banner/public/NAFTA%20Canada%20Mexico%20U.S.%20flags.JPG?itok=6801i4q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536" y="1828800"/>
            <a:ext cx="3396925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25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183746"/>
              </p:ext>
            </p:extLst>
          </p:nvPr>
        </p:nvGraphicFramePr>
        <p:xfrm>
          <a:off x="325438" y="774700"/>
          <a:ext cx="8515350" cy="511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47" name="Worksheet" r:id="rId4" imgW="8938237" imgH="5372131" progId="Excel.Sheet.8">
                  <p:embed/>
                </p:oleObj>
              </mc:Choice>
              <mc:Fallback>
                <p:oleObj name="Worksheet" r:id="rId4" imgW="8938237" imgH="5372131" progId="Excel.Shee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438" y="774700"/>
                        <a:ext cx="8515350" cy="5118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7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114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Arial" charset="0"/>
              </a:rPr>
              <a:t>Data Source:  </a:t>
            </a:r>
            <a:r>
              <a:rPr lang="en-US" altLang="en-US" sz="1000" b="1" dirty="0" smtClean="0">
                <a:solidFill>
                  <a:srgbClr val="000000"/>
                </a:solidFill>
                <a:latin typeface="Arial" charset="0"/>
              </a:rPr>
              <a:t>USDA-FAS</a:t>
            </a:r>
            <a:endParaRPr lang="en-US" altLang="en-US" sz="10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85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2545302107"/>
              </p:ext>
            </p:ext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543800" y="6224588"/>
            <a:ext cx="61912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5059287"/>
              </p:ext>
            </p:extLst>
          </p:nvPr>
        </p:nvGraphicFramePr>
        <p:xfrm>
          <a:off x="152400" y="6096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114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Data Source:  </a:t>
            </a:r>
            <a:r>
              <a:rPr lang="en-US" sz="1400" b="1" dirty="0" smtClean="0">
                <a:solidFill>
                  <a:prstClr val="black"/>
                </a:solidFill>
              </a:rPr>
              <a:t>USDA-ERS &amp; USDA-FAS</a:t>
            </a:r>
            <a:endParaRPr lang="en-US" sz="1400" b="1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prstClr val="black"/>
                </a:solidFill>
              </a:rPr>
              <a:t>Livestock 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180181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U.S. Beef Exports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1405680"/>
              </p:ext>
            </p:extLst>
          </p:nvPr>
        </p:nvGraphicFramePr>
        <p:xfrm>
          <a:off x="457200" y="1447800"/>
          <a:ext cx="8077200" cy="408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2016</a:t>
                      </a:r>
                    </a:p>
                    <a:p>
                      <a:pPr algn="ctr"/>
                      <a:r>
                        <a:rPr lang="en-US" sz="2000" dirty="0" smtClean="0"/>
                        <a:t>(1000 lbs.)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% Change  2015 to 2016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2017</a:t>
                      </a:r>
                    </a:p>
                    <a:p>
                      <a:pPr algn="ctr"/>
                      <a:r>
                        <a:rPr lang="en-US" sz="2000" dirty="0" smtClean="0"/>
                        <a:t>(1000 lbs.)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% Change  2016 to 2017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% of Total Exports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YTD %</a:t>
                      </a:r>
                    </a:p>
                    <a:p>
                      <a:pPr algn="ctr"/>
                      <a:r>
                        <a:rPr lang="en-US" sz="2000" dirty="0" smtClean="0"/>
                        <a:t>Of 2017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Japan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655426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+21.5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826204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+26.1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28.9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+6.5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Mexico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394952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+8.9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419506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+6.2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14.7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+8.8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Hong Kong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293813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-7.0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335719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+14.3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11.7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+11.5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Canada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311905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-4.8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311905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+1.2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10.8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+1.1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S. Korea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459158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+44.0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472768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+3.0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16.5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+41.9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Total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2555698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+12.7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2861557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+12.0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+14.7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3400" y="57912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YTD: Jan-Jun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54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621495280"/>
              </p:ext>
            </p:ext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543800" y="6215063"/>
            <a:ext cx="611188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1770348"/>
              </p:ext>
            </p:extLst>
          </p:nvPr>
        </p:nvGraphicFramePr>
        <p:xfrm>
          <a:off x="152400" y="6096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5638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Data Source:  </a:t>
            </a:r>
            <a:r>
              <a:rPr lang="en-US" sz="1400" b="1" dirty="0" smtClean="0">
                <a:solidFill>
                  <a:prstClr val="black"/>
                </a:solidFill>
              </a:rPr>
              <a:t>USDA-ERS &amp; USDA-FAS, Compiled and Forecasts by LMIC</a:t>
            </a:r>
            <a:endParaRPr lang="en-US" sz="1400" b="1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prstClr val="black"/>
                </a:solidFill>
              </a:rPr>
              <a:t>Livestock 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17005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2040850017"/>
              </p:ext>
            </p:ext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543800" y="6224588"/>
            <a:ext cx="61912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6163332"/>
              </p:ext>
            </p:extLst>
          </p:nvPr>
        </p:nvGraphicFramePr>
        <p:xfrm>
          <a:off x="152400" y="6096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114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Data Source:  </a:t>
            </a:r>
            <a:r>
              <a:rPr lang="en-US" sz="1400" b="1" dirty="0" smtClean="0">
                <a:solidFill>
                  <a:prstClr val="black"/>
                </a:solidFill>
              </a:rPr>
              <a:t>USDA-ERS &amp; USDA-FAS</a:t>
            </a:r>
            <a:endParaRPr lang="en-US" sz="1400" b="1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prstClr val="black"/>
                </a:solidFill>
              </a:rPr>
              <a:t>Livestock 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231862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U.S. Beef Imports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6939184"/>
              </p:ext>
            </p:extLst>
          </p:nvPr>
        </p:nvGraphicFramePr>
        <p:xfrm>
          <a:off x="457200" y="1447800"/>
          <a:ext cx="7924800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2016</a:t>
                      </a:r>
                    </a:p>
                    <a:p>
                      <a:pPr algn="ctr"/>
                      <a:r>
                        <a:rPr lang="en-US" sz="2000" dirty="0" smtClean="0"/>
                        <a:t>(1000 lbs.)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% Change  2015 to 2016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2017</a:t>
                      </a:r>
                    </a:p>
                    <a:p>
                      <a:pPr algn="ctr"/>
                      <a:r>
                        <a:rPr lang="en-US" sz="2000" dirty="0" smtClean="0"/>
                        <a:t>(1000 lbs.)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% Change  2015 to 2016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% of Total Imports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2018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YTD</a:t>
                      </a:r>
                    </a:p>
                    <a:p>
                      <a:pPr algn="ctr"/>
                      <a:r>
                        <a:rPr lang="en-US" sz="2000" dirty="0" smtClean="0"/>
                        <a:t>% of 2017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Australia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767216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-39.0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695253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-9.4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+23.2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+2.7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Canada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717798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+14.2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741070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+3.2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+24.8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+9.9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New</a:t>
                      </a:r>
                      <a:r>
                        <a:rPr lang="en-US" sz="2000" baseline="0" dirty="0" smtClean="0"/>
                        <a:t> Zealand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612549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-7.4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557529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-9.1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+18.6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+8.6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Mexico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493446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+25.9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573520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+16.2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+19.2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-15.0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Brazil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152703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+2.1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138430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-9.3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+4.6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-22.6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Total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3014636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-10.6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2994382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-0.7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+1.0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62000" y="6077314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YTD: Jan-Jun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17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468538413"/>
              </p:ext>
            </p:ext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543800" y="6215063"/>
            <a:ext cx="611188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3872847"/>
              </p:ext>
            </p:extLst>
          </p:nvPr>
        </p:nvGraphicFramePr>
        <p:xfrm>
          <a:off x="152400" y="6096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5638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Data Source:  </a:t>
            </a:r>
            <a:r>
              <a:rPr lang="en-US" sz="1400" b="1" dirty="0" smtClean="0">
                <a:solidFill>
                  <a:prstClr val="black"/>
                </a:solidFill>
              </a:rPr>
              <a:t>USDA-ERS &amp; USDA-FAS, Compiled and Forecasts by LMIC</a:t>
            </a:r>
            <a:endParaRPr lang="en-US" sz="1400" b="1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prstClr val="black"/>
                </a:solidFill>
              </a:rPr>
              <a:t>Livestock 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235405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>
            <p:extLst>
              <p:ext uri="{D42A27DB-BD31-4B8C-83A1-F6EECF244321}">
                <p14:modId xmlns:p14="http://schemas.microsoft.com/office/powerpoint/2010/main" val="519214220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439025" y="6224588"/>
            <a:ext cx="790575" cy="333375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3476888"/>
              </p:ext>
            </p:extLst>
          </p:nvPr>
        </p:nvGraphicFramePr>
        <p:xfrm>
          <a:off x="152400" y="6096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114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Data Source:  USDA-AMS</a:t>
            </a:r>
          </a:p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prstClr val="black"/>
                </a:solidFill>
              </a:rPr>
              <a:t>Livestock 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18540017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477357295"/>
              </p:ext>
            </p:ext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543800" y="6224588"/>
            <a:ext cx="65722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0607145"/>
              </p:ext>
            </p:extLst>
          </p:nvPr>
        </p:nvGraphicFramePr>
        <p:xfrm>
          <a:off x="152400" y="6096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114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Data Source:  </a:t>
            </a:r>
            <a:r>
              <a:rPr lang="en-US" sz="1400" b="1" dirty="0" smtClean="0">
                <a:solidFill>
                  <a:prstClr val="black"/>
                </a:solidFill>
              </a:rPr>
              <a:t>USDA-ERS &amp; USDA-FAS</a:t>
            </a:r>
            <a:endParaRPr lang="en-US" sz="1400" b="1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prstClr val="black"/>
                </a:solidFill>
              </a:rPr>
              <a:t>Livestock 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123102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270222802"/>
              </p:ext>
            </p:ext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543800" y="6224588"/>
            <a:ext cx="61912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910348"/>
              </p:ext>
            </p:extLst>
          </p:nvPr>
        </p:nvGraphicFramePr>
        <p:xfrm>
          <a:off x="152400" y="6096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114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Data Source:  </a:t>
            </a:r>
            <a:r>
              <a:rPr lang="en-US" sz="1400" b="1" dirty="0" smtClean="0">
                <a:solidFill>
                  <a:prstClr val="black"/>
                </a:solidFill>
              </a:rPr>
              <a:t>USDA-ERS &amp; USDA-FAS</a:t>
            </a:r>
            <a:endParaRPr lang="en-US" sz="1400" b="1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prstClr val="black"/>
                </a:solidFill>
              </a:rPr>
              <a:t>Livestock 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108802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Major Beef Market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Cattle Inventory and Beef Production</a:t>
            </a:r>
          </a:p>
          <a:p>
            <a:r>
              <a:rPr lang="en-US" dirty="0" smtClean="0"/>
              <a:t>Beef Demand</a:t>
            </a:r>
          </a:p>
          <a:p>
            <a:r>
              <a:rPr lang="en-US" dirty="0" smtClean="0"/>
              <a:t>International Trade</a:t>
            </a:r>
          </a:p>
          <a:p>
            <a:r>
              <a:rPr lang="en-US" dirty="0" smtClean="0"/>
              <a:t>Feed and Input Markets</a:t>
            </a:r>
          </a:p>
          <a:p>
            <a:r>
              <a:rPr lang="en-US" dirty="0" smtClean="0"/>
              <a:t>Forage Conditions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0195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506090092"/>
              </p:ext>
            </p:ext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534275" y="6224588"/>
            <a:ext cx="61912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0251511"/>
              </p:ext>
            </p:extLst>
          </p:nvPr>
        </p:nvGraphicFramePr>
        <p:xfrm>
          <a:off x="152400" y="6096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799" y="6172200"/>
            <a:ext cx="47766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Data Source:  </a:t>
            </a:r>
            <a:r>
              <a:rPr lang="en-US" sz="1400" b="1" dirty="0" smtClean="0">
                <a:solidFill>
                  <a:prstClr val="black"/>
                </a:solidFill>
              </a:rPr>
              <a:t>USDA-AMS, Compiled and Forecasts by LMIC</a:t>
            </a:r>
            <a:endParaRPr lang="en-US" sz="1400" b="1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prstClr val="black"/>
                </a:solidFill>
              </a:rPr>
              <a:t>Livestock 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374522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 smtClean="0"/>
              <a:t>2018 Cattle Price Forecasts</a:t>
            </a:r>
            <a:endParaRPr lang="en-US" sz="32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1063742"/>
              </p:ext>
            </p:extLst>
          </p:nvPr>
        </p:nvGraphicFramePr>
        <p:xfrm>
          <a:off x="457200" y="1295400"/>
          <a:ext cx="8458202" cy="48219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0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36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31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36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369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36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Feeder Steer Price (Southern Plains)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Fed Steer 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010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5-600 lb.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($/cwt.)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% </a:t>
                      </a:r>
                      <a:r>
                        <a:rPr lang="en-US" sz="2000" dirty="0" err="1">
                          <a:effectLst/>
                        </a:rPr>
                        <a:t>chg</a:t>
                      </a:r>
                      <a:r>
                        <a:rPr lang="en-US" sz="2000" dirty="0">
                          <a:effectLst/>
                        </a:rPr>
                        <a:t> from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Last Year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7-800 lb.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($/cwt.)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% </a:t>
                      </a:r>
                      <a:r>
                        <a:rPr lang="en-US" sz="2000" dirty="0" err="1">
                          <a:effectLst/>
                        </a:rPr>
                        <a:t>chg</a:t>
                      </a:r>
                      <a:r>
                        <a:rPr lang="en-US" sz="2000" dirty="0">
                          <a:effectLst/>
                        </a:rPr>
                        <a:t> from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Last Year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5-mkt avg.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($/cwt)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% </a:t>
                      </a:r>
                      <a:r>
                        <a:rPr lang="en-US" sz="2000" dirty="0" err="1">
                          <a:effectLst/>
                        </a:rPr>
                        <a:t>chg</a:t>
                      </a:r>
                      <a:r>
                        <a:rPr lang="en-US" sz="2000" dirty="0">
                          <a:effectLst/>
                        </a:rPr>
                        <a:t> from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Last Year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r>
                        <a:rPr lang="en-US" sz="2000" dirty="0" smtClean="0">
                          <a:effectLst/>
                        </a:rPr>
                        <a:t>2017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IV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170.66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+23.3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157.13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+21.2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117.88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+9.</a:t>
                      </a: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Annual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166.00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0.0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148.17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+2.1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121.52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+0.5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r>
                        <a:rPr lang="en-US" sz="20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2018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180.01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+14.4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148.73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+11.9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125.61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+2.2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II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170.11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-0.2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144.52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-3.2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116.72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-12.1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III</a:t>
                      </a:r>
                      <a:endParaRPr lang="en-US" dirty="0"/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166-169</a:t>
                      </a:r>
                      <a:endParaRPr lang="en-US" sz="2000" dirty="0"/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+1.2</a:t>
                      </a:r>
                      <a:endParaRPr lang="en-US" sz="2000" dirty="0"/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148-150</a:t>
                      </a:r>
                      <a:endParaRPr lang="en-US" sz="2000" dirty="0"/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-2.8</a:t>
                      </a:r>
                      <a:endParaRPr lang="en-US" sz="2000" dirty="0"/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111-112</a:t>
                      </a:r>
                      <a:endParaRPr lang="en-US" sz="2000" dirty="0"/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-0.9</a:t>
                      </a:r>
                      <a:endParaRPr lang="en-US" sz="2000" dirty="0"/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IV</a:t>
                      </a:r>
                      <a:endParaRPr lang="en-US" dirty="0"/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162-166</a:t>
                      </a:r>
                      <a:endParaRPr lang="en-US" sz="2000" dirty="0"/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-3.9</a:t>
                      </a:r>
                      <a:endParaRPr lang="en-US" sz="2000" dirty="0"/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148-151</a:t>
                      </a:r>
                      <a:endParaRPr lang="en-US" sz="2000" dirty="0"/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-4.9</a:t>
                      </a:r>
                      <a:endParaRPr lang="en-US" sz="2000" dirty="0"/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115-117</a:t>
                      </a:r>
                      <a:endParaRPr lang="en-US" sz="2000" dirty="0"/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-1.6</a:t>
                      </a:r>
                      <a:endParaRPr lang="en-US" sz="2000" dirty="0"/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Annual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169-172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+2.7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147-149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-0.1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117-118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-3.3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Annual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169-174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+0.5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147-151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+0.6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114-118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-1.3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33400" y="6234988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LMIC, August 28,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49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405834254"/>
              </p:ext>
            </p:extLst>
          </p:nvPr>
        </p:nvGraphicFramePr>
        <p:xfrm>
          <a:off x="304800" y="838200"/>
          <a:ext cx="8458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884417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590100438"/>
              </p:ext>
            </p:extLst>
          </p:nvPr>
        </p:nvGraphicFramePr>
        <p:xfrm>
          <a:off x="457200" y="838200"/>
          <a:ext cx="83820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513636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1" i="1" dirty="0" smtClean="0"/>
              <a:t>Price-Weight Relationship</a:t>
            </a:r>
            <a:r>
              <a:rPr lang="en-US" sz="2800" i="1" dirty="0" smtClean="0"/>
              <a:t> </a:t>
            </a:r>
            <a:br>
              <a:rPr lang="en-US" sz="2800" i="1" dirty="0" smtClean="0"/>
            </a:br>
            <a:r>
              <a:rPr lang="en-US" sz="2800" i="1" dirty="0" smtClean="0"/>
              <a:t>Medium/Large No. 1 Steers, Oklahoma</a:t>
            </a:r>
            <a:endParaRPr lang="en-US" sz="2400" i="1" dirty="0" smtClean="0"/>
          </a:p>
        </p:txBody>
      </p:sp>
      <p:graphicFrame>
        <p:nvGraphicFramePr>
          <p:cNvPr id="15362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040354454"/>
              </p:ext>
            </p:extLst>
          </p:nvPr>
        </p:nvGraphicFramePr>
        <p:xfrm>
          <a:off x="304800" y="1400175"/>
          <a:ext cx="8622868" cy="477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33" name="Chart" r:id="rId3" imgW="8000905" imgH="4427136" progId="MSGraph.Chart.8">
                  <p:embed followColorScheme="full"/>
                </p:oleObj>
              </mc:Choice>
              <mc:Fallback>
                <p:oleObj name="Chart" r:id="rId3" imgW="8000905" imgH="442713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400175"/>
                        <a:ext cx="8622868" cy="47720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53756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Steer Price, Total Value and Value of Gain </a:t>
            </a:r>
            <a:br>
              <a:rPr lang="en-US" sz="2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August 31, 2018 7 Mkt. Ave., Oklahoma</a:t>
            </a:r>
            <a:endParaRPr lang="en-US" sz="24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9427152"/>
              </p:ext>
            </p:extLst>
          </p:nvPr>
        </p:nvGraphicFramePr>
        <p:xfrm>
          <a:off x="457200" y="1371600"/>
          <a:ext cx="8381998" cy="5156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2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59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59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21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59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59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859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320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Weight (lbs)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Average Price ($/cwt.)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Total Value </a:t>
                      </a: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($/</a:t>
                      </a:r>
                      <a:r>
                        <a:rPr lang="en-US" sz="2000" dirty="0" err="1" smtClean="0">
                          <a:latin typeface="Calibri"/>
                          <a:ea typeface="Times New Roman"/>
                          <a:cs typeface="Times New Roman"/>
                        </a:rPr>
                        <a:t>hd</a:t>
                      </a: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400 </a:t>
                      </a: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lb.  Beg. Weight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($/lb.)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450 lb.  Beg. Weight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($/lb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500 </a:t>
                      </a: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lb.  Beg. Weight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($/lb.)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550 </a:t>
                      </a: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lb.  Beg. Weight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($/lb.)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600 lb.  Beg. Weight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($/lb.)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650 lb.  Beg. Weight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($/lb.)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400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$182.52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$730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450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$174.26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$784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500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$166.82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$834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550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$161.61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$889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600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$159.60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$958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$1.37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650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$158.29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$1,029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$1.30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$1.40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$1.43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700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$154.98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$1,085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$1.31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750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$151.66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$1,137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800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$147.74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$1,182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850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$143.94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$1,223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$0.97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900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$141.52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$1,274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$0.98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3039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itle"/>
          <p:cNvPicPr>
            <a:picLocks noChangeAspect="1" noChangeArrowheads="1"/>
          </p:cNvPicPr>
          <p:nvPr/>
        </p:nvPicPr>
        <p:blipFill>
          <a:blip r:embed="rId2" cstate="print"/>
          <a:srcRect t="12402"/>
          <a:stretch>
            <a:fillRect/>
          </a:stretch>
        </p:blipFill>
        <p:spPr bwMode="auto">
          <a:xfrm>
            <a:off x="1657350" y="230187"/>
            <a:ext cx="7105650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bs1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633" y="262730"/>
            <a:ext cx="1220788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85800" y="1600200"/>
            <a:ext cx="74676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Weekly Email Newsletter</a:t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From OSU Animal Science and Agricultural Economics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88391" y="5257800"/>
            <a:ext cx="76962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Send Email to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derrell.peel@okstate.edu</a:t>
            </a:r>
          </a:p>
        </p:txBody>
      </p:sp>
      <p:pic>
        <p:nvPicPr>
          <p:cNvPr id="1026" name="Picture 2" descr="C:\Users\dpeel\Documents\PICS\Agriculture2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05" y="3352800"/>
            <a:ext cx="2057400" cy="179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peel\Documents\PICS\feedlot-may-7-0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895600"/>
            <a:ext cx="4200808" cy="315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79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NAFTA Impact on U.S. Agricultural Exports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264314"/>
              </p:ext>
            </p:extLst>
          </p:nvPr>
        </p:nvGraphicFramePr>
        <p:xfrm>
          <a:off x="457200" y="1747520"/>
          <a:ext cx="7924800" cy="4719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Mexico % of Total Exports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Canada %</a:t>
                      </a:r>
                      <a:r>
                        <a:rPr lang="en-US" baseline="0" dirty="0" smtClean="0"/>
                        <a:t> of Total Exports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NAFTA</a:t>
                      </a:r>
                      <a:r>
                        <a:rPr lang="en-US" baseline="0" dirty="0" smtClean="0"/>
                        <a:t> % of Total Exports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Beef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25.6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Pork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32.1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41.5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Poultry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24.5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 Meat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31.0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Wheat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11.6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Wheat Flour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34.3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92.3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Corn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26.4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Sorghum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--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Soybeans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6.84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Soy Oil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27.2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Soy Meal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37.9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4907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1" i="1" dirty="0" smtClean="0"/>
              <a:t>Price-Weight Relationship</a:t>
            </a:r>
            <a:r>
              <a:rPr lang="en-US" sz="2800" i="1" dirty="0" smtClean="0"/>
              <a:t> </a:t>
            </a:r>
            <a:br>
              <a:rPr lang="en-US" sz="2800" i="1" dirty="0" smtClean="0"/>
            </a:br>
            <a:r>
              <a:rPr lang="en-US" sz="2800" i="1" dirty="0" smtClean="0"/>
              <a:t>Medium/Large No. 1 Steers, Oklahoma</a:t>
            </a:r>
            <a:endParaRPr lang="en-US" sz="2400" i="1" dirty="0" smtClean="0"/>
          </a:p>
        </p:txBody>
      </p:sp>
      <p:graphicFrame>
        <p:nvGraphicFramePr>
          <p:cNvPr id="15362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2590447213"/>
              </p:ext>
            </p:extLst>
          </p:nvPr>
        </p:nvGraphicFramePr>
        <p:xfrm>
          <a:off x="304800" y="1704975"/>
          <a:ext cx="8158163" cy="451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20" name="Chart" r:id="rId3" imgW="8001108" imgH="4427148" progId="MSGraph.Chart.8">
                  <p:embed followColorScheme="full"/>
                </p:oleObj>
              </mc:Choice>
              <mc:Fallback>
                <p:oleObj name="Chart" r:id="rId3" imgW="8001108" imgH="442714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704975"/>
                        <a:ext cx="8158163" cy="45148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94246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1" i="1" dirty="0" smtClean="0"/>
              <a:t>Price-Weight Relationship</a:t>
            </a:r>
            <a:r>
              <a:rPr lang="en-US" sz="2800" i="1" dirty="0" smtClean="0"/>
              <a:t> </a:t>
            </a:r>
            <a:br>
              <a:rPr lang="en-US" sz="2800" i="1" dirty="0" smtClean="0"/>
            </a:br>
            <a:r>
              <a:rPr lang="en-US" sz="2800" i="1" dirty="0" smtClean="0"/>
              <a:t>Medium/Large No. 1 Steers, Oklahoma</a:t>
            </a:r>
            <a:endParaRPr lang="en-US" sz="2400" i="1" dirty="0" smtClean="0"/>
          </a:p>
        </p:txBody>
      </p:sp>
      <p:graphicFrame>
        <p:nvGraphicFramePr>
          <p:cNvPr id="15362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585624292"/>
              </p:ext>
            </p:extLst>
          </p:nvPr>
        </p:nvGraphicFramePr>
        <p:xfrm>
          <a:off x="304800" y="1371600"/>
          <a:ext cx="8622868" cy="477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84" name="Chart" r:id="rId3" imgW="8000905" imgH="4427136" progId="MSGraph.Chart.8">
                  <p:embed followColorScheme="full"/>
                </p:oleObj>
              </mc:Choice>
              <mc:Fallback>
                <p:oleObj name="Chart" r:id="rId3" imgW="8000905" imgH="442713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371600"/>
                        <a:ext cx="8622868" cy="47720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23449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>
            <p:extLst>
              <p:ext uri="{D42A27DB-BD31-4B8C-83A1-F6EECF244321}">
                <p14:modId xmlns:p14="http://schemas.microsoft.com/office/powerpoint/2010/main" val="337562455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439025" y="6224588"/>
            <a:ext cx="790575" cy="333375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3279959"/>
              </p:ext>
            </p:extLst>
          </p:nvPr>
        </p:nvGraphicFramePr>
        <p:xfrm>
          <a:off x="152400" y="6096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114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Data Source:  USDA-AMS</a:t>
            </a:r>
          </a:p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prstClr val="black"/>
                </a:solidFill>
              </a:rPr>
              <a:t>Livestock 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742458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Steer Price, Total Value and Value of Gain </a:t>
            </a:r>
            <a:br>
              <a:rPr lang="en-US" sz="2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December 8, 2017, 7 Mkt. Ave., Oklahoma</a:t>
            </a:r>
            <a:endParaRPr lang="en-US" sz="24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709702"/>
              </p:ext>
            </p:extLst>
          </p:nvPr>
        </p:nvGraphicFramePr>
        <p:xfrm>
          <a:off x="457200" y="1371600"/>
          <a:ext cx="8381998" cy="5156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2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59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59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21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59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59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859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320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Weight (lbs)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Average Price ($/cwt.)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Total Value </a:t>
                      </a: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($/</a:t>
                      </a:r>
                      <a:r>
                        <a:rPr lang="en-US" sz="2000" dirty="0" err="1" smtClean="0">
                          <a:latin typeface="Calibri"/>
                          <a:ea typeface="Times New Roman"/>
                          <a:cs typeface="Times New Roman"/>
                        </a:rPr>
                        <a:t>hd</a:t>
                      </a: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400 </a:t>
                      </a: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lb.  Beg. Weight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($/lb.)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450 lb.  Beg. Weight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($/lb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500 </a:t>
                      </a: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lb.  Beg. Weight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($/lb.)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550 </a:t>
                      </a: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lb.  Beg. Weight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($/lb.)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600 lb.  Beg. Weight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($/lb.)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650 lb.  Beg. Weight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($/lb.)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400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$191.45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$766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450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$184.46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$830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500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$177.78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$889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550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$167.09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$919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$0.89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$0.60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600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$161.75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$970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$0.94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$0.82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650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$159.77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$1,039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$1.36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700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$156.35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$1,094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750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$154.03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$1,155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800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$151.38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$1,211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850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$148.68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$1,264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900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$148.38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$1,335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$1.19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98781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1" i="1" dirty="0" smtClean="0"/>
              <a:t>Price-Weight Relationship</a:t>
            </a:r>
            <a:r>
              <a:rPr lang="en-US" sz="2800" i="1" dirty="0" smtClean="0"/>
              <a:t> </a:t>
            </a:r>
            <a:br>
              <a:rPr lang="en-US" sz="2800" i="1" dirty="0" smtClean="0"/>
            </a:br>
            <a:r>
              <a:rPr lang="en-US" sz="2800" i="1" dirty="0" smtClean="0"/>
              <a:t>Medium/Large No. 1 Steers, Oklahoma</a:t>
            </a:r>
            <a:endParaRPr lang="en-US" sz="2400" i="1" dirty="0" smtClean="0"/>
          </a:p>
        </p:txBody>
      </p:sp>
      <p:graphicFrame>
        <p:nvGraphicFramePr>
          <p:cNvPr id="15362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2207706685"/>
              </p:ext>
            </p:extLst>
          </p:nvPr>
        </p:nvGraphicFramePr>
        <p:xfrm>
          <a:off x="304800" y="1400175"/>
          <a:ext cx="8622868" cy="477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50" name="Chart" r:id="rId3" imgW="8001108" imgH="4427148" progId="MSGraph.Chart.8">
                  <p:embed followColorScheme="full"/>
                </p:oleObj>
              </mc:Choice>
              <mc:Fallback>
                <p:oleObj name="Chart" r:id="rId3" imgW="8001108" imgH="442714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400175"/>
                        <a:ext cx="8622868" cy="47720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37631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Steer Price, Total Value and Value of Gain </a:t>
            </a:r>
            <a:br>
              <a:rPr lang="en-US" sz="2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February 16, 2018 7 Mkt. Ave., Oklahoma</a:t>
            </a:r>
            <a:endParaRPr lang="en-US" sz="24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8298172"/>
              </p:ext>
            </p:extLst>
          </p:nvPr>
        </p:nvGraphicFramePr>
        <p:xfrm>
          <a:off x="457200" y="1371600"/>
          <a:ext cx="8381998" cy="5156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2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59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59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21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59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59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859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320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Weight (lbs)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Average Price ($/cwt.)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Total Value </a:t>
                      </a: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($/</a:t>
                      </a:r>
                      <a:r>
                        <a:rPr lang="en-US" sz="2000" dirty="0" err="1" smtClean="0">
                          <a:latin typeface="Calibri"/>
                          <a:ea typeface="Times New Roman"/>
                          <a:cs typeface="Times New Roman"/>
                        </a:rPr>
                        <a:t>hd</a:t>
                      </a: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400 </a:t>
                      </a: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lb.  Beg. Weight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($/lb.)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450 lb.  Beg. Weight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($/lb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500 </a:t>
                      </a: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lb.  Beg. Weight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($/lb.)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550 </a:t>
                      </a: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lb.  Beg. Weight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($/lb.)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600 lb.  Beg. Weight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($/lb.)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650 lb.  Beg. Weight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($/lb.)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400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$204.97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$820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450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$194.05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$873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500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$185.12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$926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550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$178.08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$979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600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$169.98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$1,020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$0.98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$0.94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$0.81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650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$163.11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$1,060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$0.96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$0.93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$0.90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$0.81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$0.81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700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$157.07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$1,099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$0.93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$0.91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$0.87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$0.80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$0.80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$0.79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750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$150.65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$1,130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$0.89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$0.86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$0.82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$0.75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$0.73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$0.70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800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$145.88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$1,167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$0.87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$0.84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$0.80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$0.75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$0.74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$0.71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850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$141.97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$1,207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$0.86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$0.83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$0.80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$0.76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$0.75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$0.73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900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$137.79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$1,240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$0.84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$0.82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$0.79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$0.74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$0.73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$0.72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6291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Steer Price, Total Value and Value of Gain </a:t>
            </a:r>
            <a:br>
              <a:rPr lang="en-US" sz="2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August 17, 2018 7 Mkt. Ave., Oklahoma</a:t>
            </a:r>
            <a:endParaRPr lang="en-US" sz="24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35683"/>
              </p:ext>
            </p:extLst>
          </p:nvPr>
        </p:nvGraphicFramePr>
        <p:xfrm>
          <a:off x="457200" y="1371600"/>
          <a:ext cx="8381998" cy="5156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2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59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59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21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59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59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859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320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Weight (lbs)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Average Price ($/cwt.)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Total Value </a:t>
                      </a: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($/</a:t>
                      </a:r>
                      <a:r>
                        <a:rPr lang="en-US" sz="2000" dirty="0" err="1" smtClean="0">
                          <a:latin typeface="Calibri"/>
                          <a:ea typeface="Times New Roman"/>
                          <a:cs typeface="Times New Roman"/>
                        </a:rPr>
                        <a:t>hd</a:t>
                      </a: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400 </a:t>
                      </a: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lb.  Beg. Weight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($/lb.)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450 lb.  Beg. Weight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($/lb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500 </a:t>
                      </a: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lb.  Beg. Weight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($/lb.)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550 </a:t>
                      </a: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lb.  Beg. Weight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($/lb.)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600 lb.  Beg. Weight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($/lb.)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650 lb.  Beg. Weight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($/lb.)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400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$184.91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$740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450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$175.48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$790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500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$168.62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$843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550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$163.64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$900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600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$159.85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$959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650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$157.85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$1,026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$1.34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700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$154.61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$1,082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750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$150.60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$1,130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800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$148.55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$1,188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850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$145.92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$1,240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900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$141.72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$1,275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$1.00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39682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Steer Price, Total Value and Value of Gain </a:t>
            </a:r>
            <a:br>
              <a:rPr lang="en-US" sz="2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August 24, 2018 7 Mkt. Ave., Oklahoma</a:t>
            </a:r>
            <a:endParaRPr lang="en-US" sz="24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3212514"/>
              </p:ext>
            </p:extLst>
          </p:nvPr>
        </p:nvGraphicFramePr>
        <p:xfrm>
          <a:off x="457200" y="1371600"/>
          <a:ext cx="8381998" cy="5156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2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59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59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21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59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59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859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320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Weight (lbs)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Average Price ($/cwt.)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Total Value </a:t>
                      </a: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($/</a:t>
                      </a:r>
                      <a:r>
                        <a:rPr lang="en-US" sz="2000" dirty="0" err="1" smtClean="0">
                          <a:latin typeface="Calibri"/>
                          <a:ea typeface="Times New Roman"/>
                          <a:cs typeface="Times New Roman"/>
                        </a:rPr>
                        <a:t>hd</a:t>
                      </a: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400 </a:t>
                      </a: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lb.  Beg. Weight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($/lb.)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450 lb.  Beg. Weight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($/lb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500 </a:t>
                      </a: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lb.  Beg. Weight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($/lb.)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550 </a:t>
                      </a: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lb.  Beg. Weight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($/lb.)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600 lb.  Beg. Weight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($/lb.)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650 lb.  Beg. Weight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($/lb.)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400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$186.47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$746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450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$177.90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$801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500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$168.07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$840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$0.94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$0.80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550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$160.88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$885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$0.93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$0.84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$0.89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600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$158.90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$953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$1.37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650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$156.88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$1,020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$1.35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$1.33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700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$153.91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$1,077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750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$152.76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$1,146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$1.30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800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$149.78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$1,198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850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$145.68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$1,238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900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$142.77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$1,285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$1.06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49501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Additional Wheat Production Costs for Grazing,</a:t>
            </a:r>
            <a:br>
              <a:rPr lang="en-US" sz="3200" dirty="0" smtClean="0"/>
            </a:br>
            <a:r>
              <a:rPr lang="en-US" sz="3200" dirty="0" smtClean="0"/>
              <a:t>Per Acre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Yield loss		6 bushels@$5.10/bu.	$30.60</a:t>
            </a:r>
          </a:p>
          <a:p>
            <a:r>
              <a:rPr lang="en-US" dirty="0" smtClean="0"/>
              <a:t>Fertilizer		30 lb. N @ $0.42/lb.	$12.60</a:t>
            </a:r>
          </a:p>
          <a:p>
            <a:r>
              <a:rPr lang="en-US" dirty="0" smtClean="0"/>
              <a:t>Fertilizer application				$  5.00</a:t>
            </a:r>
          </a:p>
          <a:p>
            <a:r>
              <a:rPr lang="en-US" u="sng" dirty="0" smtClean="0"/>
              <a:t>Seed		2.0 bu. @$10/bu.		$20.00</a:t>
            </a:r>
          </a:p>
          <a:p>
            <a:r>
              <a:rPr lang="en-US" dirty="0" smtClean="0"/>
              <a:t>Total Additional Cost/Acre			$68.20 	</a:t>
            </a:r>
          </a:p>
          <a:p>
            <a:r>
              <a:rPr lang="en-US" dirty="0" smtClean="0"/>
              <a:t>Breakeven Wheat Pasture Cost: (assuming 119 days of grazing and 2.0 lb. ADG)</a:t>
            </a:r>
          </a:p>
          <a:p>
            <a:pPr lvl="1"/>
            <a:r>
              <a:rPr lang="en-US" dirty="0" smtClean="0"/>
              <a:t>475 lb. beg weight (1.19 acres/hd.) = $0.34/lb. gain</a:t>
            </a:r>
            <a:endParaRPr lang="en-US" dirty="0"/>
          </a:p>
          <a:p>
            <a:pPr lvl="1"/>
            <a:r>
              <a:rPr lang="en-US" dirty="0" smtClean="0"/>
              <a:t>575 lb. beg weight (1.43 acres/hd.) = $0.41/lb. gain</a:t>
            </a:r>
          </a:p>
          <a:p>
            <a:pPr lvl="1"/>
            <a:r>
              <a:rPr lang="en-US" dirty="0" smtClean="0"/>
              <a:t>625 lb. beg weight (1.56 acres/hd.) = $0.45/lb. gain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32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1" i="1" dirty="0" smtClean="0"/>
              <a:t>Price-Weight Relationship</a:t>
            </a:r>
            <a:r>
              <a:rPr lang="en-US" sz="2800" i="1" dirty="0" smtClean="0"/>
              <a:t> </a:t>
            </a:r>
            <a:br>
              <a:rPr lang="en-US" sz="2800" i="1" dirty="0" smtClean="0"/>
            </a:br>
            <a:r>
              <a:rPr lang="en-US" sz="2800" i="1" dirty="0" smtClean="0"/>
              <a:t>Medium/Large No. 1 Steers, Oklahoma</a:t>
            </a:r>
            <a:endParaRPr lang="en-US" sz="2400" i="1" dirty="0" smtClean="0"/>
          </a:p>
        </p:txBody>
      </p:sp>
      <p:graphicFrame>
        <p:nvGraphicFramePr>
          <p:cNvPr id="15362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797604822"/>
              </p:ext>
            </p:extLst>
          </p:nvPr>
        </p:nvGraphicFramePr>
        <p:xfrm>
          <a:off x="304800" y="1400175"/>
          <a:ext cx="8622868" cy="477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54" name="Chart" r:id="rId3" imgW="8000905" imgH="4427136" progId="MSGraph.Chart.8">
                  <p:embed followColorScheme="full"/>
                </p:oleObj>
              </mc:Choice>
              <mc:Fallback>
                <p:oleObj name="Chart" r:id="rId3" imgW="8000905" imgH="442713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400175"/>
                        <a:ext cx="8622868" cy="47720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74590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Steer Price, Total Value and Value of Gain </a:t>
            </a:r>
            <a:br>
              <a:rPr lang="en-US" sz="2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November 3, 2017, 7 Mkt. Ave., Oklahoma</a:t>
            </a:r>
            <a:endParaRPr lang="en-US" sz="24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166968"/>
              </p:ext>
            </p:extLst>
          </p:nvPr>
        </p:nvGraphicFramePr>
        <p:xfrm>
          <a:off x="457200" y="1371600"/>
          <a:ext cx="8381998" cy="5156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2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59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59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21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59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59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859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320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Weight (lbs)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Average Price ($/cwt.)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Total Value </a:t>
                      </a: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($/</a:t>
                      </a:r>
                      <a:r>
                        <a:rPr lang="en-US" sz="2000" dirty="0" err="1" smtClean="0">
                          <a:latin typeface="Calibri"/>
                          <a:ea typeface="Times New Roman"/>
                          <a:cs typeface="Times New Roman"/>
                        </a:rPr>
                        <a:t>hd</a:t>
                      </a: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400 </a:t>
                      </a: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lb.  Beg. Weight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($/lb.)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450 lb.  Beg. Weight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($/lb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500 </a:t>
                      </a: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lb.  Beg. Weight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($/lb.)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550 </a:t>
                      </a: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lb.  Beg. Weight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($/lb.)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600 lb.  Beg. Weight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($/lb.)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650 lb.  Beg. Weight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($/lb.)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400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$192.70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$771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450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$181.75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$818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$0.94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500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$173.82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$869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$0.98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550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$167.02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$919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$0.99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$0.99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600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$164.21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$985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$1.33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650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$163.04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$1,060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$1.41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$1.49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700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$162.83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$1,140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$1.35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$1.47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$1.55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$1.60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750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$163.30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$1,225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$1.30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$1.36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$1.42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$1.53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$1.60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$1.65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800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$161.23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$1,290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$1.30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$1.35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$1.40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$1.48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$1.52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$1.53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850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$157.80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$1,341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$1.31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$1.35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$1.41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$1.42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$1.41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900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$152.96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$1,377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$1.31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$1.30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$1.27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07739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1" i="1" dirty="0" smtClean="0"/>
              <a:t>Price-Weight Relationship</a:t>
            </a:r>
            <a:r>
              <a:rPr lang="en-US" sz="2800" i="1" dirty="0" smtClean="0"/>
              <a:t> </a:t>
            </a:r>
            <a:br>
              <a:rPr lang="en-US" sz="2800" i="1" dirty="0" smtClean="0"/>
            </a:br>
            <a:r>
              <a:rPr lang="en-US" sz="2800" i="1" dirty="0" smtClean="0"/>
              <a:t>Medium/Large No. 1 Steers, Oklahoma</a:t>
            </a:r>
            <a:endParaRPr lang="en-US" sz="2400" i="1" dirty="0" smtClean="0"/>
          </a:p>
        </p:txBody>
      </p:sp>
      <p:graphicFrame>
        <p:nvGraphicFramePr>
          <p:cNvPr id="15362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68536568"/>
              </p:ext>
            </p:extLst>
          </p:nvPr>
        </p:nvGraphicFramePr>
        <p:xfrm>
          <a:off x="304800" y="1400175"/>
          <a:ext cx="8622868" cy="477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61" name="Chart" r:id="rId3" imgW="8000905" imgH="4427136" progId="MSGraph.Chart.8">
                  <p:embed followColorScheme="full"/>
                </p:oleObj>
              </mc:Choice>
              <mc:Fallback>
                <p:oleObj name="Chart" r:id="rId3" imgW="8000905" imgH="442713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400175"/>
                        <a:ext cx="8622868" cy="47720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83287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Heifer Discount to Steer Price</a:t>
            </a:r>
            <a:br>
              <a:rPr lang="en-US" sz="3600" dirty="0" smtClean="0"/>
            </a:br>
            <a:r>
              <a:rPr lang="en-US" sz="2400" dirty="0" smtClean="0"/>
              <a:t>2000-2016, Oklahoma Auctions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9786375"/>
              </p:ext>
            </p:extLst>
          </p:nvPr>
        </p:nvGraphicFramePr>
        <p:xfrm>
          <a:off x="457200" y="1600200"/>
          <a:ext cx="82296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40019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>
            <p:extLst>
              <p:ext uri="{D42A27DB-BD31-4B8C-83A1-F6EECF244321}">
                <p14:modId xmlns:p14="http://schemas.microsoft.com/office/powerpoint/2010/main" val="2993063990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439025" y="6224588"/>
            <a:ext cx="790575" cy="333375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7906298"/>
              </p:ext>
            </p:extLst>
          </p:nvPr>
        </p:nvGraphicFramePr>
        <p:xfrm>
          <a:off x="152400" y="6096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724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Data Source:  USDA-AMS</a:t>
            </a:r>
          </a:p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prstClr val="black"/>
                </a:solidFill>
              </a:rPr>
              <a:t>Livestock 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27998531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Choice Wholesale Beef Price Seasonality</a:t>
            </a:r>
            <a:br>
              <a:rPr lang="en-US" sz="3200" dirty="0" smtClean="0"/>
            </a:br>
            <a:r>
              <a:rPr lang="en-US" sz="2200" dirty="0" smtClean="0"/>
              <a:t>2007-2016</a:t>
            </a:r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996296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643522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Heifer Discount to Steer Price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Average by Month, Oklahoma Auctions, 2000-2016</a:t>
            </a:r>
            <a:endParaRPr lang="en-US" sz="2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6772720"/>
              </p:ext>
            </p:extLst>
          </p:nvPr>
        </p:nvGraphicFramePr>
        <p:xfrm>
          <a:off x="457200" y="1600200"/>
          <a:ext cx="82296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3421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7100266"/>
              </p:ext>
            </p:extLst>
          </p:nvPr>
        </p:nvGraphicFramePr>
        <p:xfrm>
          <a:off x="571500" y="822960"/>
          <a:ext cx="8001000" cy="534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3280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Feeder Price Slide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/>
              <a:t>% by Weight</a:t>
            </a:r>
            <a:endParaRPr lang="en-US" sz="27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440325"/>
              </p:ext>
            </p:extLst>
          </p:nvPr>
        </p:nvGraphicFramePr>
        <p:xfrm>
          <a:off x="457200" y="1600200"/>
          <a:ext cx="82296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6507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Price Slide </a:t>
            </a:r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 smtClean="0"/>
              <a:t>475 lb. Steer = $170/cwt. </a:t>
            </a:r>
          </a:p>
          <a:p>
            <a:pPr lvl="1"/>
            <a:r>
              <a:rPr lang="en-US" dirty="0" smtClean="0"/>
              <a:t>Price Slide = 9 %</a:t>
            </a:r>
          </a:p>
          <a:p>
            <a:pPr lvl="1"/>
            <a:r>
              <a:rPr lang="en-US" dirty="0" smtClean="0"/>
              <a:t>$170 x .09 = $15.3/cwt.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Price adjustment for 505 lbs. or 30 lbs. heavier</a:t>
            </a:r>
          </a:p>
          <a:p>
            <a:pPr lvl="2"/>
            <a:r>
              <a:rPr lang="en-US" dirty="0" smtClean="0"/>
              <a:t>$15.3 x .30 = $4.59/cwt.</a:t>
            </a:r>
          </a:p>
          <a:p>
            <a:pPr lvl="2"/>
            <a:r>
              <a:rPr lang="en-US" dirty="0" smtClean="0"/>
              <a:t>505 lb. Steer price = $170 - $4.59 = $165.41/cwt.</a:t>
            </a:r>
          </a:p>
        </p:txBody>
      </p:sp>
    </p:spTree>
    <p:extLst>
      <p:ext uri="{BB962C8B-B14F-4D97-AF65-F5344CB8AC3E}">
        <p14:creationId xmlns:p14="http://schemas.microsoft.com/office/powerpoint/2010/main" val="56086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Price Slide Variation by Price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475 lb. Steers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3200" dirty="0"/>
              <a:t>Price Slide = 9 %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$125/cwt.      Price Slide = $11.25/cwt.</a:t>
            </a:r>
          </a:p>
          <a:p>
            <a:pPr lvl="1"/>
            <a:r>
              <a:rPr lang="en-US" dirty="0" smtClean="0"/>
              <a:t>$175/cwt. 	Price Slide = $15.75/cwt.</a:t>
            </a:r>
          </a:p>
          <a:p>
            <a:pPr lvl="1"/>
            <a:r>
              <a:rPr lang="en-US" dirty="0" smtClean="0"/>
              <a:t>$225/cwt. 	Price Slide = $20.25/cwt.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3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climate.ok.gov/images/global/cd_col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29" y="609600"/>
            <a:ext cx="8048932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9184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5194265"/>
              </p:ext>
            </p:extLst>
          </p:nvPr>
        </p:nvGraphicFramePr>
        <p:xfrm>
          <a:off x="990600" y="838200"/>
          <a:ext cx="7600950" cy="458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40" name="Chart" r:id="rId4" imgW="6728471" imgH="4076784" progId="MSGraph.Chart.8">
                  <p:embed followColorScheme="full"/>
                </p:oleObj>
              </mc:Choice>
              <mc:Fallback>
                <p:oleObj name="Chart" r:id="rId4" imgW="6728471" imgH="4076784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838200"/>
                        <a:ext cx="7600950" cy="4584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69545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8445094"/>
              </p:ext>
            </p:extLst>
          </p:nvPr>
        </p:nvGraphicFramePr>
        <p:xfrm>
          <a:off x="152400" y="6096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114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Data Source:  USDA-AMS</a:t>
            </a:r>
          </a:p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prstClr val="black"/>
                </a:solidFill>
              </a:rPr>
              <a:t>Livestock 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2098044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>
            <p:extLst>
              <p:ext uri="{D42A27DB-BD31-4B8C-83A1-F6EECF244321}">
                <p14:modId xmlns:p14="http://schemas.microsoft.com/office/powerpoint/2010/main" val="267934880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439025" y="6224588"/>
            <a:ext cx="790575" cy="333375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62390864"/>
              </p:ext>
            </p:extLst>
          </p:nvPr>
        </p:nvGraphicFramePr>
        <p:xfrm>
          <a:off x="304800" y="609600"/>
          <a:ext cx="83820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114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Data Source:  USDA-AMS</a:t>
            </a:r>
          </a:p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prstClr val="black"/>
                </a:solidFill>
              </a:rPr>
              <a:t>Livestock 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1630216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1204536"/>
              </p:ext>
            </p:extLst>
          </p:nvPr>
        </p:nvGraphicFramePr>
        <p:xfrm>
          <a:off x="838200" y="685800"/>
          <a:ext cx="7808913" cy="478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5" name="Chart" r:id="rId4" imgW="6888470" imgH="4137598" progId="MSGraph.Chart.8">
                  <p:embed followColorScheme="full"/>
                </p:oleObj>
              </mc:Choice>
              <mc:Fallback>
                <p:oleObj name="Chart" r:id="rId4" imgW="6888470" imgH="413759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685800"/>
                        <a:ext cx="7808913" cy="4783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5" name="Text Box 7"/>
          <p:cNvSpPr txBox="1">
            <a:spLocks noChangeArrowheads="1"/>
          </p:cNvSpPr>
          <p:nvPr/>
        </p:nvSpPr>
        <p:spPr bwMode="auto">
          <a:xfrm>
            <a:off x="914400" y="5715000"/>
            <a:ext cx="17526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900" dirty="0" smtClean="0">
                <a:latin typeface="Arial" charset="0"/>
              </a:rPr>
              <a:t>Data </a:t>
            </a:r>
            <a:r>
              <a:rPr lang="en-US" altLang="en-US" sz="900" dirty="0">
                <a:latin typeface="Arial" charset="0"/>
              </a:rPr>
              <a:t>Source:  USDA-AMS </a:t>
            </a:r>
            <a:r>
              <a:rPr lang="en-US" altLang="en-US" sz="900" dirty="0" smtClean="0">
                <a:latin typeface="Arial" charset="0"/>
              </a:rPr>
              <a:t> </a:t>
            </a:r>
            <a:endParaRPr lang="en-US" altLang="en-US" sz="9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63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0F5E55C585DB41A8086B22A0BA3978" ma:contentTypeVersion="10" ma:contentTypeDescription="Create a new document." ma:contentTypeScope="" ma:versionID="4017d100ac469d27e8afbfcd5da291e5">
  <xsd:schema xmlns:xsd="http://www.w3.org/2001/XMLSchema" xmlns:xs="http://www.w3.org/2001/XMLSchema" xmlns:p="http://schemas.microsoft.com/office/2006/metadata/properties" xmlns:ns3="6d636ed6-4d22-4f9b-a70c-2b144907596b" xmlns:ns4="db382af5-41d1-4468-8b87-e2f8642e227d" targetNamespace="http://schemas.microsoft.com/office/2006/metadata/properties" ma:root="true" ma:fieldsID="a87cfaeeda2f48cde7ed09687aa51c61" ns3:_="" ns4:_="">
    <xsd:import namespace="6d636ed6-4d22-4f9b-a70c-2b144907596b"/>
    <xsd:import namespace="db382af5-41d1-4468-8b87-e2f8642e227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636ed6-4d22-4f9b-a70c-2b14490759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382af5-41d1-4468-8b87-e2f8642e227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A32F7FE-9437-474C-98E3-5FC53A6DFE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636ed6-4d22-4f9b-a70c-2b144907596b"/>
    <ds:schemaRef ds:uri="db382af5-41d1-4468-8b87-e2f8642e22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B65C545-FF08-4D7D-A01A-50E1C7561BB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958A90D-843D-44BC-8A20-6C450244F473}">
  <ds:schemaRefs>
    <ds:schemaRef ds:uri="http://schemas.microsoft.com/office/2006/documentManagement/types"/>
    <ds:schemaRef ds:uri="http://purl.org/dc/elements/1.1/"/>
    <ds:schemaRef ds:uri="6d636ed6-4d22-4f9b-a70c-2b144907596b"/>
    <ds:schemaRef ds:uri="http://purl.org/dc/dcmitype/"/>
    <ds:schemaRef ds:uri="http://purl.org/dc/terms/"/>
    <ds:schemaRef ds:uri="db382af5-41d1-4468-8b87-e2f8642e227d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140739</TotalTime>
  <Words>3284</Words>
  <Application>Microsoft Office PowerPoint</Application>
  <PresentationFormat>On-screen Show (4:3)</PresentationFormat>
  <Paragraphs>1357</Paragraphs>
  <Slides>67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76" baseType="lpstr">
      <vt:lpstr>Arial</vt:lpstr>
      <vt:lpstr>Arial Narrow</vt:lpstr>
      <vt:lpstr>Calibri</vt:lpstr>
      <vt:lpstr>Playbill</vt:lpstr>
      <vt:lpstr>Times New Roman</vt:lpstr>
      <vt:lpstr>ZWAdobeF</vt:lpstr>
      <vt:lpstr>Office Theme</vt:lpstr>
      <vt:lpstr>Chart</vt:lpstr>
      <vt:lpstr>Worksheet</vt:lpstr>
      <vt:lpstr>Cattle Market  Update</vt:lpstr>
      <vt:lpstr>PowerPoint Presentation</vt:lpstr>
      <vt:lpstr>Beef and Cattle Market Threats</vt:lpstr>
      <vt:lpstr>Major Beef Market Factors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Hay Stocks, May 1 YOY Change</vt:lpstr>
      <vt:lpstr>PowerPoint Presentation</vt:lpstr>
      <vt:lpstr>Cattle Slaughter Federally Inspected, 1000 Head</vt:lpstr>
      <vt:lpstr>Steer to Heifer Slaughter Ratio 12 month MA</vt:lpstr>
      <vt:lpstr>PowerPoint Presentation</vt:lpstr>
      <vt:lpstr>PowerPoint Presentation</vt:lpstr>
      <vt:lpstr>Dressed Weights 12 month Moving Average, Federally Inspected</vt:lpstr>
      <vt:lpstr>2018 Meat Production and Consumption</vt:lpstr>
      <vt:lpstr>2019 Meat Production and Consumption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U.S. Beef Exports</vt:lpstr>
      <vt:lpstr>PowerPoint Presentation</vt:lpstr>
      <vt:lpstr>PowerPoint Presentation</vt:lpstr>
      <vt:lpstr>U.S. Beef Imports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2018 Cattle Price Forecasts</vt:lpstr>
      <vt:lpstr>PowerPoint Presentation</vt:lpstr>
      <vt:lpstr>PowerPoint Presentation</vt:lpstr>
      <vt:lpstr>Price-Weight Relationship  Medium/Large No. 1 Steers, Oklahoma</vt:lpstr>
      <vt:lpstr>Steer Price, Total Value and Value of Gain  August 31, 2018 7 Mkt. Ave., Oklahoma</vt:lpstr>
      <vt:lpstr>PowerPoint Presentation</vt:lpstr>
      <vt:lpstr>NAFTA Impact on U.S. Agricultural Exports</vt:lpstr>
      <vt:lpstr>Price-Weight Relationship  Medium/Large No. 1 Steers, Oklahoma</vt:lpstr>
      <vt:lpstr>Price-Weight Relationship  Medium/Large No. 1 Steers, Oklahoma</vt:lpstr>
      <vt:lpstr>Steer Price, Total Value and Value of Gain  December 8, 2017, 7 Mkt. Ave., Oklahoma</vt:lpstr>
      <vt:lpstr>Price-Weight Relationship  Medium/Large No. 1 Steers, Oklahoma</vt:lpstr>
      <vt:lpstr>Steer Price, Total Value and Value of Gain  February 16, 2018 7 Mkt. Ave., Oklahoma</vt:lpstr>
      <vt:lpstr>Steer Price, Total Value and Value of Gain  August 17, 2018 7 Mkt. Ave., Oklahoma</vt:lpstr>
      <vt:lpstr>Steer Price, Total Value and Value of Gain  August 24, 2018 7 Mkt. Ave., Oklahoma</vt:lpstr>
      <vt:lpstr>Additional Wheat Production Costs for Grazing, Per Acre</vt:lpstr>
      <vt:lpstr>Price-Weight Relationship  Medium/Large No. 1 Steers, Oklahoma</vt:lpstr>
      <vt:lpstr>Steer Price, Total Value and Value of Gain  November 3, 2017, 7 Mkt. Ave., Oklahoma</vt:lpstr>
      <vt:lpstr>Price-Weight Relationship  Medium/Large No. 1 Steers, Oklahoma</vt:lpstr>
      <vt:lpstr>Heifer Discount to Steer Price 2000-2016, Oklahoma Auctions</vt:lpstr>
      <vt:lpstr>Choice Wholesale Beef Price Seasonality 2007-2016 </vt:lpstr>
      <vt:lpstr>Heifer Discount to Steer Price Average by Month, Oklahoma Auctions, 2000-2016</vt:lpstr>
      <vt:lpstr>PowerPoint Presentation</vt:lpstr>
      <vt:lpstr>Feeder Price Slide % by Weight</vt:lpstr>
      <vt:lpstr>Price Slide Example</vt:lpstr>
      <vt:lpstr>Price Slide Variation by Price 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Cattle Market Update</dc:title>
  <dc:creator>Peel, Derrell</dc:creator>
  <cp:lastModifiedBy>Spradlin, Cassidy D</cp:lastModifiedBy>
  <cp:revision>557</cp:revision>
  <cp:lastPrinted>2018-08-31T12:38:14Z</cp:lastPrinted>
  <dcterms:created xsi:type="dcterms:W3CDTF">2017-07-25T01:29:50Z</dcterms:created>
  <dcterms:modified xsi:type="dcterms:W3CDTF">2020-10-15T14:02:17Z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0x010100560F5E55C585DB41A8086B22A0BA3978</vt:lpwstr>
  </property>
</Properties>
</file>