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handoutMasterIdLst>
    <p:handoutMasterId r:id="rId31"/>
  </p:handoutMasterIdLst>
  <p:sldIdLst>
    <p:sldId id="258" r:id="rId5"/>
    <p:sldId id="259" r:id="rId6"/>
    <p:sldId id="286" r:id="rId7"/>
    <p:sldId id="260" r:id="rId8"/>
    <p:sldId id="261" r:id="rId9"/>
    <p:sldId id="262" r:id="rId10"/>
    <p:sldId id="263" r:id="rId11"/>
    <p:sldId id="264" r:id="rId12"/>
    <p:sldId id="287" r:id="rId13"/>
    <p:sldId id="265" r:id="rId14"/>
    <p:sldId id="267" r:id="rId15"/>
    <p:sldId id="268" r:id="rId16"/>
    <p:sldId id="269" r:id="rId17"/>
    <p:sldId id="288" r:id="rId18"/>
    <p:sldId id="292" r:id="rId19"/>
    <p:sldId id="289" r:id="rId20"/>
    <p:sldId id="291" r:id="rId21"/>
    <p:sldId id="290" r:id="rId22"/>
    <p:sldId id="274" r:id="rId23"/>
    <p:sldId id="278" r:id="rId24"/>
    <p:sldId id="280" r:id="rId25"/>
    <p:sldId id="281" r:id="rId26"/>
    <p:sldId id="282" r:id="rId27"/>
    <p:sldId id="283" r:id="rId28"/>
    <p:sldId id="28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Net Farm</a:t>
            </a:r>
            <a:r>
              <a:rPr lang="en-US" baseline="0"/>
              <a:t> Income &amp; Government Support,</a:t>
            </a:r>
          </a:p>
          <a:p>
            <a:pPr>
              <a:defRPr/>
            </a:pPr>
            <a:r>
              <a:rPr lang="en-US" baseline="0"/>
              <a:t>2008-2018F</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net farm income</c:v>
                </c:pt>
              </c:strCache>
            </c:strRef>
          </c:tx>
          <c:spPr>
            <a:ln w="28575" cap="rnd">
              <a:solidFill>
                <a:schemeClr val="accent1"/>
              </a:solidFill>
              <a:round/>
            </a:ln>
            <a:effectLst/>
          </c:spPr>
          <c:marker>
            <c:symbol val="none"/>
          </c:marker>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Sheet1!$B$2:$L$2</c:f>
              <c:numCache>
                <c:formatCode>General</c:formatCode>
                <c:ptCount val="11"/>
                <c:pt idx="0">
                  <c:v>84.7</c:v>
                </c:pt>
                <c:pt idx="1">
                  <c:v>61.6</c:v>
                </c:pt>
                <c:pt idx="2">
                  <c:v>79</c:v>
                </c:pt>
                <c:pt idx="3">
                  <c:v>113.6</c:v>
                </c:pt>
                <c:pt idx="4">
                  <c:v>96.5</c:v>
                </c:pt>
                <c:pt idx="5">
                  <c:v>123.8</c:v>
                </c:pt>
                <c:pt idx="6">
                  <c:v>92.4</c:v>
                </c:pt>
                <c:pt idx="7">
                  <c:v>81.5</c:v>
                </c:pt>
                <c:pt idx="8">
                  <c:v>61.6</c:v>
                </c:pt>
                <c:pt idx="9">
                  <c:v>75.5</c:v>
                </c:pt>
                <c:pt idx="10">
                  <c:v>65.7</c:v>
                </c:pt>
              </c:numCache>
            </c:numRef>
          </c:val>
          <c:smooth val="0"/>
          <c:extLst>
            <c:ext xmlns:c16="http://schemas.microsoft.com/office/drawing/2014/chart" uri="{C3380CC4-5D6E-409C-BE32-E72D297353CC}">
              <c16:uniqueId val="{00000000-ED53-4FE5-B19A-EA28A5A6CFE7}"/>
            </c:ext>
          </c:extLst>
        </c:ser>
        <c:ser>
          <c:idx val="1"/>
          <c:order val="1"/>
          <c:tx>
            <c:strRef>
              <c:f>Sheet1!$A$3</c:f>
              <c:strCache>
                <c:ptCount val="1"/>
                <c:pt idx="0">
                  <c:v>direct government payments</c:v>
                </c:pt>
              </c:strCache>
            </c:strRef>
          </c:tx>
          <c:spPr>
            <a:ln w="28575" cap="rnd">
              <a:solidFill>
                <a:schemeClr val="accent2"/>
              </a:solidFill>
              <a:round/>
            </a:ln>
            <a:effectLst/>
          </c:spPr>
          <c:marker>
            <c:symbol val="none"/>
          </c:marker>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Sheet1!$B$3:$L$3</c:f>
              <c:numCache>
                <c:formatCode>General</c:formatCode>
                <c:ptCount val="11"/>
                <c:pt idx="0">
                  <c:v>12.2</c:v>
                </c:pt>
                <c:pt idx="1">
                  <c:v>12.2</c:v>
                </c:pt>
                <c:pt idx="2">
                  <c:v>12.4</c:v>
                </c:pt>
                <c:pt idx="3">
                  <c:v>10.4</c:v>
                </c:pt>
                <c:pt idx="4">
                  <c:v>10.6</c:v>
                </c:pt>
                <c:pt idx="5">
                  <c:v>11</c:v>
                </c:pt>
                <c:pt idx="6">
                  <c:v>9.8000000000000007</c:v>
                </c:pt>
                <c:pt idx="7">
                  <c:v>10.8</c:v>
                </c:pt>
                <c:pt idx="8">
                  <c:v>13</c:v>
                </c:pt>
                <c:pt idx="9">
                  <c:v>11.5</c:v>
                </c:pt>
                <c:pt idx="10">
                  <c:v>9.5</c:v>
                </c:pt>
              </c:numCache>
            </c:numRef>
          </c:val>
          <c:smooth val="0"/>
          <c:extLst>
            <c:ext xmlns:c16="http://schemas.microsoft.com/office/drawing/2014/chart" uri="{C3380CC4-5D6E-409C-BE32-E72D297353CC}">
              <c16:uniqueId val="{00000001-ED53-4FE5-B19A-EA28A5A6CFE7}"/>
            </c:ext>
          </c:extLst>
        </c:ser>
        <c:ser>
          <c:idx val="2"/>
          <c:order val="2"/>
          <c:tx>
            <c:strRef>
              <c:f>Sheet1!$A$4</c:f>
              <c:strCache>
                <c:ptCount val="1"/>
                <c:pt idx="0">
                  <c:v>net income from market</c:v>
                </c:pt>
              </c:strCache>
            </c:strRef>
          </c:tx>
          <c:spPr>
            <a:ln w="28575" cap="rnd">
              <a:solidFill>
                <a:schemeClr val="accent3"/>
              </a:solidFill>
              <a:round/>
            </a:ln>
            <a:effectLst/>
          </c:spPr>
          <c:marker>
            <c:symbol val="none"/>
          </c:marker>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Sheet1!$B$4:$L$4</c:f>
              <c:numCache>
                <c:formatCode>General</c:formatCode>
                <c:ptCount val="11"/>
                <c:pt idx="0">
                  <c:v>72.5</c:v>
                </c:pt>
                <c:pt idx="1">
                  <c:v>49.4</c:v>
                </c:pt>
                <c:pt idx="2">
                  <c:v>66.599999999999994</c:v>
                </c:pt>
                <c:pt idx="3">
                  <c:v>103.2</c:v>
                </c:pt>
                <c:pt idx="4">
                  <c:v>85.9</c:v>
                </c:pt>
                <c:pt idx="5">
                  <c:v>112.8</c:v>
                </c:pt>
                <c:pt idx="6">
                  <c:v>82.6</c:v>
                </c:pt>
                <c:pt idx="7">
                  <c:v>70.7</c:v>
                </c:pt>
                <c:pt idx="8">
                  <c:v>48.6</c:v>
                </c:pt>
                <c:pt idx="9">
                  <c:v>64</c:v>
                </c:pt>
                <c:pt idx="10">
                  <c:v>56.2</c:v>
                </c:pt>
              </c:numCache>
            </c:numRef>
          </c:val>
          <c:smooth val="0"/>
          <c:extLst>
            <c:ext xmlns:c16="http://schemas.microsoft.com/office/drawing/2014/chart" uri="{C3380CC4-5D6E-409C-BE32-E72D297353CC}">
              <c16:uniqueId val="{00000002-ED53-4FE5-B19A-EA28A5A6CFE7}"/>
            </c:ext>
          </c:extLst>
        </c:ser>
        <c:dLbls>
          <c:showLegendKey val="0"/>
          <c:showVal val="0"/>
          <c:showCatName val="0"/>
          <c:showSerName val="0"/>
          <c:showPercent val="0"/>
          <c:showBubbleSize val="0"/>
        </c:dLbls>
        <c:smooth val="0"/>
        <c:axId val="1756876751"/>
        <c:axId val="1756880079"/>
      </c:lineChart>
      <c:catAx>
        <c:axId val="175687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880079"/>
        <c:crosses val="autoZero"/>
        <c:auto val="1"/>
        <c:lblAlgn val="ctr"/>
        <c:lblOffset val="100"/>
        <c:noMultiLvlLbl val="0"/>
      </c:catAx>
      <c:valAx>
        <c:axId val="1756880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87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3269C7-0DB2-4C66-BE32-67B4194B30CF}" type="datetimeFigureOut">
              <a:rPr lang="en-US" smtClean="0"/>
              <a:t>10/15/2020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0C58978-713D-4A24-AFBB-E476DED531B1}" type="slidenum">
              <a:rPr lang="en-US" smtClean="0"/>
              <a:t>‹#›</a:t>
            </a:fld>
            <a:endParaRPr lang="en-US"/>
          </a:p>
        </p:txBody>
      </p:sp>
    </p:spTree>
    <p:extLst>
      <p:ext uri="{BB962C8B-B14F-4D97-AF65-F5344CB8AC3E}">
        <p14:creationId xmlns:p14="http://schemas.microsoft.com/office/powerpoint/2010/main" val="286470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248DB7-8650-4FD1-82C7-9BD2ABCC7614}" type="datetimeFigureOut">
              <a:rPr lang="en-US" smtClean="0"/>
              <a:t>10/15/2020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F0757C-864B-4B6C-AF86-DBF477B9D2FF}" type="slidenum">
              <a:rPr lang="en-US" smtClean="0"/>
              <a:t>‹#›</a:t>
            </a:fld>
            <a:endParaRPr lang="en-US"/>
          </a:p>
        </p:txBody>
      </p:sp>
    </p:spTree>
    <p:extLst>
      <p:ext uri="{BB962C8B-B14F-4D97-AF65-F5344CB8AC3E}">
        <p14:creationId xmlns:p14="http://schemas.microsoft.com/office/powerpoint/2010/main" val="125791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B4437-F9BD-4565-9815-18F222689D09}" type="slidenum">
              <a:rPr lang="en-US" smtClean="0"/>
              <a:pPr/>
              <a:t>2</a:t>
            </a:fld>
            <a:endParaRPr lang="en-US"/>
          </a:p>
        </p:txBody>
      </p:sp>
    </p:spTree>
    <p:extLst>
      <p:ext uri="{BB962C8B-B14F-4D97-AF65-F5344CB8AC3E}">
        <p14:creationId xmlns:p14="http://schemas.microsoft.com/office/powerpoint/2010/main" val="122962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p:spPr>
        <p:txBody>
          <a:bodyPr/>
          <a:lstStyle/>
          <a:p>
            <a:r>
              <a:rPr lang="en-US" sz="1800" dirty="0"/>
              <a:t>Jobs are at the center of most concerns with the economy.  2010 continued the deepest and longest period of unemployment of any US recession since WWII.  While job recovery is slowly picking up, unemployment has been stuck at close to 10% and shows no signs of quick turnaround.  Until jobs rebound and people feel more confident about their own situations, consumer spending will be sluggish in recovery.  Until consumer spending is back on track, businesses will be slow to re-invest in the economy.</a:t>
            </a:r>
          </a:p>
          <a:p>
            <a:endParaRPr lang="en-US" dirty="0" smtClean="0"/>
          </a:p>
        </p:txBody>
      </p:sp>
      <p:sp>
        <p:nvSpPr>
          <p:cNvPr id="27652" name="Slide Number Placeholder 3"/>
          <p:cNvSpPr>
            <a:spLocks noGrp="1"/>
          </p:cNvSpPr>
          <p:nvPr>
            <p:ph type="sldNum" sz="quarter" idx="4294967295"/>
          </p:nvPr>
        </p:nvSpPr>
        <p:spPr bwMode="auto">
          <a:xfrm>
            <a:off x="3983920" y="8976836"/>
            <a:ext cx="3049199" cy="472890"/>
          </a:xfrm>
          <a:prstGeom prst="rect">
            <a:avLst/>
          </a:prstGeom>
          <a:noFill/>
          <a:ln>
            <a:miter lim="800000"/>
            <a:headEnd/>
            <a:tailEnd/>
          </a:ln>
        </p:spPr>
        <p:txBody>
          <a:bodyPr/>
          <a:lstStyle/>
          <a:p>
            <a:fld id="{BEF08BB6-DB55-4578-B036-73B580E6ABC8}" type="slidenum">
              <a:rPr lang="en-US"/>
              <a:pPr/>
              <a:t>6</a:t>
            </a:fld>
            <a:endParaRPr lang="en-US"/>
          </a:p>
        </p:txBody>
      </p:sp>
    </p:spTree>
    <p:extLst>
      <p:ext uri="{BB962C8B-B14F-4D97-AF65-F5344CB8AC3E}">
        <p14:creationId xmlns:p14="http://schemas.microsoft.com/office/powerpoint/2010/main" val="318657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B4437-F9BD-4565-9815-18F222689D09}" type="slidenum">
              <a:rPr lang="en-US" smtClean="0"/>
              <a:pPr/>
              <a:t>12</a:t>
            </a:fld>
            <a:endParaRPr lang="en-US"/>
          </a:p>
        </p:txBody>
      </p:sp>
    </p:spTree>
    <p:extLst>
      <p:ext uri="{BB962C8B-B14F-4D97-AF65-F5344CB8AC3E}">
        <p14:creationId xmlns:p14="http://schemas.microsoft.com/office/powerpoint/2010/main" val="70975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8" tIns="46073" rIns="92148" bIns="46073"/>
          <a:lstStyle>
            <a:lvl1pPr>
              <a:spcBef>
                <a:spcPct val="30000"/>
              </a:spcBef>
              <a:defRPr sz="1200">
                <a:solidFill>
                  <a:schemeClr val="tx1"/>
                </a:solidFill>
                <a:latin typeface="Calibri" panose="020F0502020204030204" pitchFamily="34" charset="0"/>
              </a:defRPr>
            </a:lvl1pPr>
            <a:lvl2pPr marL="742508" indent="-284709">
              <a:spcBef>
                <a:spcPct val="30000"/>
              </a:spcBef>
              <a:defRPr sz="1200">
                <a:solidFill>
                  <a:schemeClr val="tx1"/>
                </a:solidFill>
                <a:latin typeface="Calibri" panose="020F0502020204030204" pitchFamily="34" charset="0"/>
              </a:defRPr>
            </a:lvl2pPr>
            <a:lvl3pPr marL="1142070" indent="-228091">
              <a:spcBef>
                <a:spcPct val="30000"/>
              </a:spcBef>
              <a:defRPr sz="1200">
                <a:solidFill>
                  <a:schemeClr val="tx1"/>
                </a:solidFill>
                <a:latin typeface="Calibri" panose="020F0502020204030204" pitchFamily="34" charset="0"/>
              </a:defRPr>
            </a:lvl3pPr>
            <a:lvl4pPr marL="1599869" indent="-228091">
              <a:spcBef>
                <a:spcPct val="30000"/>
              </a:spcBef>
              <a:defRPr sz="1200">
                <a:solidFill>
                  <a:schemeClr val="tx1"/>
                </a:solidFill>
                <a:latin typeface="Calibri" panose="020F0502020204030204" pitchFamily="34" charset="0"/>
              </a:defRPr>
            </a:lvl4pPr>
            <a:lvl5pPr marL="2056050" indent="-228091">
              <a:spcBef>
                <a:spcPct val="30000"/>
              </a:spcBef>
              <a:defRPr sz="1200">
                <a:solidFill>
                  <a:schemeClr val="tx1"/>
                </a:solidFill>
                <a:latin typeface="Calibri" panose="020F0502020204030204" pitchFamily="34" charset="0"/>
              </a:defRPr>
            </a:lvl5pPr>
            <a:lvl6pPr marL="2521936" indent="-228091" eaLnBrk="0" fontAlgn="base" hangingPunct="0">
              <a:spcBef>
                <a:spcPct val="30000"/>
              </a:spcBef>
              <a:spcAft>
                <a:spcPct val="0"/>
              </a:spcAft>
              <a:defRPr sz="1200">
                <a:solidFill>
                  <a:schemeClr val="tx1"/>
                </a:solidFill>
                <a:latin typeface="Calibri" panose="020F0502020204030204" pitchFamily="34" charset="0"/>
              </a:defRPr>
            </a:lvl6pPr>
            <a:lvl7pPr marL="2987823" indent="-228091" eaLnBrk="0" fontAlgn="base" hangingPunct="0">
              <a:spcBef>
                <a:spcPct val="30000"/>
              </a:spcBef>
              <a:spcAft>
                <a:spcPct val="0"/>
              </a:spcAft>
              <a:defRPr sz="1200">
                <a:solidFill>
                  <a:schemeClr val="tx1"/>
                </a:solidFill>
                <a:latin typeface="Calibri" panose="020F0502020204030204" pitchFamily="34" charset="0"/>
              </a:defRPr>
            </a:lvl7pPr>
            <a:lvl8pPr marL="3453710" indent="-228091" eaLnBrk="0" fontAlgn="base" hangingPunct="0">
              <a:spcBef>
                <a:spcPct val="30000"/>
              </a:spcBef>
              <a:spcAft>
                <a:spcPct val="0"/>
              </a:spcAft>
              <a:defRPr sz="1200">
                <a:solidFill>
                  <a:schemeClr val="tx1"/>
                </a:solidFill>
                <a:latin typeface="Calibri" panose="020F0502020204030204" pitchFamily="34" charset="0"/>
              </a:defRPr>
            </a:lvl8pPr>
            <a:lvl9pPr marL="3919597" indent="-22809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7D1ECE-8D14-46A9-9749-1FD1D63C73B8}" type="slidenum">
              <a:rPr lang="en-US" altLang="en-US" smtClean="0">
                <a:solidFill>
                  <a:srgbClr val="000000"/>
                </a:solidFill>
              </a:rPr>
              <a:pPr>
                <a:spcBef>
                  <a:spcPct val="0"/>
                </a:spcBef>
              </a:pPr>
              <a:t>19</a:t>
            </a:fld>
            <a:endParaRPr lang="en-US" altLang="en-US" smtClean="0">
              <a:solidFill>
                <a:srgbClr val="000000"/>
              </a:solidFill>
            </a:endParaRPr>
          </a:p>
        </p:txBody>
      </p:sp>
    </p:spTree>
    <p:extLst>
      <p:ext uri="{BB962C8B-B14F-4D97-AF65-F5344CB8AC3E}">
        <p14:creationId xmlns:p14="http://schemas.microsoft.com/office/powerpoint/2010/main" val="317065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6EDB4-372A-453E-8BB0-0AF4EC995017}" type="datetime1">
              <a:rPr lang="en-US" smtClean="0">
                <a:solidFill>
                  <a:prstClr val="black">
                    <a:tint val="75000"/>
                  </a:prstClr>
                </a:solidFill>
              </a:r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01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D7A7F-68D1-4B2F-814E-8B8FC8929319}" type="datetime1">
              <a:rPr lang="en-US" smtClean="0">
                <a:solidFill>
                  <a:prstClr val="black">
                    <a:tint val="75000"/>
                  </a:prstClr>
                </a:solidFill>
              </a:r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05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8FC51-3113-4F31-8BC7-F6EB91FC1BB8}" type="datetime1">
              <a:rPr lang="en-US" smtClean="0">
                <a:solidFill>
                  <a:prstClr val="black">
                    <a:tint val="75000"/>
                  </a:prstClr>
                </a:solidFill>
              </a:r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7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7CFF1-1F95-44A1-84C7-A1111E26BD02}" type="datetime1">
              <a:rPr lang="en-US" smtClean="0">
                <a:solidFill>
                  <a:prstClr val="black">
                    <a:tint val="75000"/>
                  </a:prstClr>
                </a:solidFill>
              </a:r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55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7BFCA-43BB-4CA1-9EBA-124376EF1881}" type="datetime1">
              <a:rPr lang="en-US" smtClean="0">
                <a:solidFill>
                  <a:prstClr val="black">
                    <a:tint val="75000"/>
                  </a:prstClr>
                </a:solidFill>
              </a:rPr>
              <a:t>10/15/2020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D03AD-62FA-4F98-B6F0-77C84BAA1C39}" type="datetime1">
              <a:rPr lang="en-US" smtClean="0">
                <a:solidFill>
                  <a:prstClr val="black">
                    <a:tint val="75000"/>
                  </a:prstClr>
                </a:solidFill>
              </a:r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2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AB29A-601C-4B58-B2E8-A67166F972A1}" type="datetime1">
              <a:rPr lang="en-US" smtClean="0">
                <a:solidFill>
                  <a:prstClr val="black">
                    <a:tint val="75000"/>
                  </a:prstClr>
                </a:solidFill>
              </a:rPr>
              <a:t>10/15/2020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5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EB0B1-F2E1-4C46-A4D1-933DC2D6FC44}" type="datetime1">
              <a:rPr lang="en-US" smtClean="0">
                <a:solidFill>
                  <a:prstClr val="black">
                    <a:tint val="75000"/>
                  </a:prstClr>
                </a:solidFill>
              </a:rPr>
              <a:t>10/15/2020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3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4DC66-8F79-441F-B1F1-7D70241BCAD0}" type="datetime1">
              <a:rPr lang="en-US" smtClean="0">
                <a:solidFill>
                  <a:prstClr val="black">
                    <a:tint val="75000"/>
                  </a:prstClr>
                </a:solidFill>
              </a:rPr>
              <a:t>10/15/2020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9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4E44D-5F5F-4168-B8D9-7ABD2A562EA0}" type="datetime1">
              <a:rPr lang="en-US" smtClean="0">
                <a:solidFill>
                  <a:prstClr val="black">
                    <a:tint val="75000"/>
                  </a:prstClr>
                </a:solidFill>
              </a:r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34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02285-C90C-448D-8011-D06E53D2E938}" type="datetime1">
              <a:rPr lang="en-US" smtClean="0">
                <a:solidFill>
                  <a:prstClr val="black">
                    <a:tint val="75000"/>
                  </a:prstClr>
                </a:solidFill>
              </a:rPr>
              <a:t>10/15/2020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FE4E69-3771-B14B-A126-5A7A9244ED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50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D1C9945-43B1-4353-A1CB-68C1CE22147B}" type="datetime1">
              <a:rPr lang="en-US" smtClean="0">
                <a:solidFill>
                  <a:prstClr val="black">
                    <a:tint val="75000"/>
                  </a:prstClr>
                </a:solidFill>
                <a:cs typeface="Arial" pitchFamily="34" charset="0"/>
              </a:rPr>
              <a:t>10/15/2020</a:t>
            </a:fld>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FE4E69-3771-B14B-A126-5A7A9244EDE3}" type="slidenum">
              <a:rPr lang="en-US" smtClean="0">
                <a:solidFill>
                  <a:prstClr val="black">
                    <a:tint val="75000"/>
                  </a:prstClr>
                </a:solidFill>
                <a:cs typeface="Arial" pitchFamily="34" charset="0"/>
              </a:rPr>
              <a:pPr defTabSz="457200"/>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val="2685617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fred.stlouisfed.org/graph/?g=llT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fred.stlouisfed.org/graph/?g=llVU"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fred.stlouisfed.org/graph/?g=lbxu"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bin"/><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larry.sanders@okstate.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ipstrategies.com/archive/geography-of-job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391400" cy="914400"/>
          </a:xfrm>
        </p:spPr>
        <p:txBody>
          <a:bodyPr>
            <a:normAutofit fontScale="90000"/>
          </a:bodyPr>
          <a:lstStyle/>
          <a:p>
            <a:r>
              <a:rPr lang="en-US" sz="2800" dirty="0" smtClean="0"/>
              <a:t>The great recession of 2008:</a:t>
            </a:r>
            <a:br>
              <a:rPr lang="en-US" sz="2800" dirty="0" smtClean="0"/>
            </a:br>
            <a:r>
              <a:rPr lang="en-US" sz="2800" dirty="0" smtClean="0"/>
              <a:t>10 years later</a:t>
            </a:r>
            <a:endParaRPr lang="en-US" sz="2800" dirty="0"/>
          </a:p>
        </p:txBody>
      </p:sp>
      <p:sp>
        <p:nvSpPr>
          <p:cNvPr id="3" name="Subtitle 2"/>
          <p:cNvSpPr>
            <a:spLocks noGrp="1"/>
          </p:cNvSpPr>
          <p:nvPr>
            <p:ph type="subTitle" idx="1"/>
          </p:nvPr>
        </p:nvSpPr>
        <p:spPr>
          <a:xfrm>
            <a:off x="6400800" y="2895600"/>
            <a:ext cx="2743200" cy="3124200"/>
          </a:xfrm>
        </p:spPr>
        <p:txBody>
          <a:bodyPr>
            <a:normAutofit/>
          </a:bodyPr>
          <a:lstStyle/>
          <a:p>
            <a:r>
              <a:rPr lang="en-US" sz="2400" dirty="0" smtClean="0"/>
              <a:t> </a:t>
            </a:r>
          </a:p>
          <a:p>
            <a:r>
              <a:rPr lang="en-US" sz="2400" dirty="0" smtClean="0"/>
              <a:t>Larry D. Sanders</a:t>
            </a:r>
          </a:p>
          <a:p>
            <a:r>
              <a:rPr lang="en-US" sz="2400" dirty="0" smtClean="0"/>
              <a:t>&amp; </a:t>
            </a:r>
          </a:p>
          <a:p>
            <a:r>
              <a:rPr lang="en-US" sz="2400" dirty="0" smtClean="0"/>
              <a:t>Dave Shideler</a:t>
            </a:r>
          </a:p>
          <a:p>
            <a:endParaRPr lang="en-US" sz="2400" dirty="0"/>
          </a:p>
          <a:p>
            <a:r>
              <a:rPr lang="en-US" sz="2400" dirty="0" err="1" smtClean="0"/>
              <a:t>Dept</a:t>
            </a:r>
            <a:r>
              <a:rPr lang="en-US" sz="2400" dirty="0" smtClean="0"/>
              <a:t> of AGEC</a:t>
            </a:r>
          </a:p>
          <a:p>
            <a:r>
              <a:rPr lang="en-US" sz="1800" dirty="0" smtClean="0"/>
              <a:t>Oklahoma State University</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575"/>
            <a:ext cx="6400800" cy="3805825"/>
          </a:xfrm>
          <a:prstGeom prst="rect">
            <a:avLst/>
          </a:prstGeom>
        </p:spPr>
      </p:pic>
    </p:spTree>
    <p:extLst>
      <p:ext uri="{BB962C8B-B14F-4D97-AF65-F5344CB8AC3E}">
        <p14:creationId xmlns:p14="http://schemas.microsoft.com/office/powerpoint/2010/main" val="2568755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1"/>
            <a:ext cx="6248400" cy="4876800"/>
          </a:xfrm>
          <a:prstGeom prst="rect">
            <a:avLst/>
          </a:prstGeom>
        </p:spPr>
      </p:pic>
      <p:sp>
        <p:nvSpPr>
          <p:cNvPr id="3" name="Rectangle 2"/>
          <p:cNvSpPr/>
          <p:nvPr/>
        </p:nvSpPr>
        <p:spPr>
          <a:xfrm>
            <a:off x="6324600" y="533400"/>
            <a:ext cx="2514600" cy="472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endParaRPr lang="en-US" dirty="0" smtClean="0"/>
          </a:p>
          <a:p>
            <a:pPr marL="342900" indent="-342900">
              <a:buAutoNum type="arabicPeriod"/>
            </a:pPr>
            <a:r>
              <a:rPr lang="en-US" dirty="0" smtClean="0"/>
              <a:t>This chart shows the average length of time for workers who lose jobs because of a recession to get back in the market.</a:t>
            </a:r>
          </a:p>
          <a:p>
            <a:pPr marL="342900" indent="-342900">
              <a:buAutoNum type="arabicPeriod"/>
            </a:pPr>
            <a:r>
              <a:rPr lang="en-US" dirty="0" smtClean="0"/>
              <a:t>72 months, or 6 years, was the time frame for GR workers.</a:t>
            </a:r>
          </a:p>
          <a:p>
            <a:pPr marL="342900" indent="-342900">
              <a:buAutoNum type="arabicPeriod"/>
            </a:pPr>
            <a:r>
              <a:rPr lang="en-US" dirty="0" smtClean="0"/>
              <a:t>And, the jobs they settled for were rarely at the pay scale of previous job.</a:t>
            </a:r>
            <a:endParaRPr lang="en-US" dirty="0"/>
          </a:p>
        </p:txBody>
      </p:sp>
    </p:spTree>
    <p:extLst>
      <p:ext uri="{BB962C8B-B14F-4D97-AF65-F5344CB8AC3E}">
        <p14:creationId xmlns:p14="http://schemas.microsoft.com/office/powerpoint/2010/main" val="246857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1"/>
          </a:xfrm>
          <a:prstGeom prst="rect">
            <a:avLst/>
          </a:prstGeom>
        </p:spPr>
      </p:pic>
      <p:sp>
        <p:nvSpPr>
          <p:cNvPr id="3" name="Rectangle 2"/>
          <p:cNvSpPr/>
          <p:nvPr/>
        </p:nvSpPr>
        <p:spPr>
          <a:xfrm>
            <a:off x="6248400" y="2286000"/>
            <a:ext cx="2895600" cy="403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p>
          <a:p>
            <a:pPr marL="342900" indent="-342900">
              <a:buAutoNum type="arabicPeriod"/>
            </a:pPr>
            <a:r>
              <a:rPr lang="en-US" dirty="0" smtClean="0"/>
              <a:t>All major categories of job openings  had fewer offers available than unemployed in those categories.</a:t>
            </a:r>
          </a:p>
          <a:p>
            <a:pPr marL="342900" indent="-342900">
              <a:buAutoNum type="arabicPeriod"/>
            </a:pPr>
            <a:r>
              <a:rPr lang="en-US" dirty="0"/>
              <a:t> E</a:t>
            </a:r>
            <a:r>
              <a:rPr lang="en-US" dirty="0" smtClean="0"/>
              <a:t>arly in the GR, the ratio of job seekers  per jobs was 7/1.</a:t>
            </a:r>
          </a:p>
          <a:p>
            <a:pPr marL="342900" indent="-342900">
              <a:buAutoNum type="arabicPeriod"/>
            </a:pPr>
            <a:r>
              <a:rPr lang="en-US" dirty="0"/>
              <a:t> </a:t>
            </a:r>
            <a:r>
              <a:rPr lang="en-US" dirty="0" smtClean="0"/>
              <a:t>That ratio is now closer to 1/1, but location and other issues make matches difficult .</a:t>
            </a:r>
            <a:endParaRPr lang="en-US" dirty="0"/>
          </a:p>
        </p:txBody>
      </p:sp>
    </p:spTree>
    <p:extLst>
      <p:ext uri="{BB962C8B-B14F-4D97-AF65-F5344CB8AC3E}">
        <p14:creationId xmlns:p14="http://schemas.microsoft.com/office/powerpoint/2010/main" val="2754782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304800"/>
            <a:ext cx="8229600" cy="1143000"/>
          </a:xfrm>
        </p:spPr>
        <p:txBody>
          <a:bodyPr/>
          <a:lstStyle/>
          <a:p>
            <a:r>
              <a:rPr lang="en-US" dirty="0" smtClean="0"/>
              <a:t>Decline in total employment</a:t>
            </a:r>
            <a:endParaRPr lang="en-US" dirty="0"/>
          </a:p>
        </p:txBody>
      </p:sp>
      <p:pic>
        <p:nvPicPr>
          <p:cNvPr id="3" name="Picture 2"/>
          <p:cNvPicPr>
            <a:picLocks noChangeAspect="1"/>
          </p:cNvPicPr>
          <p:nvPr/>
        </p:nvPicPr>
        <p:blipFill>
          <a:blip r:embed="rId3"/>
          <a:stretch>
            <a:fillRect/>
          </a:stretch>
        </p:blipFill>
        <p:spPr>
          <a:xfrm>
            <a:off x="1707416" y="990600"/>
            <a:ext cx="7436585" cy="5562600"/>
          </a:xfrm>
          <a:prstGeom prst="rect">
            <a:avLst/>
          </a:prstGeom>
        </p:spPr>
      </p:pic>
      <p:sp>
        <p:nvSpPr>
          <p:cNvPr id="4" name="Rectangle 3"/>
          <p:cNvSpPr/>
          <p:nvPr/>
        </p:nvSpPr>
        <p:spPr>
          <a:xfrm>
            <a:off x="0" y="533400"/>
            <a:ext cx="2057400" cy="495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p>
          <a:p>
            <a:pPr marL="342900" indent="-342900">
              <a:buAutoNum type="arabicPeriod"/>
            </a:pPr>
            <a:r>
              <a:rPr lang="en-US" dirty="0" smtClean="0"/>
              <a:t>In early stages of GR, the darker red areas show where most employment was lost.</a:t>
            </a:r>
          </a:p>
          <a:p>
            <a:pPr marL="342900" indent="-342900">
              <a:buAutoNum type="arabicPeriod"/>
            </a:pPr>
            <a:r>
              <a:rPr lang="en-US" dirty="0" smtClean="0"/>
              <a:t>Some of these areas have not yet fully recovered.</a:t>
            </a:r>
          </a:p>
          <a:p>
            <a:pPr marL="342900" indent="-342900">
              <a:buAutoNum type="arabicPeriod"/>
            </a:pPr>
            <a:r>
              <a:rPr lang="en-US" dirty="0" smtClean="0"/>
              <a:t>BUT, note the white areas. There was no significant job loss in these areas.</a:t>
            </a:r>
            <a:endParaRPr lang="en-US" dirty="0"/>
          </a:p>
        </p:txBody>
      </p:sp>
    </p:spTree>
    <p:extLst>
      <p:ext uri="{BB962C8B-B14F-4D97-AF65-F5344CB8AC3E}">
        <p14:creationId xmlns:p14="http://schemas.microsoft.com/office/powerpoint/2010/main" val="359195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 y="4648200"/>
            <a:ext cx="4565650" cy="2235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4495799" cy="2209799"/>
          </a:xfrm>
          <a:prstGeom prst="rect">
            <a:avLst/>
          </a:prstGeom>
        </p:spPr>
      </p:pic>
      <p:pic>
        <p:nvPicPr>
          <p:cNvPr id="5" name="FRED Graph Chart" descr="FRED Graph">
            <a:hlinkClick r:id="rId4" tooltip="View this chart in your browser. "/>
          </p:cNvPr>
          <p:cNvPicPr>
            <a:picLocks noChangeAspect="1"/>
          </p:cNvPicPr>
          <p:nvPr/>
        </p:nvPicPr>
        <p:blipFill>
          <a:blip r:embed="rId5"/>
          <a:stretch>
            <a:fillRect/>
          </a:stretch>
        </p:blipFill>
        <p:spPr>
          <a:xfrm>
            <a:off x="1" y="1981200"/>
            <a:ext cx="3962399" cy="2667000"/>
          </a:xfrm>
          <a:prstGeom prst="rect">
            <a:avLst/>
          </a:prstGeom>
        </p:spPr>
      </p:pic>
      <p:sp>
        <p:nvSpPr>
          <p:cNvPr id="6" name="Rectangle 5"/>
          <p:cNvSpPr/>
          <p:nvPr/>
        </p:nvSpPr>
        <p:spPr>
          <a:xfrm>
            <a:off x="4876800" y="457200"/>
            <a:ext cx="4191000" cy="541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p>
          <a:p>
            <a:pPr marL="342900" indent="-342900">
              <a:buAutoNum type="arabicPeriod"/>
            </a:pPr>
            <a:r>
              <a:rPr lang="en-US" dirty="0" smtClean="0"/>
              <a:t>The general economy (gross domestic product—GDP) is composed of </a:t>
            </a:r>
          </a:p>
          <a:p>
            <a:r>
              <a:rPr lang="en-US" dirty="0" smtClean="0"/>
              <a:t>Consumer spending</a:t>
            </a:r>
          </a:p>
          <a:p>
            <a:r>
              <a:rPr lang="en-US" dirty="0" smtClean="0"/>
              <a:t>Business investment</a:t>
            </a:r>
          </a:p>
          <a:p>
            <a:r>
              <a:rPr lang="en-US" dirty="0" smtClean="0"/>
              <a:t>Government spending</a:t>
            </a:r>
          </a:p>
          <a:p>
            <a:pPr marL="342900" indent="-342900">
              <a:buAutoNum type="arabicPeriod" startAt="2"/>
            </a:pPr>
            <a:r>
              <a:rPr lang="en-US" dirty="0" smtClean="0"/>
              <a:t>Government spending kept the economy afloat during the GR.</a:t>
            </a:r>
          </a:p>
          <a:p>
            <a:pPr marL="342900" indent="-342900">
              <a:buAutoNum type="arabicPeriod" startAt="2"/>
            </a:pPr>
            <a:r>
              <a:rPr lang="en-US" dirty="0" smtClean="0"/>
              <a:t>As Consumer spending &amp; Business investment began to return, government spending slowed—until 2015, and it has surged since 2017.</a:t>
            </a:r>
          </a:p>
          <a:p>
            <a:pPr marL="342900" indent="-342900">
              <a:buAutoNum type="arabicPeriod" startAt="2"/>
            </a:pPr>
            <a:r>
              <a:rPr lang="en-US" dirty="0" smtClean="0"/>
              <a:t>Consumer spending is back on track.</a:t>
            </a:r>
          </a:p>
          <a:p>
            <a:pPr marL="342900" indent="-342900">
              <a:buAutoNum type="arabicPeriod" startAt="2"/>
            </a:pPr>
            <a:r>
              <a:rPr lang="en-US" dirty="0" smtClean="0"/>
              <a:t>Business investment is moving in the right direction.</a:t>
            </a:r>
            <a:endParaRPr lang="en-US" dirty="0"/>
          </a:p>
        </p:txBody>
      </p:sp>
      <p:cxnSp>
        <p:nvCxnSpPr>
          <p:cNvPr id="8" name="Straight Arrow Connector 7"/>
          <p:cNvCxnSpPr/>
          <p:nvPr/>
        </p:nvCxnSpPr>
        <p:spPr>
          <a:xfrm flipH="1" flipV="1">
            <a:off x="4267200" y="1600200"/>
            <a:ext cx="609600"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733800" y="2362200"/>
            <a:ext cx="1143000" cy="68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267200" y="2590800"/>
            <a:ext cx="685800" cy="2362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24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RED Graph Chart" descr="FRED Graph">
            <a:hlinkClick r:id="rId2" tooltip="View this chart in your browser. "/>
          </p:cNvPr>
          <p:cNvPicPr>
            <a:picLocks noChangeAspect="1"/>
          </p:cNvPicPr>
          <p:nvPr/>
        </p:nvPicPr>
        <p:blipFill>
          <a:blip r:embed="rId3"/>
          <a:stretch>
            <a:fillRect/>
          </a:stretch>
        </p:blipFill>
        <p:spPr>
          <a:xfrm>
            <a:off x="4356100" y="-25400"/>
            <a:ext cx="4800600" cy="3581399"/>
          </a:xfrm>
          <a:prstGeom prst="rect">
            <a:avLst/>
          </a:prstGeom>
        </p:spPr>
      </p:pic>
      <p:sp>
        <p:nvSpPr>
          <p:cNvPr id="6" name="Rectangle 5"/>
          <p:cNvSpPr/>
          <p:nvPr/>
        </p:nvSpPr>
        <p:spPr>
          <a:xfrm>
            <a:off x="381000" y="0"/>
            <a:ext cx="3975100" cy="3505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p>
          <a:p>
            <a:pPr marL="342900" indent="-342900">
              <a:buAutoNum type="arabicPeriod"/>
            </a:pPr>
            <a:r>
              <a:rPr lang="en-US" dirty="0" smtClean="0"/>
              <a:t>GDP (real to the right) has recovered since the GR, but continues to be volatile.</a:t>
            </a:r>
          </a:p>
          <a:p>
            <a:pPr marL="342900" indent="-342900">
              <a:buAutoNum type="arabicPeriod"/>
            </a:pPr>
            <a:r>
              <a:rPr lang="en-US" dirty="0" smtClean="0"/>
              <a:t>The ratio of government debt to GDP continues to increase, primarily because of government spending. It has not been this high since 1948.</a:t>
            </a:r>
          </a:p>
          <a:p>
            <a:pPr marL="342900" indent="-342900">
              <a:buAutoNum type="arabicPeriod"/>
            </a:pPr>
            <a:r>
              <a:rPr lang="en-US" dirty="0" smtClean="0"/>
              <a:t>The concern is that another crisis (recession, military conflict, </a:t>
            </a:r>
            <a:r>
              <a:rPr lang="en-US" dirty="0" err="1" smtClean="0"/>
              <a:t>etc</a:t>
            </a:r>
            <a:r>
              <a:rPr lang="en-US" dirty="0" smtClean="0"/>
              <a:t>) would force the </a:t>
            </a:r>
            <a:r>
              <a:rPr lang="en-US" dirty="0" err="1" smtClean="0"/>
              <a:t>govt</a:t>
            </a:r>
            <a:r>
              <a:rPr lang="en-US" dirty="0" smtClean="0"/>
              <a:t> to greatly over-extend, leading to hyper-inflation and possible depression.</a:t>
            </a:r>
            <a:endParaRPr lang="en-US" dirty="0"/>
          </a:p>
        </p:txBody>
      </p:sp>
      <p:sp>
        <p:nvSpPr>
          <p:cNvPr id="7" name="TextBox 6"/>
          <p:cNvSpPr txBox="1"/>
          <p:nvPr/>
        </p:nvSpPr>
        <p:spPr>
          <a:xfrm>
            <a:off x="7772400" y="3657600"/>
            <a:ext cx="875561" cy="369332"/>
          </a:xfrm>
          <a:prstGeom prst="rect">
            <a:avLst/>
          </a:prstGeom>
          <a:noFill/>
        </p:spPr>
        <p:txBody>
          <a:bodyPr wrap="none" rtlCol="0">
            <a:spAutoFit/>
          </a:bodyPr>
          <a:lstStyle/>
          <a:p>
            <a:r>
              <a:rPr lang="en-US" dirty="0" smtClean="0"/>
              <a:t>105.4%</a:t>
            </a:r>
            <a:endParaRPr lang="en-US" dirty="0"/>
          </a:p>
        </p:txBody>
      </p:sp>
      <p:cxnSp>
        <p:nvCxnSpPr>
          <p:cNvPr id="9" name="Straight Arrow Connector 8"/>
          <p:cNvCxnSpPr>
            <a:stCxn id="7" idx="2"/>
          </p:cNvCxnSpPr>
          <p:nvPr/>
        </p:nvCxnSpPr>
        <p:spPr>
          <a:xfrm>
            <a:off x="8210181" y="4026932"/>
            <a:ext cx="324219" cy="164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30600"/>
            <a:ext cx="9372600" cy="3340100"/>
          </a:xfrm>
          <a:prstGeom prst="rect">
            <a:avLst/>
          </a:prstGeom>
        </p:spPr>
      </p:pic>
      <p:sp>
        <p:nvSpPr>
          <p:cNvPr id="11" name="TextBox 10"/>
          <p:cNvSpPr txBox="1"/>
          <p:nvPr/>
        </p:nvSpPr>
        <p:spPr>
          <a:xfrm>
            <a:off x="7772400" y="3614182"/>
            <a:ext cx="875561" cy="369332"/>
          </a:xfrm>
          <a:prstGeom prst="rect">
            <a:avLst/>
          </a:prstGeom>
          <a:noFill/>
        </p:spPr>
        <p:txBody>
          <a:bodyPr wrap="none" rtlCol="0">
            <a:spAutoFit/>
          </a:bodyPr>
          <a:lstStyle/>
          <a:p>
            <a:r>
              <a:rPr lang="en-US" dirty="0" smtClean="0"/>
              <a:t>105.4%</a:t>
            </a:r>
            <a:endParaRPr lang="en-US" dirty="0"/>
          </a:p>
        </p:txBody>
      </p:sp>
      <p:cxnSp>
        <p:nvCxnSpPr>
          <p:cNvPr id="13" name="Straight Arrow Connector 12"/>
          <p:cNvCxnSpPr/>
          <p:nvPr/>
        </p:nvCxnSpPr>
        <p:spPr>
          <a:xfrm>
            <a:off x="8305800" y="3983514"/>
            <a:ext cx="304800" cy="2074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631950" y="3886200"/>
            <a:ext cx="4572000" cy="954107"/>
          </a:xfrm>
          <a:prstGeom prst="rect">
            <a:avLst/>
          </a:prstGeom>
        </p:spPr>
        <p:txBody>
          <a:bodyPr>
            <a:spAutoFit/>
          </a:bodyPr>
          <a:lstStyle/>
          <a:p>
            <a:r>
              <a:rPr lang="en-US" sz="1400" dirty="0"/>
              <a:t>government debt refers to federal debt held by individuals, corporations, state or local governments, foreign governments, and other entities outside of </a:t>
            </a:r>
            <a:r>
              <a:rPr lang="en-US" sz="1400" dirty="0" smtClean="0"/>
              <a:t>US </a:t>
            </a:r>
            <a:r>
              <a:rPr lang="en-US" sz="1400" dirty="0" err="1" smtClean="0"/>
              <a:t>govt</a:t>
            </a:r>
            <a:r>
              <a:rPr lang="en-US" sz="1400" dirty="0" smtClean="0"/>
              <a:t> </a:t>
            </a:r>
            <a:r>
              <a:rPr lang="en-US" sz="1400" dirty="0"/>
              <a:t>less Federal Financing Bank securities.</a:t>
            </a:r>
          </a:p>
        </p:txBody>
      </p:sp>
    </p:spTree>
    <p:extLst>
      <p:ext uri="{BB962C8B-B14F-4D97-AF65-F5344CB8AC3E}">
        <p14:creationId xmlns:p14="http://schemas.microsoft.com/office/powerpoint/2010/main" val="2437438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99"/>
            <a:ext cx="4213809" cy="3276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400"/>
            <a:ext cx="4204487" cy="3276600"/>
          </a:xfrm>
          <a:prstGeom prst="rect">
            <a:avLst/>
          </a:prstGeom>
        </p:spPr>
      </p:pic>
      <p:sp>
        <p:nvSpPr>
          <p:cNvPr id="4" name="Rectangle 3"/>
          <p:cNvSpPr/>
          <p:nvPr/>
        </p:nvSpPr>
        <p:spPr>
          <a:xfrm>
            <a:off x="4724400" y="685800"/>
            <a:ext cx="4267200" cy="502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p>
          <a:p>
            <a:pPr marL="342900" indent="-342900">
              <a:buAutoNum type="arabicPeriod"/>
            </a:pPr>
            <a:r>
              <a:rPr lang="en-US" dirty="0" smtClean="0"/>
              <a:t>So, the road back from the losses of the GR was really like a roller coaster ride.</a:t>
            </a:r>
          </a:p>
          <a:p>
            <a:pPr marL="342900" indent="-342900">
              <a:buAutoNum type="arabicPeriod"/>
            </a:pPr>
            <a:r>
              <a:rPr lang="en-US" dirty="0" smtClean="0"/>
              <a:t>Consumers and Businesses  were initially unable to get back in the market.</a:t>
            </a:r>
          </a:p>
          <a:p>
            <a:pPr marL="342900" indent="-342900">
              <a:buAutoNum type="arabicPeriod"/>
            </a:pPr>
            <a:r>
              <a:rPr lang="en-US" dirty="0" smtClean="0"/>
              <a:t>In classic Keynesian style, Government spending helped the economy recover—TARP by Bush in 2008 &amp; ARRA by Obama in 2009.</a:t>
            </a:r>
          </a:p>
          <a:p>
            <a:pPr marL="342900" indent="-342900">
              <a:buAutoNum type="arabicPeriod"/>
            </a:pPr>
            <a:r>
              <a:rPr lang="en-US" dirty="0" smtClean="0"/>
              <a:t>The loss between the green trend line and the blue recovery line may never be fully recovered.</a:t>
            </a:r>
          </a:p>
          <a:p>
            <a:pPr marL="342900" indent="-342900">
              <a:buAutoNum type="arabicPeriod"/>
            </a:pPr>
            <a:endParaRPr lang="en-US" dirty="0"/>
          </a:p>
        </p:txBody>
      </p:sp>
      <p:cxnSp>
        <p:nvCxnSpPr>
          <p:cNvPr id="6" name="Straight Connector 5"/>
          <p:cNvCxnSpPr/>
          <p:nvPr/>
        </p:nvCxnSpPr>
        <p:spPr>
          <a:xfrm flipV="1">
            <a:off x="1143000" y="838200"/>
            <a:ext cx="2743200" cy="228600"/>
          </a:xfrm>
          <a:prstGeom prst="line">
            <a:avLst/>
          </a:prstGeom>
          <a:ln>
            <a:solidFill>
              <a:srgbClr val="92D050"/>
            </a:solidFill>
            <a:prstDash val="lg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715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715000" cy="3429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4401"/>
            <a:ext cx="5715000" cy="3403599"/>
          </a:xfrm>
          <a:prstGeom prst="rect">
            <a:avLst/>
          </a:prstGeom>
        </p:spPr>
      </p:pic>
      <p:sp>
        <p:nvSpPr>
          <p:cNvPr id="5" name="TextBox 4"/>
          <p:cNvSpPr txBox="1"/>
          <p:nvPr/>
        </p:nvSpPr>
        <p:spPr>
          <a:xfrm>
            <a:off x="4267200" y="4438650"/>
            <a:ext cx="758541" cy="369332"/>
          </a:xfrm>
          <a:prstGeom prst="rect">
            <a:avLst/>
          </a:prstGeom>
          <a:noFill/>
        </p:spPr>
        <p:txBody>
          <a:bodyPr wrap="none" rtlCol="0">
            <a:spAutoFit/>
          </a:bodyPr>
          <a:lstStyle/>
          <a:p>
            <a:r>
              <a:rPr lang="en-US" dirty="0" smtClean="0"/>
              <a:t>2.25%</a:t>
            </a:r>
            <a:endParaRPr lang="en-US" dirty="0"/>
          </a:p>
        </p:txBody>
      </p:sp>
      <p:cxnSp>
        <p:nvCxnSpPr>
          <p:cNvPr id="7" name="Straight Arrow Connector 6"/>
          <p:cNvCxnSpPr/>
          <p:nvPr/>
        </p:nvCxnSpPr>
        <p:spPr>
          <a:xfrm>
            <a:off x="4798870" y="4833382"/>
            <a:ext cx="453741" cy="87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867400" y="533400"/>
            <a:ext cx="3276600" cy="541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p>
          <a:p>
            <a:pPr marL="342900" indent="-342900">
              <a:buAutoNum type="arabicPeriod"/>
            </a:pPr>
            <a:r>
              <a:rPr lang="en-US" dirty="0" smtClean="0"/>
              <a:t>FED has done a relatively good job keeping inflation down.</a:t>
            </a:r>
          </a:p>
          <a:p>
            <a:pPr marL="342900" indent="-342900">
              <a:buAutoNum type="arabicPeriod"/>
            </a:pPr>
            <a:r>
              <a:rPr lang="en-US" dirty="0" smtClean="0"/>
              <a:t>As they slowly increase interest rates, the apparent trade-off is  (a) halt interest rate increases &amp; let inflation and hopefully wages increase; or, (b)</a:t>
            </a:r>
            <a:r>
              <a:rPr lang="en-US" dirty="0"/>
              <a:t> </a:t>
            </a:r>
            <a:r>
              <a:rPr lang="en-US" dirty="0" smtClean="0"/>
              <a:t>increase interest rates to stall inflation rates with the likelihood that wage growth slows.</a:t>
            </a:r>
            <a:endParaRPr lang="en-US" dirty="0"/>
          </a:p>
        </p:txBody>
      </p:sp>
    </p:spTree>
    <p:extLst>
      <p:ext uri="{BB962C8B-B14F-4D97-AF65-F5344CB8AC3E}">
        <p14:creationId xmlns:p14="http://schemas.microsoft.com/office/powerpoint/2010/main" val="2609235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152400"/>
            <a:ext cx="9144000" cy="4029075"/>
          </a:xfrm>
          <a:prstGeom prst="rect">
            <a:avLst/>
          </a:prstGeom>
        </p:spPr>
      </p:pic>
      <p:pic>
        <p:nvPicPr>
          <p:cNvPr id="14" name="Picture 13"/>
          <p:cNvPicPr>
            <a:picLocks noChangeAspect="1"/>
          </p:cNvPicPr>
          <p:nvPr/>
        </p:nvPicPr>
        <p:blipFill>
          <a:blip r:embed="rId3"/>
          <a:stretch>
            <a:fillRect/>
          </a:stretch>
        </p:blipFill>
        <p:spPr>
          <a:xfrm>
            <a:off x="2147887" y="533400"/>
            <a:ext cx="4229100" cy="742950"/>
          </a:xfrm>
          <a:prstGeom prst="rect">
            <a:avLst/>
          </a:prstGeom>
        </p:spPr>
      </p:pic>
      <p:pic>
        <p:nvPicPr>
          <p:cNvPr id="15" name="Picture 14"/>
          <p:cNvPicPr>
            <a:picLocks noChangeAspect="1"/>
          </p:cNvPicPr>
          <p:nvPr/>
        </p:nvPicPr>
        <p:blipFill>
          <a:blip r:embed="rId4"/>
          <a:stretch>
            <a:fillRect/>
          </a:stretch>
        </p:blipFill>
        <p:spPr>
          <a:xfrm>
            <a:off x="2514601" y="4343400"/>
            <a:ext cx="3200400" cy="2138918"/>
          </a:xfrm>
          <a:prstGeom prst="rect">
            <a:avLst/>
          </a:prstGeom>
        </p:spPr>
      </p:pic>
      <p:sp>
        <p:nvSpPr>
          <p:cNvPr id="16" name="Rectangle 15"/>
          <p:cNvSpPr/>
          <p:nvPr/>
        </p:nvSpPr>
        <p:spPr>
          <a:xfrm>
            <a:off x="0" y="6482318"/>
            <a:ext cx="7924800" cy="369332"/>
          </a:xfrm>
          <a:prstGeom prst="rect">
            <a:avLst/>
          </a:prstGeom>
        </p:spPr>
        <p:txBody>
          <a:bodyPr wrap="square">
            <a:spAutoFit/>
          </a:bodyPr>
          <a:lstStyle/>
          <a:p>
            <a:r>
              <a:rPr lang="en-US" dirty="0"/>
              <a:t>https://www.epi.org/multimedia/unequal-states-of-america/</a:t>
            </a:r>
          </a:p>
        </p:txBody>
      </p:sp>
      <p:pic>
        <p:nvPicPr>
          <p:cNvPr id="17" name="Picture 16"/>
          <p:cNvPicPr>
            <a:picLocks noChangeAspect="1"/>
          </p:cNvPicPr>
          <p:nvPr/>
        </p:nvPicPr>
        <p:blipFill>
          <a:blip r:embed="rId5"/>
          <a:stretch>
            <a:fillRect/>
          </a:stretch>
        </p:blipFill>
        <p:spPr>
          <a:xfrm>
            <a:off x="0" y="4343400"/>
            <a:ext cx="2438400" cy="1146455"/>
          </a:xfrm>
          <a:prstGeom prst="rect">
            <a:avLst/>
          </a:prstGeom>
        </p:spPr>
      </p:pic>
      <p:pic>
        <p:nvPicPr>
          <p:cNvPr id="18" name="Picture 17"/>
          <p:cNvPicPr>
            <a:picLocks noChangeAspect="1"/>
          </p:cNvPicPr>
          <p:nvPr/>
        </p:nvPicPr>
        <p:blipFill>
          <a:blip r:embed="rId6"/>
          <a:stretch>
            <a:fillRect/>
          </a:stretch>
        </p:blipFill>
        <p:spPr>
          <a:xfrm>
            <a:off x="5867400" y="4322763"/>
            <a:ext cx="3276600" cy="1239837"/>
          </a:xfrm>
          <a:prstGeom prst="rect">
            <a:avLst/>
          </a:prstGeom>
        </p:spPr>
      </p:pic>
      <p:sp>
        <p:nvSpPr>
          <p:cNvPr id="19" name="Oval 18"/>
          <p:cNvSpPr/>
          <p:nvPr/>
        </p:nvSpPr>
        <p:spPr>
          <a:xfrm>
            <a:off x="8077200" y="533400"/>
            <a:ext cx="685800" cy="16764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73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endParaRPr lang="en-US" dirty="0" smtClean="0"/>
          </a:p>
          <a:p>
            <a:endParaRPr lang="en-US" dirty="0"/>
          </a:p>
        </p:txBody>
      </p:sp>
      <p:pic>
        <p:nvPicPr>
          <p:cNvPr id="6" name="FRED Graph Chart" descr="FRED Graph">
            <a:hlinkClick r:id="rId2" tooltip="View this chart in your browser. "/>
          </p:cNvPr>
          <p:cNvPicPr>
            <a:picLocks noChangeAspect="1"/>
          </p:cNvPicPr>
          <p:nvPr/>
        </p:nvPicPr>
        <p:blipFill>
          <a:blip r:embed="rId3"/>
          <a:stretch>
            <a:fillRect/>
          </a:stretch>
        </p:blipFill>
        <p:spPr>
          <a:xfrm>
            <a:off x="25160" y="0"/>
            <a:ext cx="9118840" cy="5105400"/>
          </a:xfrm>
          <a:prstGeom prst="rect">
            <a:avLst/>
          </a:prstGeom>
        </p:spPr>
      </p:pic>
    </p:spTree>
    <p:extLst>
      <p:ext uri="{BB962C8B-B14F-4D97-AF65-F5344CB8AC3E}">
        <p14:creationId xmlns:p14="http://schemas.microsoft.com/office/powerpoint/2010/main" val="392594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4"/>
          <p:cNvGraphicFramePr>
            <a:graphicFrameLocks noChangeAspect="1"/>
          </p:cNvGraphicFramePr>
          <p:nvPr>
            <p:extLst>
              <p:ext uri="{D42A27DB-BD31-4B8C-83A1-F6EECF244321}">
                <p14:modId xmlns:p14="http://schemas.microsoft.com/office/powerpoint/2010/main" val="787457523"/>
              </p:ext>
            </p:extLst>
          </p:nvPr>
        </p:nvGraphicFramePr>
        <p:xfrm>
          <a:off x="31682" y="1089025"/>
          <a:ext cx="9031288" cy="4833938"/>
        </p:xfrm>
        <a:graphic>
          <a:graphicData uri="http://schemas.openxmlformats.org/presentationml/2006/ole">
            <mc:AlternateContent xmlns:mc="http://schemas.openxmlformats.org/markup-compatibility/2006">
              <mc:Choice xmlns:v="urn:schemas-microsoft-com:vml" Requires="v">
                <p:oleObj spid="_x0000_s1035" name="Worksheet" r:id="rId4" imgW="8419977" imgH="4832313" progId="Excel.Sheet.8">
                  <p:embed/>
                </p:oleObj>
              </mc:Choice>
              <mc:Fallback>
                <p:oleObj name="Worksheet" r:id="rId4" imgW="8419977" imgH="4832313" progId="Excel.Sheet.8">
                  <p:embed/>
                  <p:pic>
                    <p:nvPicPr>
                      <p:cNvPr id="84994" name="Object 4"/>
                      <p:cNvPicPr>
                        <a:picLocks noChangeAspect="1" noChangeArrowheads="1"/>
                      </p:cNvPicPr>
                      <p:nvPr/>
                    </p:nvPicPr>
                    <p:blipFill>
                      <a:blip r:embed="rId5"/>
                      <a:srcRect/>
                      <a:stretch>
                        <a:fillRect/>
                      </a:stretch>
                    </p:blipFill>
                    <p:spPr bwMode="auto">
                      <a:xfrm>
                        <a:off x="31682" y="1089025"/>
                        <a:ext cx="9031288" cy="4833938"/>
                      </a:xfrm>
                      <a:prstGeom prst="rect">
                        <a:avLst/>
                      </a:prstGeom>
                      <a:solidFill>
                        <a:schemeClr val="tx2">
                          <a:lumMod val="50000"/>
                        </a:schemeClr>
                      </a:solidFill>
                      <a:ln>
                        <a:noFill/>
                      </a:ln>
                      <a:extLst/>
                    </p:spPr>
                  </p:pic>
                </p:oleObj>
              </mc:Fallback>
            </mc:AlternateContent>
          </a:graphicData>
        </a:graphic>
      </p:graphicFrame>
      <p:sp>
        <p:nvSpPr>
          <p:cNvPr id="84995" name="Text Box 5"/>
          <p:cNvSpPr txBox="1">
            <a:spLocks noChangeArrowheads="1"/>
          </p:cNvSpPr>
          <p:nvPr/>
        </p:nvSpPr>
        <p:spPr bwMode="auto">
          <a:xfrm>
            <a:off x="2362200" y="3657600"/>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6"/>
              </a:buBlip>
              <a:defRPr sz="3200">
                <a:solidFill>
                  <a:schemeClr val="tx1"/>
                </a:solidFill>
                <a:latin typeface="Calibri" panose="020F0502020204030204" pitchFamily="34" charset="0"/>
              </a:defRPr>
            </a:lvl1pPr>
            <a:lvl2pPr marL="742950" indent="-285750">
              <a:lnSpc>
                <a:spcPct val="90000"/>
              </a:lnSpc>
              <a:spcBef>
                <a:spcPct val="20000"/>
              </a:spcBef>
              <a:buBlip>
                <a:blip r:embed="rId7"/>
              </a:buBlip>
              <a:defRPr sz="2800">
                <a:solidFill>
                  <a:schemeClr val="tx1"/>
                </a:solidFill>
                <a:latin typeface="Calibri" panose="020F0502020204030204" pitchFamily="34" charset="0"/>
              </a:defRPr>
            </a:lvl2pPr>
            <a:lvl3pPr marL="1143000" indent="-228600">
              <a:lnSpc>
                <a:spcPct val="90000"/>
              </a:lnSpc>
              <a:spcBef>
                <a:spcPct val="20000"/>
              </a:spcBef>
              <a:buBlip>
                <a:blip r:embed="rId7"/>
              </a:buBlip>
              <a:defRPr sz="2400">
                <a:solidFill>
                  <a:schemeClr val="tx1"/>
                </a:solidFill>
                <a:latin typeface="Calibri" panose="020F0502020204030204" pitchFamily="34" charset="0"/>
              </a:defRPr>
            </a:lvl3pPr>
            <a:lvl4pPr marL="1600200" indent="-228600">
              <a:lnSpc>
                <a:spcPct val="90000"/>
              </a:lnSpc>
              <a:spcBef>
                <a:spcPct val="20000"/>
              </a:spcBef>
              <a:buBlip>
                <a:blip r:embed="rId7"/>
              </a:buBlip>
              <a:defRPr sz="2400">
                <a:solidFill>
                  <a:schemeClr val="tx1"/>
                </a:solidFill>
                <a:latin typeface="Calibri" panose="020F0502020204030204" pitchFamily="34" charset="0"/>
              </a:defRPr>
            </a:lvl4pPr>
            <a:lvl5pPr marL="2057400" indent="-228600">
              <a:lnSpc>
                <a:spcPct val="90000"/>
              </a:lnSpc>
              <a:spcBef>
                <a:spcPct val="20000"/>
              </a:spcBef>
              <a:buBlip>
                <a:blip r:embed="rId7"/>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i="1">
                <a:solidFill>
                  <a:srgbClr val="FFFF00"/>
                </a:solidFill>
                <a:latin typeface="Arial Unicode MS"/>
              </a:rPr>
              <a:t>Exports</a:t>
            </a:r>
          </a:p>
        </p:txBody>
      </p:sp>
      <p:sp>
        <p:nvSpPr>
          <p:cNvPr id="84996" name="Rectangle 5"/>
          <p:cNvSpPr>
            <a:spLocks noChangeArrowheads="1"/>
          </p:cNvSpPr>
          <p:nvPr/>
        </p:nvSpPr>
        <p:spPr bwMode="auto">
          <a:xfrm>
            <a:off x="1752600" y="4506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6"/>
              </a:buBlip>
              <a:defRPr sz="3200">
                <a:solidFill>
                  <a:schemeClr val="tx1"/>
                </a:solidFill>
                <a:latin typeface="Calibri" panose="020F0502020204030204" pitchFamily="34" charset="0"/>
              </a:defRPr>
            </a:lvl1pPr>
            <a:lvl2pPr marL="742950" indent="-285750">
              <a:lnSpc>
                <a:spcPct val="90000"/>
              </a:lnSpc>
              <a:spcBef>
                <a:spcPct val="20000"/>
              </a:spcBef>
              <a:buBlip>
                <a:blip r:embed="rId7"/>
              </a:buBlip>
              <a:defRPr sz="2800">
                <a:solidFill>
                  <a:schemeClr val="tx1"/>
                </a:solidFill>
                <a:latin typeface="Calibri" panose="020F0502020204030204" pitchFamily="34" charset="0"/>
              </a:defRPr>
            </a:lvl2pPr>
            <a:lvl3pPr marL="1143000" indent="-228600">
              <a:lnSpc>
                <a:spcPct val="90000"/>
              </a:lnSpc>
              <a:spcBef>
                <a:spcPct val="20000"/>
              </a:spcBef>
              <a:buBlip>
                <a:blip r:embed="rId7"/>
              </a:buBlip>
              <a:defRPr sz="2400">
                <a:solidFill>
                  <a:schemeClr val="tx1"/>
                </a:solidFill>
                <a:latin typeface="Calibri" panose="020F0502020204030204" pitchFamily="34" charset="0"/>
              </a:defRPr>
            </a:lvl3pPr>
            <a:lvl4pPr marL="1600200" indent="-228600">
              <a:lnSpc>
                <a:spcPct val="90000"/>
              </a:lnSpc>
              <a:spcBef>
                <a:spcPct val="20000"/>
              </a:spcBef>
              <a:buBlip>
                <a:blip r:embed="rId7"/>
              </a:buBlip>
              <a:defRPr sz="2400">
                <a:solidFill>
                  <a:schemeClr val="tx1"/>
                </a:solidFill>
                <a:latin typeface="Calibri" panose="020F0502020204030204" pitchFamily="34" charset="0"/>
              </a:defRPr>
            </a:lvl4pPr>
            <a:lvl5pPr marL="2057400" indent="-228600">
              <a:lnSpc>
                <a:spcPct val="90000"/>
              </a:lnSpc>
              <a:spcBef>
                <a:spcPct val="20000"/>
              </a:spcBef>
              <a:buBlip>
                <a:blip r:embed="rId7"/>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i="1">
                <a:solidFill>
                  <a:srgbClr val="FFFF00"/>
                </a:solidFill>
                <a:latin typeface="Arial Unicode MS"/>
              </a:rPr>
              <a:t>Imports</a:t>
            </a:r>
          </a:p>
        </p:txBody>
      </p:sp>
      <p:sp>
        <p:nvSpPr>
          <p:cNvPr id="84997" name="Rectangle 6"/>
          <p:cNvSpPr>
            <a:spLocks noChangeArrowheads="1"/>
          </p:cNvSpPr>
          <p:nvPr/>
        </p:nvSpPr>
        <p:spPr bwMode="auto">
          <a:xfrm>
            <a:off x="4495800" y="4876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6"/>
              </a:buBlip>
              <a:defRPr sz="3200">
                <a:solidFill>
                  <a:schemeClr val="tx1"/>
                </a:solidFill>
                <a:latin typeface="Calibri" panose="020F0502020204030204" pitchFamily="34" charset="0"/>
              </a:defRPr>
            </a:lvl1pPr>
            <a:lvl2pPr marL="742950" indent="-285750">
              <a:lnSpc>
                <a:spcPct val="90000"/>
              </a:lnSpc>
              <a:spcBef>
                <a:spcPct val="20000"/>
              </a:spcBef>
              <a:buBlip>
                <a:blip r:embed="rId7"/>
              </a:buBlip>
              <a:defRPr sz="2800">
                <a:solidFill>
                  <a:schemeClr val="tx1"/>
                </a:solidFill>
                <a:latin typeface="Calibri" panose="020F0502020204030204" pitchFamily="34" charset="0"/>
              </a:defRPr>
            </a:lvl2pPr>
            <a:lvl3pPr marL="1143000" indent="-228600">
              <a:lnSpc>
                <a:spcPct val="90000"/>
              </a:lnSpc>
              <a:spcBef>
                <a:spcPct val="20000"/>
              </a:spcBef>
              <a:buBlip>
                <a:blip r:embed="rId7"/>
              </a:buBlip>
              <a:defRPr sz="2400">
                <a:solidFill>
                  <a:schemeClr val="tx1"/>
                </a:solidFill>
                <a:latin typeface="Calibri" panose="020F0502020204030204" pitchFamily="34" charset="0"/>
              </a:defRPr>
            </a:lvl3pPr>
            <a:lvl4pPr marL="1600200" indent="-228600">
              <a:lnSpc>
                <a:spcPct val="90000"/>
              </a:lnSpc>
              <a:spcBef>
                <a:spcPct val="20000"/>
              </a:spcBef>
              <a:buBlip>
                <a:blip r:embed="rId7"/>
              </a:buBlip>
              <a:defRPr sz="2400">
                <a:solidFill>
                  <a:schemeClr val="tx1"/>
                </a:solidFill>
                <a:latin typeface="Calibri" panose="020F0502020204030204" pitchFamily="34" charset="0"/>
              </a:defRPr>
            </a:lvl4pPr>
            <a:lvl5pPr marL="2057400" indent="-228600">
              <a:lnSpc>
                <a:spcPct val="90000"/>
              </a:lnSpc>
              <a:spcBef>
                <a:spcPct val="20000"/>
              </a:spcBef>
              <a:buBlip>
                <a:blip r:embed="rId7"/>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i="1">
                <a:solidFill>
                  <a:srgbClr val="FFFF00"/>
                </a:solidFill>
                <a:latin typeface="Arial Unicode MS"/>
              </a:rPr>
              <a:t>Trade Surplus</a:t>
            </a:r>
            <a:r>
              <a:rPr lang="en-US" altLang="en-US" sz="1800" b="1" i="1">
                <a:solidFill>
                  <a:srgbClr val="CCECFF"/>
                </a:solidFill>
                <a:latin typeface="Arial Unicode MS"/>
              </a:rPr>
              <a:t>   </a:t>
            </a:r>
          </a:p>
        </p:txBody>
      </p:sp>
      <p:sp>
        <p:nvSpPr>
          <p:cNvPr id="18" name="AutoShape 16"/>
          <p:cNvSpPr>
            <a:spLocks noChangeArrowheads="1"/>
          </p:cNvSpPr>
          <p:nvPr/>
        </p:nvSpPr>
        <p:spPr bwMode="auto">
          <a:xfrm>
            <a:off x="5848978" y="1485900"/>
            <a:ext cx="257175" cy="238125"/>
          </a:xfrm>
          <a:prstGeom prst="sun">
            <a:avLst>
              <a:gd name="adj" fmla="val 25000"/>
            </a:avLst>
          </a:prstGeom>
          <a:solidFill>
            <a:srgbClr val="FFCC00"/>
          </a:solidFill>
          <a:ln w="3175">
            <a:solidFill>
              <a:srgbClr val="000000"/>
            </a:solidFill>
            <a:miter lim="800000"/>
            <a:headEnd/>
            <a:tailEnd/>
          </a:ln>
        </p:spPr>
        <p:txBody>
          <a:bodyPr wrap="none" anchor="ctr"/>
          <a:lstStyle/>
          <a:p>
            <a:pPr eaLnBrk="1" fontAlgn="auto" hangingPunct="1">
              <a:spcBef>
                <a:spcPts val="0"/>
              </a:spcBef>
              <a:spcAft>
                <a:spcPts val="0"/>
              </a:spcAft>
              <a:defRPr/>
            </a:pPr>
            <a:endParaRPr lang="en-US" kern="0" dirty="0">
              <a:solidFill>
                <a:sysClr val="windowText" lastClr="000000"/>
              </a:solidFill>
              <a:latin typeface="Calibri"/>
            </a:endParaRPr>
          </a:p>
        </p:txBody>
      </p:sp>
      <p:sp>
        <p:nvSpPr>
          <p:cNvPr id="20" name="Text Box 18"/>
          <p:cNvSpPr txBox="1">
            <a:spLocks noChangeArrowheads="1"/>
          </p:cNvSpPr>
          <p:nvPr/>
        </p:nvSpPr>
        <p:spPr bwMode="auto">
          <a:xfrm>
            <a:off x="5943600" y="1366838"/>
            <a:ext cx="709613" cy="307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kern="0" dirty="0">
                <a:solidFill>
                  <a:srgbClr val="FFFF00"/>
                </a:solidFill>
                <a:latin typeface="Calibri"/>
              </a:rPr>
              <a:t>152.3</a:t>
            </a:r>
          </a:p>
        </p:txBody>
      </p:sp>
      <p:sp>
        <p:nvSpPr>
          <p:cNvPr id="22" name="Text Box 19"/>
          <p:cNvSpPr txBox="1">
            <a:spLocks noChangeArrowheads="1"/>
          </p:cNvSpPr>
          <p:nvPr/>
        </p:nvSpPr>
        <p:spPr bwMode="auto">
          <a:xfrm>
            <a:off x="7458075" y="2463800"/>
            <a:ext cx="741363" cy="307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kern="0" dirty="0">
                <a:solidFill>
                  <a:srgbClr val="FFFF00"/>
                </a:solidFill>
                <a:latin typeface="Calibri"/>
              </a:rPr>
              <a:t>114.2</a:t>
            </a:r>
          </a:p>
        </p:txBody>
      </p:sp>
      <p:sp>
        <p:nvSpPr>
          <p:cNvPr id="85005" name="Rectangle 37"/>
          <p:cNvSpPr>
            <a:spLocks noChangeArrowheads="1"/>
          </p:cNvSpPr>
          <p:nvPr/>
        </p:nvSpPr>
        <p:spPr bwMode="auto">
          <a:xfrm>
            <a:off x="0" y="460375"/>
            <a:ext cx="9372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6"/>
              </a:buBlip>
              <a:defRPr sz="3200">
                <a:solidFill>
                  <a:schemeClr val="tx1"/>
                </a:solidFill>
                <a:latin typeface="Calibri" panose="020F0502020204030204" pitchFamily="34" charset="0"/>
              </a:defRPr>
            </a:lvl1pPr>
            <a:lvl2pPr marL="742950" indent="-285750">
              <a:lnSpc>
                <a:spcPct val="90000"/>
              </a:lnSpc>
              <a:spcBef>
                <a:spcPct val="20000"/>
              </a:spcBef>
              <a:buBlip>
                <a:blip r:embed="rId7"/>
              </a:buBlip>
              <a:defRPr sz="2800">
                <a:solidFill>
                  <a:schemeClr val="tx1"/>
                </a:solidFill>
                <a:latin typeface="Calibri" panose="020F0502020204030204" pitchFamily="34" charset="0"/>
              </a:defRPr>
            </a:lvl2pPr>
            <a:lvl3pPr marL="1143000" indent="-228600">
              <a:lnSpc>
                <a:spcPct val="90000"/>
              </a:lnSpc>
              <a:spcBef>
                <a:spcPct val="20000"/>
              </a:spcBef>
              <a:buBlip>
                <a:blip r:embed="rId7"/>
              </a:buBlip>
              <a:defRPr sz="2400">
                <a:solidFill>
                  <a:schemeClr val="tx1"/>
                </a:solidFill>
                <a:latin typeface="Calibri" panose="020F0502020204030204" pitchFamily="34" charset="0"/>
              </a:defRPr>
            </a:lvl3pPr>
            <a:lvl4pPr marL="1600200" indent="-228600">
              <a:lnSpc>
                <a:spcPct val="90000"/>
              </a:lnSpc>
              <a:spcBef>
                <a:spcPct val="20000"/>
              </a:spcBef>
              <a:buBlip>
                <a:blip r:embed="rId7"/>
              </a:buBlip>
              <a:defRPr sz="2400">
                <a:solidFill>
                  <a:schemeClr val="tx1"/>
                </a:solidFill>
                <a:latin typeface="Calibri" panose="020F0502020204030204" pitchFamily="34" charset="0"/>
              </a:defRPr>
            </a:lvl4pPr>
            <a:lvl5pPr marL="2057400" indent="-228600">
              <a:lnSpc>
                <a:spcPct val="90000"/>
              </a:lnSpc>
              <a:spcBef>
                <a:spcPct val="20000"/>
              </a:spcBef>
              <a:buBlip>
                <a:blip r:embed="rId7"/>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9pPr>
          </a:lstStyle>
          <a:p>
            <a:pPr algn="ctr" eaLnBrk="1" hangingPunct="1">
              <a:lnSpc>
                <a:spcPct val="50000"/>
              </a:lnSpc>
              <a:spcBef>
                <a:spcPct val="50000"/>
              </a:spcBef>
              <a:buFontTx/>
              <a:buNone/>
            </a:pPr>
            <a:endParaRPr lang="en-US" altLang="en-US" sz="1700" b="1" dirty="0">
              <a:solidFill>
                <a:srgbClr val="FFFFFF"/>
              </a:solidFill>
              <a:latin typeface="Arial" panose="020B0604020202020204" pitchFamily="34" charset="0"/>
            </a:endParaRPr>
          </a:p>
          <a:p>
            <a:pPr algn="ctr" eaLnBrk="1" hangingPunct="1">
              <a:lnSpc>
                <a:spcPct val="50000"/>
              </a:lnSpc>
              <a:spcBef>
                <a:spcPct val="50000"/>
              </a:spcBef>
              <a:buFontTx/>
              <a:buNone/>
            </a:pPr>
            <a:r>
              <a:rPr lang="en-US" altLang="en-US" sz="1700" b="1" dirty="0">
                <a:latin typeface="Arial" panose="020B0604020202020204" pitchFamily="34" charset="0"/>
              </a:rPr>
              <a:t>Lower Bulk Export Prices and Greater Export Competition</a:t>
            </a:r>
          </a:p>
        </p:txBody>
      </p:sp>
      <p:pic>
        <p:nvPicPr>
          <p:cNvPr id="85006" name="Picture 22" descr="BD21318_"/>
          <p:cNvPicPr preferRelativeResize="0">
            <a:picLocks noChangeArrowheads="1"/>
          </p:cNvPicPr>
          <p:nvPr/>
        </p:nvPicPr>
        <p:blipFill>
          <a:blip r:embed="rId8">
            <a:lum bright="-18000" contrast="18000"/>
            <a:extLst>
              <a:ext uri="{28A0092B-C50C-407E-A947-70E740481C1C}">
                <a14:useLocalDpi xmlns:a14="http://schemas.microsoft.com/office/drawing/2010/main" val="0"/>
              </a:ext>
            </a:extLst>
          </a:blip>
          <a:srcRect/>
          <a:stretch>
            <a:fillRect/>
          </a:stretch>
        </p:blipFill>
        <p:spPr bwMode="auto">
          <a:xfrm>
            <a:off x="1295400" y="990600"/>
            <a:ext cx="6705600" cy="460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18"/>
          <p:cNvSpPr txBox="1">
            <a:spLocks noChangeArrowheads="1"/>
          </p:cNvSpPr>
          <p:nvPr/>
        </p:nvSpPr>
        <p:spPr bwMode="auto">
          <a:xfrm>
            <a:off x="8355013" y="1992313"/>
            <a:ext cx="711200" cy="306387"/>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kern="0" dirty="0">
                <a:solidFill>
                  <a:srgbClr val="FFFF00"/>
                </a:solidFill>
                <a:latin typeface="Calibri"/>
              </a:rPr>
              <a:t>134</a:t>
            </a:r>
          </a:p>
        </p:txBody>
      </p:sp>
      <p:sp>
        <p:nvSpPr>
          <p:cNvPr id="21" name="Text Box 19"/>
          <p:cNvSpPr txBox="1">
            <a:spLocks noChangeArrowheads="1"/>
          </p:cNvSpPr>
          <p:nvPr/>
        </p:nvSpPr>
        <p:spPr bwMode="auto">
          <a:xfrm>
            <a:off x="8385175" y="2724150"/>
            <a:ext cx="741363" cy="307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kern="0" dirty="0">
                <a:solidFill>
                  <a:srgbClr val="FFFF00"/>
                </a:solidFill>
                <a:latin typeface="Calibri"/>
              </a:rPr>
              <a:t>112.5</a:t>
            </a:r>
          </a:p>
        </p:txBody>
      </p:sp>
      <p:sp>
        <p:nvSpPr>
          <p:cNvPr id="28" name="Title 5"/>
          <p:cNvSpPr txBox="1">
            <a:spLocks/>
          </p:cNvSpPr>
          <p:nvPr/>
        </p:nvSpPr>
        <p:spPr>
          <a:xfrm>
            <a:off x="1905000" y="-25688"/>
            <a:ext cx="9982200" cy="470898"/>
          </a:xfrm>
          <a:prstGeom prst="rect">
            <a:avLst/>
          </a:prstGeom>
        </p:spPr>
        <p:txBody>
          <a:bodyPr lIns="0" tIns="0" rIns="0" bIns="0">
            <a:spAutoFit/>
          </a:bodyPr>
          <a:lstStyle/>
          <a:p>
            <a:pPr defTabSz="914363" eaLnBrk="1" fontAlgn="auto" hangingPunct="1">
              <a:lnSpc>
                <a:spcPct val="90000"/>
              </a:lnSpc>
              <a:spcAft>
                <a:spcPts val="0"/>
              </a:spcAft>
              <a:defRPr/>
            </a:pPr>
            <a:r>
              <a:rPr lang="en-US" sz="3400" spc="-150" dirty="0">
                <a:ln w="3175">
                  <a:noFill/>
                </a:ln>
                <a:gradFill flip="none" rotWithShape="1">
                  <a:gsLst>
                    <a:gs pos="0">
                      <a:srgbClr val="FFFFB9"/>
                    </a:gs>
                    <a:gs pos="36000">
                      <a:srgbClr val="FFFF99"/>
                    </a:gs>
                    <a:gs pos="86000">
                      <a:srgbClr val="F6AE1E"/>
                    </a:gs>
                  </a:gsLst>
                  <a:lin ang="5400000" scaled="0"/>
                  <a:tileRect/>
                </a:gradFill>
                <a:latin typeface="Calibri"/>
                <a:cs typeface="Arial" charset="0"/>
              </a:rPr>
              <a:t>         </a:t>
            </a:r>
            <a:r>
              <a:rPr lang="en-US" sz="2800" spc="-150" dirty="0">
                <a:ln w="3175">
                  <a:noFill/>
                </a:ln>
                <a:latin typeface="Calibri"/>
                <a:cs typeface="Arial" charset="0"/>
              </a:rPr>
              <a:t>U.S. Agricultural Trade</a:t>
            </a:r>
          </a:p>
        </p:txBody>
      </p:sp>
      <p:pic>
        <p:nvPicPr>
          <p:cNvPr id="850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1563" y="6248400"/>
            <a:ext cx="4733926"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11" name="TextBox 1"/>
          <p:cNvSpPr txBox="1">
            <a:spLocks noChangeArrowheads="1"/>
          </p:cNvSpPr>
          <p:nvPr/>
        </p:nvSpPr>
        <p:spPr bwMode="auto">
          <a:xfrm>
            <a:off x="3614738" y="6375400"/>
            <a:ext cx="206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Blip>
                <a:blip r:embed="rId6"/>
              </a:buBlip>
              <a:defRPr sz="3200">
                <a:solidFill>
                  <a:schemeClr val="tx1"/>
                </a:solidFill>
                <a:latin typeface="Calibri" panose="020F0502020204030204" pitchFamily="34" charset="0"/>
              </a:defRPr>
            </a:lvl1pPr>
            <a:lvl2pPr marL="742950" indent="-285750">
              <a:lnSpc>
                <a:spcPct val="90000"/>
              </a:lnSpc>
              <a:spcBef>
                <a:spcPct val="20000"/>
              </a:spcBef>
              <a:buBlip>
                <a:blip r:embed="rId7"/>
              </a:buBlip>
              <a:defRPr sz="2800">
                <a:solidFill>
                  <a:schemeClr val="tx1"/>
                </a:solidFill>
                <a:latin typeface="Calibri" panose="020F0502020204030204" pitchFamily="34" charset="0"/>
              </a:defRPr>
            </a:lvl2pPr>
            <a:lvl3pPr marL="1143000" indent="-228600">
              <a:lnSpc>
                <a:spcPct val="90000"/>
              </a:lnSpc>
              <a:spcBef>
                <a:spcPct val="20000"/>
              </a:spcBef>
              <a:buBlip>
                <a:blip r:embed="rId7"/>
              </a:buBlip>
              <a:defRPr sz="2400">
                <a:solidFill>
                  <a:schemeClr val="tx1"/>
                </a:solidFill>
                <a:latin typeface="Calibri" panose="020F0502020204030204" pitchFamily="34" charset="0"/>
              </a:defRPr>
            </a:lvl3pPr>
            <a:lvl4pPr marL="1600200" indent="-228600">
              <a:lnSpc>
                <a:spcPct val="90000"/>
              </a:lnSpc>
              <a:spcBef>
                <a:spcPct val="20000"/>
              </a:spcBef>
              <a:buBlip>
                <a:blip r:embed="rId7"/>
              </a:buBlip>
              <a:defRPr sz="2400">
                <a:solidFill>
                  <a:schemeClr val="tx1"/>
                </a:solidFill>
                <a:latin typeface="Calibri" panose="020F0502020204030204" pitchFamily="34" charset="0"/>
              </a:defRPr>
            </a:lvl4pPr>
            <a:lvl5pPr marL="2057400" indent="-228600">
              <a:lnSpc>
                <a:spcPct val="90000"/>
              </a:lnSpc>
              <a:spcBef>
                <a:spcPct val="20000"/>
              </a:spcBef>
              <a:buBlip>
                <a:blip r:embed="rId7"/>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7"/>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FFFFFF"/>
                </a:solidFill>
              </a:rPr>
              <a:t>Updated by Sanders</a:t>
            </a:r>
          </a:p>
        </p:txBody>
      </p:sp>
    </p:spTree>
    <p:extLst>
      <p:ext uri="{BB962C8B-B14F-4D97-AF65-F5344CB8AC3E}">
        <p14:creationId xmlns:p14="http://schemas.microsoft.com/office/powerpoint/2010/main" val="334319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09600"/>
          </a:xfrm>
        </p:spPr>
        <p:txBody>
          <a:bodyPr>
            <a:normAutofit fontScale="90000"/>
          </a:bodyPr>
          <a:lstStyle/>
          <a:p>
            <a:r>
              <a:rPr lang="en-US" dirty="0" smtClean="0"/>
              <a:t>Just to review: </a:t>
            </a:r>
            <a:br>
              <a:rPr lang="en-US" dirty="0" smtClean="0"/>
            </a:br>
            <a:r>
              <a:rPr lang="en-US" dirty="0" smtClean="0"/>
              <a:t> the Great Recession</a:t>
            </a:r>
            <a:endParaRPr lang="en-US" dirty="0"/>
          </a:p>
        </p:txBody>
      </p:sp>
      <p:sp>
        <p:nvSpPr>
          <p:cNvPr id="3" name="Content Placeholder 2"/>
          <p:cNvSpPr>
            <a:spLocks noGrp="1"/>
          </p:cNvSpPr>
          <p:nvPr>
            <p:ph idx="1"/>
          </p:nvPr>
        </p:nvSpPr>
        <p:spPr>
          <a:xfrm>
            <a:off x="990600" y="1447800"/>
            <a:ext cx="7543800" cy="4038600"/>
          </a:xfrm>
        </p:spPr>
        <p:txBody>
          <a:bodyPr>
            <a:normAutofit fontScale="77500" lnSpcReduction="20000"/>
          </a:bodyPr>
          <a:lstStyle/>
          <a:p>
            <a:r>
              <a:rPr lang="en-US" dirty="0" smtClean="0"/>
              <a:t>The official recession period was Dec 2007-Jun 2009</a:t>
            </a:r>
          </a:p>
          <a:p>
            <a:endParaRPr lang="en-US" dirty="0" smtClean="0"/>
          </a:p>
          <a:p>
            <a:r>
              <a:rPr lang="en-US" dirty="0" smtClean="0"/>
              <a:t>The headline-country nearly went over the edge was Sep 2008</a:t>
            </a:r>
          </a:p>
          <a:p>
            <a:endParaRPr lang="en-US" dirty="0" smtClean="0"/>
          </a:p>
          <a:p>
            <a:r>
              <a:rPr lang="en-US" dirty="0" smtClean="0"/>
              <a:t>The primary cause: a huge bubble of poorly financed homes—perhaps $8-$14 trillion</a:t>
            </a:r>
          </a:p>
          <a:p>
            <a:endParaRPr lang="en-US" dirty="0" smtClean="0"/>
          </a:p>
          <a:p>
            <a:r>
              <a:rPr lang="en-US" dirty="0" smtClean="0"/>
              <a:t>Worldwide losses were even greater—perhaps many more trillions of $$</a:t>
            </a:r>
          </a:p>
        </p:txBody>
      </p:sp>
    </p:spTree>
    <p:extLst>
      <p:ext uri="{BB962C8B-B14F-4D97-AF65-F5344CB8AC3E}">
        <p14:creationId xmlns:p14="http://schemas.microsoft.com/office/powerpoint/2010/main" val="194428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54811"/>
            <a:ext cx="8229600" cy="366155"/>
          </a:xfrm>
        </p:spPr>
        <p:txBody>
          <a:bodyPr>
            <a:normAutofit fontScale="90000"/>
          </a:bodyPr>
          <a:lstStyle/>
          <a:p>
            <a:r>
              <a:rPr lang="en-US" dirty="0" smtClean="0"/>
              <a:t>Top global banks</a:t>
            </a:r>
            <a:endParaRPr lang="en-US" dirty="0"/>
          </a:p>
        </p:txBody>
      </p:sp>
      <p:sp>
        <p:nvSpPr>
          <p:cNvPr id="3" name="Text Placeholder 2"/>
          <p:cNvSpPr>
            <a:spLocks noGrp="1"/>
          </p:cNvSpPr>
          <p:nvPr>
            <p:ph idx="1"/>
          </p:nvPr>
        </p:nvSpPr>
        <p:spPr/>
        <p:txBody>
          <a:bodyPr/>
          <a:lstStyle/>
          <a:p>
            <a:r>
              <a:rPr lang="en-US" dirty="0" smtClean="0"/>
              <a:t>		</a:t>
            </a:r>
            <a:endParaRPr lang="en-US" dirty="0"/>
          </a:p>
        </p:txBody>
      </p:sp>
      <p:sp>
        <p:nvSpPr>
          <p:cNvPr id="5" name="Text Placeholder 4"/>
          <p:cNvSpPr>
            <a:spLocks noGrp="1"/>
          </p:cNvSpPr>
          <p:nvPr>
            <p:ph type="body" sz="half" idx="4294967295"/>
          </p:nvPr>
        </p:nvSpPr>
        <p:spPr>
          <a:xfrm>
            <a:off x="5102225" y="1535113"/>
            <a:ext cx="4041775" cy="750887"/>
          </a:xfrm>
        </p:spPr>
        <p:txBody>
          <a:bodyPr/>
          <a:lstStyle/>
          <a:p>
            <a:r>
              <a:rPr lang="en-US" dirty="0" smtClean="0"/>
              <a:t>		</a:t>
            </a:r>
            <a:endParaRPr lang="en-US" dirty="0"/>
          </a:p>
        </p:txBody>
      </p:sp>
      <p:graphicFrame>
        <p:nvGraphicFramePr>
          <p:cNvPr id="12" name="Table 11"/>
          <p:cNvGraphicFramePr>
            <a:graphicFrameLocks noGrp="1"/>
          </p:cNvGraphicFramePr>
          <p:nvPr/>
        </p:nvGraphicFramePr>
        <p:xfrm>
          <a:off x="0" y="914400"/>
          <a:ext cx="9144000" cy="556260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92468625"/>
                    </a:ext>
                  </a:extLst>
                </a:gridCol>
                <a:gridCol w="3048000">
                  <a:extLst>
                    <a:ext uri="{9D8B030D-6E8A-4147-A177-3AD203B41FA5}">
                      <a16:colId xmlns:a16="http://schemas.microsoft.com/office/drawing/2014/main" val="3911622701"/>
                    </a:ext>
                  </a:extLst>
                </a:gridCol>
                <a:gridCol w="3048000">
                  <a:extLst>
                    <a:ext uri="{9D8B030D-6E8A-4147-A177-3AD203B41FA5}">
                      <a16:colId xmlns:a16="http://schemas.microsoft.com/office/drawing/2014/main" val="3467853595"/>
                    </a:ext>
                  </a:extLst>
                </a:gridCol>
              </a:tblGrid>
              <a:tr h="1068605">
                <a:tc>
                  <a:txBody>
                    <a:bodyPr/>
                    <a:lstStyle/>
                    <a:p>
                      <a:endParaRPr lang="en-US" sz="2800" dirty="0"/>
                    </a:p>
                  </a:txBody>
                  <a:tcPr/>
                </a:tc>
                <a:tc>
                  <a:txBody>
                    <a:bodyPr/>
                    <a:lstStyle/>
                    <a:p>
                      <a:r>
                        <a:rPr lang="en-US" sz="2800" dirty="0" smtClean="0"/>
                        <a:t>2007</a:t>
                      </a:r>
                      <a:endParaRPr lang="en-US" sz="2800" dirty="0"/>
                    </a:p>
                  </a:txBody>
                  <a:tcPr/>
                </a:tc>
                <a:tc>
                  <a:txBody>
                    <a:bodyPr/>
                    <a:lstStyle/>
                    <a:p>
                      <a:r>
                        <a:rPr lang="en-US" sz="2800" dirty="0" smtClean="0"/>
                        <a:t>2017</a:t>
                      </a:r>
                      <a:endParaRPr lang="en-US" sz="2800" dirty="0"/>
                    </a:p>
                  </a:txBody>
                  <a:tcPr/>
                </a:tc>
                <a:extLst>
                  <a:ext uri="{0D108BD9-81ED-4DB2-BD59-A6C34878D82A}">
                    <a16:rowId xmlns:a16="http://schemas.microsoft.com/office/drawing/2014/main" val="647259219"/>
                  </a:ext>
                </a:extLst>
              </a:tr>
              <a:tr h="1068605">
                <a:tc>
                  <a:txBody>
                    <a:bodyPr/>
                    <a:lstStyle/>
                    <a:p>
                      <a:r>
                        <a:rPr lang="en-US" sz="2800" dirty="0" smtClean="0"/>
                        <a:t>TOP 4 BANKS</a:t>
                      </a:r>
                      <a:endParaRPr lang="en-US" sz="2800" dirty="0"/>
                    </a:p>
                  </a:txBody>
                  <a:tcPr/>
                </a:tc>
                <a:tc>
                  <a:txBody>
                    <a:bodyPr/>
                    <a:lstStyle/>
                    <a:p>
                      <a:r>
                        <a:rPr lang="en-US" sz="2800" dirty="0" smtClean="0"/>
                        <a:t>EUROPEAN</a:t>
                      </a:r>
                      <a:endParaRPr lang="en-US" sz="2800" dirty="0"/>
                    </a:p>
                  </a:txBody>
                  <a:tcPr/>
                </a:tc>
                <a:tc>
                  <a:txBody>
                    <a:bodyPr/>
                    <a:lstStyle/>
                    <a:p>
                      <a:r>
                        <a:rPr lang="en-US" sz="2800" dirty="0" smtClean="0"/>
                        <a:t>CHINESE</a:t>
                      </a:r>
                      <a:endParaRPr lang="en-US" sz="2800" dirty="0"/>
                    </a:p>
                  </a:txBody>
                  <a:tcPr/>
                </a:tc>
                <a:extLst>
                  <a:ext uri="{0D108BD9-81ED-4DB2-BD59-A6C34878D82A}">
                    <a16:rowId xmlns:a16="http://schemas.microsoft.com/office/drawing/2014/main" val="3083186786"/>
                  </a:ext>
                </a:extLst>
              </a:tr>
              <a:tr h="3425391">
                <a:tc>
                  <a:txBody>
                    <a:bodyPr/>
                    <a:lstStyle/>
                    <a:p>
                      <a:r>
                        <a:rPr lang="en-US" sz="2800" dirty="0" smtClean="0"/>
                        <a:t>TOP</a:t>
                      </a:r>
                      <a:r>
                        <a:rPr lang="en-US" sz="2800" baseline="0" dirty="0" smtClean="0"/>
                        <a:t> 10 BANKS</a:t>
                      </a:r>
                      <a:endParaRPr lang="en-US" sz="2800" dirty="0"/>
                    </a:p>
                  </a:txBody>
                  <a:tcPr/>
                </a:tc>
                <a:tc>
                  <a:txBody>
                    <a:bodyPr/>
                    <a:lstStyle/>
                    <a:p>
                      <a:r>
                        <a:rPr lang="en-US" sz="2800" dirty="0" smtClean="0"/>
                        <a:t>7 EUROPEAN;</a:t>
                      </a:r>
                      <a:r>
                        <a:rPr lang="en-US" sz="2800" baseline="0" dirty="0" smtClean="0"/>
                        <a:t> </a:t>
                      </a:r>
                    </a:p>
                    <a:p>
                      <a:r>
                        <a:rPr lang="en-US" sz="2800" baseline="0" dirty="0" smtClean="0"/>
                        <a:t>2 JAPANESE;</a:t>
                      </a:r>
                    </a:p>
                    <a:p>
                      <a:r>
                        <a:rPr lang="en-US" sz="2800" baseline="0" dirty="0" smtClean="0"/>
                        <a:t>1 US</a:t>
                      </a:r>
                    </a:p>
                  </a:txBody>
                  <a:tcPr/>
                </a:tc>
                <a:tc>
                  <a:txBody>
                    <a:bodyPr/>
                    <a:lstStyle/>
                    <a:p>
                      <a:r>
                        <a:rPr lang="en-US" sz="2800" dirty="0" smtClean="0"/>
                        <a:t>4 CHINESE;</a:t>
                      </a:r>
                    </a:p>
                    <a:p>
                      <a:r>
                        <a:rPr lang="en-US" sz="2800" dirty="0" smtClean="0"/>
                        <a:t>3</a:t>
                      </a:r>
                      <a:r>
                        <a:rPr lang="en-US" sz="2800" baseline="0" dirty="0" smtClean="0"/>
                        <a:t> EUROPEAN;</a:t>
                      </a:r>
                    </a:p>
                    <a:p>
                      <a:r>
                        <a:rPr lang="en-US" sz="2800" baseline="0" dirty="0" smtClean="0"/>
                        <a:t>2 US;</a:t>
                      </a:r>
                    </a:p>
                    <a:p>
                      <a:r>
                        <a:rPr lang="en-US" sz="2800" baseline="0" dirty="0" smtClean="0"/>
                        <a:t>1 JAPANESE</a:t>
                      </a:r>
                      <a:endParaRPr lang="en-US" sz="2800" dirty="0"/>
                    </a:p>
                  </a:txBody>
                  <a:tcPr/>
                </a:tc>
                <a:extLst>
                  <a:ext uri="{0D108BD9-81ED-4DB2-BD59-A6C34878D82A}">
                    <a16:rowId xmlns:a16="http://schemas.microsoft.com/office/drawing/2014/main" val="2314887194"/>
                  </a:ext>
                </a:extLst>
              </a:tr>
            </a:tbl>
          </a:graphicData>
        </a:graphic>
      </p:graphicFrame>
    </p:spTree>
    <p:extLst>
      <p:ext uri="{BB962C8B-B14F-4D97-AF65-F5344CB8AC3E}">
        <p14:creationId xmlns:p14="http://schemas.microsoft.com/office/powerpoint/2010/main" val="3138452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idx="4294967295"/>
            <p:extLst/>
          </p:nvPr>
        </p:nvGraphicFramePr>
        <p:xfrm>
          <a:off x="0" y="0"/>
          <a:ext cx="91440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8889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49" y="0"/>
            <a:ext cx="9448799" cy="7086600"/>
          </a:xfrm>
          <a:prstGeom prst="rect">
            <a:avLst/>
          </a:prstGeom>
        </p:spPr>
      </p:pic>
      <p:sp>
        <p:nvSpPr>
          <p:cNvPr id="3" name="Title 2"/>
          <p:cNvSpPr>
            <a:spLocks noGrp="1"/>
          </p:cNvSpPr>
          <p:nvPr>
            <p:ph type="title"/>
          </p:nvPr>
        </p:nvSpPr>
        <p:spPr>
          <a:xfrm>
            <a:off x="1439863" y="76200"/>
            <a:ext cx="7086600" cy="762000"/>
          </a:xfrm>
        </p:spPr>
        <p:txBody>
          <a:bodyPr/>
          <a:lstStyle/>
          <a:p>
            <a:r>
              <a:rPr lang="en-US" dirty="0" smtClean="0"/>
              <a:t>Agricultural budgets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633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690" y="0"/>
            <a:ext cx="7240010" cy="31821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690" y="3124200"/>
            <a:ext cx="7240010" cy="4191000"/>
          </a:xfrm>
          <a:prstGeom prst="rect">
            <a:avLst/>
          </a:prstGeom>
        </p:spPr>
      </p:pic>
    </p:spTree>
    <p:extLst>
      <p:ext uri="{BB962C8B-B14F-4D97-AF65-F5344CB8AC3E}">
        <p14:creationId xmlns:p14="http://schemas.microsoft.com/office/powerpoint/2010/main" val="782709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457200"/>
            <a:ext cx="4572000"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350" y="-457200"/>
            <a:ext cx="4578350" cy="342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2200"/>
            <a:ext cx="4718050" cy="5105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819400"/>
            <a:ext cx="4573010" cy="4191000"/>
          </a:xfrm>
          <a:prstGeom prst="rect">
            <a:avLst/>
          </a:prstGeom>
        </p:spPr>
      </p:pic>
    </p:spTree>
    <p:extLst>
      <p:ext uri="{BB962C8B-B14F-4D97-AF65-F5344CB8AC3E}">
        <p14:creationId xmlns:p14="http://schemas.microsoft.com/office/powerpoint/2010/main" val="3476535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2961260" cy="3693319"/>
          </a:xfrm>
          <a:prstGeom prst="rect">
            <a:avLst/>
          </a:prstGeom>
          <a:noFill/>
        </p:spPr>
        <p:txBody>
          <a:bodyPr wrap="none" rtlCol="0">
            <a:spAutoFit/>
          </a:bodyPr>
          <a:lstStyle/>
          <a:p>
            <a:r>
              <a:rPr lang="en-US" dirty="0" smtClean="0"/>
              <a:t>Contact information:</a:t>
            </a:r>
          </a:p>
          <a:p>
            <a:endParaRPr lang="en-US" dirty="0"/>
          </a:p>
          <a:p>
            <a:r>
              <a:rPr lang="en-US" dirty="0" smtClean="0"/>
              <a:t>Larry D. Sanders</a:t>
            </a:r>
          </a:p>
          <a:p>
            <a:r>
              <a:rPr lang="en-US" dirty="0" smtClean="0"/>
              <a:t>405-744-9822</a:t>
            </a:r>
          </a:p>
          <a:p>
            <a:endParaRPr lang="en-US" dirty="0"/>
          </a:p>
          <a:p>
            <a:r>
              <a:rPr lang="en-US" dirty="0" smtClean="0">
                <a:hlinkClick r:id="rId2"/>
              </a:rPr>
              <a:t>larry.sanders@okstate.edu</a:t>
            </a:r>
            <a:endParaRPr lang="en-US" dirty="0" smtClean="0"/>
          </a:p>
          <a:p>
            <a:endParaRPr lang="en-US" dirty="0"/>
          </a:p>
          <a:p>
            <a:endParaRPr lang="en-US" dirty="0" smtClean="0"/>
          </a:p>
          <a:p>
            <a:r>
              <a:rPr lang="en-US" dirty="0" smtClean="0"/>
              <a:t>FOR STATE/LOCAL ECONOMIC</a:t>
            </a:r>
          </a:p>
          <a:p>
            <a:r>
              <a:rPr lang="en-US" dirty="0" smtClean="0"/>
              <a:t>INFO:</a:t>
            </a:r>
          </a:p>
          <a:p>
            <a:r>
              <a:rPr lang="en-US" dirty="0" smtClean="0"/>
              <a:t>CONTACT:</a:t>
            </a:r>
          </a:p>
          <a:p>
            <a:endParaRPr lang="en-US" dirty="0"/>
          </a:p>
          <a:p>
            <a:r>
              <a:rPr lang="en-US" dirty="0" smtClean="0"/>
              <a:t>Dave Shideler </a:t>
            </a:r>
            <a:endParaRPr lang="en-US" dirty="0"/>
          </a:p>
        </p:txBody>
      </p:sp>
      <p:pic>
        <p:nvPicPr>
          <p:cNvPr id="4" name="Picture 2" descr="http://pics.livejournal.com/neferjournal/pic/000z20ec/g21"/>
          <p:cNvPicPr>
            <a:picLocks noChangeAspect="1" noChangeArrowheads="1"/>
          </p:cNvPicPr>
          <p:nvPr/>
        </p:nvPicPr>
        <p:blipFill>
          <a:blip r:embed="rId3" cstate="print"/>
          <a:srcRect/>
          <a:stretch>
            <a:fillRect/>
          </a:stretch>
        </p:blipFill>
        <p:spPr bwMode="auto">
          <a:xfrm>
            <a:off x="3418011" y="762000"/>
            <a:ext cx="5548728" cy="3885947"/>
          </a:xfrm>
          <a:prstGeom prst="rect">
            <a:avLst/>
          </a:prstGeom>
          <a:noFill/>
          <a:ln w="9525">
            <a:noFill/>
            <a:miter lim="800000"/>
            <a:headEnd/>
            <a:tailEnd/>
          </a:ln>
        </p:spPr>
      </p:pic>
      <p:sp>
        <p:nvSpPr>
          <p:cNvPr id="5" name="TextBox 4"/>
          <p:cNvSpPr txBox="1"/>
          <p:nvPr/>
        </p:nvSpPr>
        <p:spPr>
          <a:xfrm>
            <a:off x="3810000" y="4647947"/>
            <a:ext cx="4527201" cy="523220"/>
          </a:xfrm>
          <a:prstGeom prst="rect">
            <a:avLst/>
          </a:prstGeom>
          <a:noFill/>
        </p:spPr>
        <p:txBody>
          <a:bodyPr wrap="none" rtlCol="0">
            <a:spAutoFit/>
          </a:bodyPr>
          <a:lstStyle/>
          <a:p>
            <a:r>
              <a:rPr lang="en-US" sz="2800" dirty="0" smtClean="0">
                <a:latin typeface="Brush Script MT" panose="03060802040406070304" pitchFamily="66" charset="0"/>
              </a:rPr>
              <a:t>RETIREMENT HOME 2020???</a:t>
            </a:r>
            <a:endParaRPr lang="en-US" sz="2800" dirty="0">
              <a:latin typeface="Brush Script MT" panose="03060802040406070304" pitchFamily="66" charset="0"/>
            </a:endParaRPr>
          </a:p>
        </p:txBody>
      </p:sp>
    </p:spTree>
    <p:extLst>
      <p:ext uri="{BB962C8B-B14F-4D97-AF65-F5344CB8AC3E}">
        <p14:creationId xmlns:p14="http://schemas.microsoft.com/office/powerpoint/2010/main" val="76261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Reviewing the Great Recession</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The US &amp; global economy has mostly rebounded</a:t>
            </a:r>
          </a:p>
          <a:p>
            <a:endParaRPr lang="en-US" dirty="0" smtClean="0"/>
          </a:p>
          <a:p>
            <a:r>
              <a:rPr lang="en-US" dirty="0" smtClean="0"/>
              <a:t>The economy, in spite of a severe hit, has proven to be very resilient</a:t>
            </a:r>
          </a:p>
          <a:p>
            <a:endParaRPr lang="en-US" dirty="0" smtClean="0"/>
          </a:p>
          <a:p>
            <a:r>
              <a:rPr lang="en-US" dirty="0" smtClean="0"/>
              <a:t>That said, not all is well…</a:t>
            </a:r>
            <a:endParaRPr lang="en-US" dirty="0"/>
          </a:p>
        </p:txBody>
      </p:sp>
    </p:spTree>
    <p:extLst>
      <p:ext uri="{BB962C8B-B14F-4D97-AF65-F5344CB8AC3E}">
        <p14:creationId xmlns:p14="http://schemas.microsoft.com/office/powerpoint/2010/main" val="1503088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514350"/>
          </a:xfrm>
        </p:spPr>
        <p:txBody>
          <a:bodyPr>
            <a:normAutofit fontScale="90000"/>
          </a:bodyPr>
          <a:lstStyle/>
          <a:p>
            <a:r>
              <a:rPr lang="en-US" dirty="0" smtClean="0"/>
              <a:t>Reviewing the Great Recession</a:t>
            </a:r>
            <a:endParaRPr lang="en-US" dirty="0"/>
          </a:p>
        </p:txBody>
      </p:sp>
      <p:sp>
        <p:nvSpPr>
          <p:cNvPr id="3" name="Content Placeholder 2"/>
          <p:cNvSpPr>
            <a:spLocks noGrp="1"/>
          </p:cNvSpPr>
          <p:nvPr>
            <p:ph idx="1"/>
          </p:nvPr>
        </p:nvSpPr>
        <p:spPr>
          <a:xfrm>
            <a:off x="457200" y="811212"/>
            <a:ext cx="8229600" cy="4598988"/>
          </a:xfrm>
        </p:spPr>
        <p:txBody>
          <a:bodyPr>
            <a:normAutofit fontScale="92500" lnSpcReduction="20000"/>
          </a:bodyPr>
          <a:lstStyle/>
          <a:p>
            <a:r>
              <a:rPr lang="en-US" dirty="0"/>
              <a:t>U S economy </a:t>
            </a:r>
            <a:r>
              <a:rPr lang="en-US" dirty="0" smtClean="0"/>
              <a:t>lost:</a:t>
            </a:r>
          </a:p>
          <a:p>
            <a:pPr lvl="1"/>
            <a:r>
              <a:rPr lang="en-US" dirty="0" smtClean="0"/>
              <a:t>Over </a:t>
            </a:r>
            <a:r>
              <a:rPr lang="en-US" dirty="0"/>
              <a:t>8 million jobs</a:t>
            </a:r>
          </a:p>
          <a:p>
            <a:pPr lvl="1"/>
            <a:r>
              <a:rPr lang="en-US" dirty="0"/>
              <a:t>Consumer spending </a:t>
            </a:r>
          </a:p>
          <a:p>
            <a:pPr lvl="1"/>
            <a:r>
              <a:rPr lang="en-US" dirty="0"/>
              <a:t>Business investment </a:t>
            </a:r>
          </a:p>
          <a:p>
            <a:pPr lvl="1"/>
            <a:r>
              <a:rPr lang="en-US" dirty="0"/>
              <a:t>Some investment firms that seemed “too big to fail” </a:t>
            </a:r>
            <a:endParaRPr lang="en-US" dirty="0" smtClean="0"/>
          </a:p>
          <a:p>
            <a:pPr lvl="1"/>
            <a:r>
              <a:rPr lang="en-US" dirty="0" smtClean="0"/>
              <a:t>Small to mid-size firms failed</a:t>
            </a:r>
          </a:p>
          <a:p>
            <a:pPr lvl="1"/>
            <a:r>
              <a:rPr lang="en-US" dirty="0" smtClean="0"/>
              <a:t>Some rural areas were forced to accelerate “consolidation”  of schools, hospitals, etc.</a:t>
            </a:r>
          </a:p>
          <a:p>
            <a:pPr lvl="1"/>
            <a:endParaRPr lang="en-US" dirty="0"/>
          </a:p>
          <a:p>
            <a:r>
              <a:rPr lang="en-US" dirty="0"/>
              <a:t>The government  basically nationalized some </a:t>
            </a:r>
            <a:r>
              <a:rPr lang="en-US" dirty="0" smtClean="0"/>
              <a:t>large firms </a:t>
            </a:r>
            <a:r>
              <a:rPr lang="en-US" dirty="0"/>
              <a:t>to keep them afloat</a:t>
            </a:r>
          </a:p>
          <a:p>
            <a:endParaRPr lang="en-US" dirty="0"/>
          </a:p>
        </p:txBody>
      </p:sp>
    </p:spTree>
    <p:extLst>
      <p:ext uri="{BB962C8B-B14F-4D97-AF65-F5344CB8AC3E}">
        <p14:creationId xmlns:p14="http://schemas.microsoft.com/office/powerpoint/2010/main" val="378340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438150"/>
          </a:xfrm>
        </p:spPr>
        <p:txBody>
          <a:bodyPr>
            <a:normAutofit fontScale="90000"/>
          </a:bodyPr>
          <a:lstStyle/>
          <a:p>
            <a:r>
              <a:rPr lang="en-US" dirty="0" smtClean="0"/>
              <a:t>Reviewing the Great Recession</a:t>
            </a:r>
            <a:endParaRPr lang="en-US" dirty="0"/>
          </a:p>
        </p:txBody>
      </p:sp>
      <p:sp>
        <p:nvSpPr>
          <p:cNvPr id="3" name="Content Placeholder 2"/>
          <p:cNvSpPr>
            <a:spLocks noGrp="1"/>
          </p:cNvSpPr>
          <p:nvPr>
            <p:ph idx="1"/>
          </p:nvPr>
        </p:nvSpPr>
        <p:spPr>
          <a:xfrm>
            <a:off x="990600" y="838200"/>
            <a:ext cx="6705600" cy="4114800"/>
          </a:xfrm>
        </p:spPr>
        <p:txBody>
          <a:bodyPr>
            <a:normAutofit fontScale="92500" lnSpcReduction="20000"/>
          </a:bodyPr>
          <a:lstStyle/>
          <a:p>
            <a:r>
              <a:rPr lang="en-US" sz="3900" dirty="0" smtClean="0"/>
              <a:t>Many Americans lost the </a:t>
            </a:r>
            <a:r>
              <a:rPr lang="en-US" sz="3900" dirty="0"/>
              <a:t>American </a:t>
            </a:r>
            <a:r>
              <a:rPr lang="en-US" sz="3900" dirty="0" smtClean="0"/>
              <a:t>Dream</a:t>
            </a:r>
          </a:p>
          <a:p>
            <a:endParaRPr lang="en-US" dirty="0" smtClean="0"/>
          </a:p>
          <a:p>
            <a:pPr lvl="1"/>
            <a:r>
              <a:rPr lang="en-US" dirty="0" smtClean="0"/>
              <a:t>a home, a car</a:t>
            </a:r>
            <a:r>
              <a:rPr lang="en-US" dirty="0"/>
              <a:t>, health insurance, a good retirement plan, good vacations, savings to send the kids to </a:t>
            </a:r>
            <a:r>
              <a:rPr lang="en-US" dirty="0" smtClean="0"/>
              <a:t>college</a:t>
            </a:r>
          </a:p>
          <a:p>
            <a:pPr lvl="1"/>
            <a:endParaRPr lang="en-US" dirty="0"/>
          </a:p>
          <a:p>
            <a:pPr lvl="1"/>
            <a:r>
              <a:rPr lang="en-US" dirty="0" smtClean="0"/>
              <a:t>ceased </a:t>
            </a:r>
            <a:r>
              <a:rPr lang="en-US" dirty="0"/>
              <a:t>to exist for millions of </a:t>
            </a:r>
            <a:r>
              <a:rPr lang="en-US" dirty="0" smtClean="0"/>
              <a:t>Americans</a:t>
            </a:r>
          </a:p>
          <a:p>
            <a:pPr lvl="1"/>
            <a:endParaRPr lang="en-US" dirty="0" smtClean="0"/>
          </a:p>
          <a:p>
            <a:pPr lvl="1"/>
            <a:r>
              <a:rPr lang="en-US" dirty="0" smtClean="0"/>
              <a:t> </a:t>
            </a:r>
            <a:r>
              <a:rPr lang="en-US" dirty="0"/>
              <a:t>and they’ll never get it back</a:t>
            </a:r>
          </a:p>
          <a:p>
            <a:endParaRPr lang="en-US" dirty="0"/>
          </a:p>
        </p:txBody>
      </p:sp>
    </p:spTree>
    <p:extLst>
      <p:ext uri="{BB962C8B-B14F-4D97-AF65-F5344CB8AC3E}">
        <p14:creationId xmlns:p14="http://schemas.microsoft.com/office/powerpoint/2010/main" val="323332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Jobs &amp; the economy…</a:t>
            </a:r>
          </a:p>
        </p:txBody>
      </p:sp>
      <p:sp>
        <p:nvSpPr>
          <p:cNvPr id="4099" name="Content Placeholder 2"/>
          <p:cNvSpPr>
            <a:spLocks noGrp="1"/>
          </p:cNvSpPr>
          <p:nvPr>
            <p:ph idx="1"/>
          </p:nvPr>
        </p:nvSpPr>
        <p:spPr>
          <a:xfrm>
            <a:off x="457200" y="1676400"/>
            <a:ext cx="8305800" cy="4191000"/>
          </a:xfrm>
        </p:spPr>
        <p:txBody>
          <a:bodyPr/>
          <a:lstStyle/>
          <a:p>
            <a:r>
              <a:rPr lang="en-US" dirty="0" smtClean="0"/>
              <a:t>Jobs:</a:t>
            </a:r>
          </a:p>
          <a:p>
            <a:pPr lvl="1"/>
            <a:r>
              <a:rPr lang="en-US" dirty="0" smtClean="0">
                <a:hlinkClick r:id="rId3"/>
              </a:rPr>
              <a:t>http://tipstrategies.com/archive/geography-of-jobs/</a:t>
            </a:r>
            <a:endParaRPr lang="en-US" dirty="0" smtClean="0"/>
          </a:p>
          <a:p>
            <a:pPr lvl="1">
              <a:buNone/>
            </a:pPr>
            <a:endParaRPr lang="en-US" dirty="0" smtClean="0"/>
          </a:p>
          <a:p>
            <a:pPr lvl="1"/>
            <a:endParaRPr lang="en-US" dirty="0" smtClean="0"/>
          </a:p>
          <a:p>
            <a:pPr>
              <a:buFont typeface="Wingdings 2" pitchFamily="18" charset="2"/>
              <a:buNone/>
            </a:pPr>
            <a:endParaRPr lang="en-US" dirty="0" smtClean="0"/>
          </a:p>
        </p:txBody>
      </p:sp>
    </p:spTree>
    <p:extLst>
      <p:ext uri="{BB962C8B-B14F-4D97-AF65-F5344CB8AC3E}">
        <p14:creationId xmlns:p14="http://schemas.microsoft.com/office/powerpoint/2010/main" val="2236149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087" y="508000"/>
            <a:ext cx="4837913" cy="4724400"/>
          </a:xfrm>
          <a:prstGeom prst="rect">
            <a:avLst/>
          </a:prstGeom>
        </p:spPr>
      </p:pic>
      <p:sp>
        <p:nvSpPr>
          <p:cNvPr id="3" name="TextBox 2"/>
          <p:cNvSpPr txBox="1"/>
          <p:nvPr/>
        </p:nvSpPr>
        <p:spPr>
          <a:xfrm>
            <a:off x="8215213" y="3124200"/>
            <a:ext cx="641522" cy="369332"/>
          </a:xfrm>
          <a:prstGeom prst="rect">
            <a:avLst/>
          </a:prstGeom>
          <a:noFill/>
        </p:spPr>
        <p:txBody>
          <a:bodyPr wrap="none" rtlCol="0">
            <a:spAutoFit/>
          </a:bodyPr>
          <a:lstStyle/>
          <a:p>
            <a:r>
              <a:rPr lang="en-US" dirty="0" smtClean="0"/>
              <a:t>3.9%</a:t>
            </a:r>
            <a:endParaRPr lang="en-US" dirty="0"/>
          </a:p>
        </p:txBody>
      </p:sp>
      <p:cxnSp>
        <p:nvCxnSpPr>
          <p:cNvPr id="7" name="Straight Arrow Connector 6"/>
          <p:cNvCxnSpPr>
            <a:stCxn id="3" idx="2"/>
          </p:cNvCxnSpPr>
          <p:nvPr/>
        </p:nvCxnSpPr>
        <p:spPr>
          <a:xfrm>
            <a:off x="8535974" y="3493532"/>
            <a:ext cx="227026" cy="2402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43970" y="0"/>
            <a:ext cx="3962400" cy="5867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endParaRPr lang="en-US" dirty="0" smtClean="0"/>
          </a:p>
          <a:p>
            <a:pPr algn="ctr"/>
            <a:endParaRPr lang="en-US" u="sng" dirty="0"/>
          </a:p>
          <a:p>
            <a:pPr marL="342900" indent="-342900">
              <a:buAutoNum type="arabicPeriod"/>
            </a:pPr>
            <a:r>
              <a:rPr lang="en-US" dirty="0" smtClean="0"/>
              <a:t>We’re going to talk jobs for a bit because more than half of all farms get more than half their family income from off-farm, non-farm jobs.</a:t>
            </a:r>
          </a:p>
          <a:p>
            <a:pPr marL="342900" indent="-342900">
              <a:buAutoNum type="arabicPeriod"/>
            </a:pPr>
            <a:r>
              <a:rPr lang="en-US" dirty="0" smtClean="0"/>
              <a:t>We’ve gone from nearly 10% unemployment at the height of the recession, to hovering near 4%.</a:t>
            </a:r>
          </a:p>
          <a:p>
            <a:pPr marL="342900" indent="-342900">
              <a:buAutoNum type="arabicPeriod"/>
            </a:pPr>
            <a:r>
              <a:rPr lang="en-US" dirty="0" smtClean="0"/>
              <a:t>That doesn’t mean everyone went back to their original , good paying jobs.</a:t>
            </a:r>
          </a:p>
          <a:p>
            <a:pPr marL="342900" indent="-342900">
              <a:buAutoNum type="arabicPeriod"/>
            </a:pPr>
            <a:r>
              <a:rPr lang="en-US" dirty="0" smtClean="0"/>
              <a:t>Few were able to regain their original job status, and it took a long time to get to a second or third choice, perhaps even after retraining.</a:t>
            </a:r>
          </a:p>
          <a:p>
            <a:pPr marL="342900" indent="-342900" algn="ctr">
              <a:buAutoNum type="arabicPeriod"/>
            </a:pPr>
            <a:endParaRPr lang="en-US" dirty="0" smtClean="0"/>
          </a:p>
          <a:p>
            <a:pPr algn="ctr"/>
            <a:endParaRPr lang="en-US" dirty="0"/>
          </a:p>
          <a:p>
            <a:pPr algn="ctr"/>
            <a:endParaRPr lang="en-US" dirty="0"/>
          </a:p>
        </p:txBody>
      </p:sp>
    </p:spTree>
    <p:extLst>
      <p:ext uri="{BB962C8B-B14F-4D97-AF65-F5344CB8AC3E}">
        <p14:creationId xmlns:p14="http://schemas.microsoft.com/office/powerpoint/2010/main" val="4351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4005943" cy="350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3429000"/>
            <a:ext cx="4041522" cy="3454400"/>
          </a:xfrm>
          <a:prstGeom prst="rect">
            <a:avLst/>
          </a:prstGeom>
        </p:spPr>
      </p:pic>
      <p:sp>
        <p:nvSpPr>
          <p:cNvPr id="6" name="Rectangle 5"/>
          <p:cNvSpPr/>
          <p:nvPr/>
        </p:nvSpPr>
        <p:spPr>
          <a:xfrm>
            <a:off x="4953000" y="685800"/>
            <a:ext cx="3886200" cy="487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endParaRPr lang="en-US" dirty="0" smtClean="0"/>
          </a:p>
          <a:p>
            <a:pPr marL="342900" indent="-342900">
              <a:buAutoNum type="arabicPeriod"/>
            </a:pPr>
            <a:r>
              <a:rPr lang="en-US" dirty="0" smtClean="0"/>
              <a:t>If you consider those who have been unemployed 27 weeks or longer, they </a:t>
            </a:r>
            <a:r>
              <a:rPr lang="en-US" dirty="0" err="1" smtClean="0"/>
              <a:t>represesent</a:t>
            </a:r>
            <a:r>
              <a:rPr lang="en-US" dirty="0" smtClean="0"/>
              <a:t> about 1% of the labor force.</a:t>
            </a:r>
          </a:p>
          <a:p>
            <a:pPr marL="342900" indent="-342900">
              <a:buAutoNum type="arabicPeriod"/>
            </a:pPr>
            <a:r>
              <a:rPr lang="en-US" dirty="0" smtClean="0"/>
              <a:t>Of the unemployed population unemployed 27 weeks or more, they represent about 20% of the unemployed population.</a:t>
            </a:r>
          </a:p>
          <a:p>
            <a:pPr marL="342900" indent="-342900">
              <a:buAutoNum type="arabicPeriod"/>
            </a:pPr>
            <a:r>
              <a:rPr lang="en-US" dirty="0" smtClean="0"/>
              <a:t>If you include marginal and part-time workers with the standard unemployed, the unemployment rate is about 8-9%.</a:t>
            </a:r>
          </a:p>
          <a:p>
            <a:pPr marL="342900" indent="-342900" algn="ctr">
              <a:buAutoNum type="arabicPeriod"/>
            </a:pPr>
            <a:endParaRPr lang="en-US" dirty="0"/>
          </a:p>
        </p:txBody>
      </p:sp>
    </p:spTree>
    <p:extLst>
      <p:ext uri="{BB962C8B-B14F-4D97-AF65-F5344CB8AC3E}">
        <p14:creationId xmlns:p14="http://schemas.microsoft.com/office/powerpoint/2010/main" val="370252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2400"/>
            <a:ext cx="4438650" cy="3455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303587"/>
            <a:ext cx="4330700" cy="3705225"/>
          </a:xfrm>
          <a:prstGeom prst="rect">
            <a:avLst/>
          </a:prstGeom>
        </p:spPr>
      </p:pic>
      <p:sp>
        <p:nvSpPr>
          <p:cNvPr id="6" name="Rectangle 5"/>
          <p:cNvSpPr/>
          <p:nvPr/>
        </p:nvSpPr>
        <p:spPr>
          <a:xfrm>
            <a:off x="457200" y="609600"/>
            <a:ext cx="4038600" cy="480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t>TALKING POINTS</a:t>
            </a:r>
            <a:endParaRPr lang="en-US" dirty="0" smtClean="0"/>
          </a:p>
          <a:p>
            <a:pPr marL="342900" indent="-342900">
              <a:buAutoNum type="arabicPeriod"/>
            </a:pPr>
            <a:r>
              <a:rPr lang="en-US" dirty="0" smtClean="0"/>
              <a:t>It is no secret that, while the economy is doing better, wages continue to lag behind.</a:t>
            </a:r>
          </a:p>
          <a:p>
            <a:pPr marL="342900" indent="-342900">
              <a:buAutoNum type="arabicPeriod"/>
            </a:pPr>
            <a:r>
              <a:rPr lang="en-US" dirty="0" smtClean="0"/>
              <a:t>We are seeing some increase in wages on the margin, but nothing like the rate of increase before the GR.</a:t>
            </a:r>
          </a:p>
          <a:p>
            <a:pPr marL="342900" indent="-342900">
              <a:buAutoNum type="arabicPeriod"/>
            </a:pPr>
            <a:r>
              <a:rPr lang="en-US" dirty="0" smtClean="0"/>
              <a:t>A major reason for that has been the lack of available jobs for applicants.  Other factors not discussed here have been technology and the erosion of labor unions.</a:t>
            </a:r>
          </a:p>
        </p:txBody>
      </p:sp>
    </p:spTree>
    <p:extLst>
      <p:ext uri="{BB962C8B-B14F-4D97-AF65-F5344CB8AC3E}">
        <p14:creationId xmlns:p14="http://schemas.microsoft.com/office/powerpoint/2010/main" val="254986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snr-ext [Read-Only]" id="{1D29FEC2-74E6-457D-84E6-D60E021F0E01}" vid="{82CEC290-5929-4286-8B59-269FD5DF9B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F5E55C585DB41A8086B22A0BA3978" ma:contentTypeVersion="10" ma:contentTypeDescription="Create a new document." ma:contentTypeScope="" ma:versionID="4017d100ac469d27e8afbfcd5da291e5">
  <xsd:schema xmlns:xsd="http://www.w3.org/2001/XMLSchema" xmlns:xs="http://www.w3.org/2001/XMLSchema" xmlns:p="http://schemas.microsoft.com/office/2006/metadata/properties" xmlns:ns3="6d636ed6-4d22-4f9b-a70c-2b144907596b" xmlns:ns4="db382af5-41d1-4468-8b87-e2f8642e227d" targetNamespace="http://schemas.microsoft.com/office/2006/metadata/properties" ma:root="true" ma:fieldsID="a87cfaeeda2f48cde7ed09687aa51c61" ns3:_="" ns4:_="">
    <xsd:import namespace="6d636ed6-4d22-4f9b-a70c-2b144907596b"/>
    <xsd:import namespace="db382af5-41d1-4468-8b87-e2f8642e22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36ed6-4d22-4f9b-a70c-2b1449075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82af5-41d1-4468-8b87-e2f8642e22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43F255-705B-4165-B6EE-2F4DBD6E3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36ed6-4d22-4f9b-a70c-2b144907596b"/>
    <ds:schemaRef ds:uri="db382af5-41d1-4468-8b87-e2f8642e2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38CFCC-93F6-4172-B6D2-F380E8429C1F}">
  <ds:schemaRefs>
    <ds:schemaRef ds:uri="http://schemas.microsoft.com/sharepoint/v3/contenttype/forms"/>
  </ds:schemaRefs>
</ds:datastoreItem>
</file>

<file path=customXml/itemProps3.xml><?xml version="1.0" encoding="utf-8"?>
<ds:datastoreItem xmlns:ds="http://schemas.openxmlformats.org/officeDocument/2006/customXml" ds:itemID="{4CD97F07-D8D4-4CAD-91C2-B7E64F019FB4}">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db382af5-41d1-4468-8b87-e2f8642e227d"/>
    <ds:schemaRef ds:uri="6d636ed6-4d22-4f9b-a70c-2b144907596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402</TotalTime>
  <Words>1132</Words>
  <Application>Microsoft Office PowerPoint</Application>
  <PresentationFormat>On-screen Show (4:3)</PresentationFormat>
  <Paragraphs>152</Paragraphs>
  <Slides>25</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Unicode MS</vt:lpstr>
      <vt:lpstr>Brush Script MT</vt:lpstr>
      <vt:lpstr>Calibri</vt:lpstr>
      <vt:lpstr>Wingdings 2</vt:lpstr>
      <vt:lpstr>3_Office Theme</vt:lpstr>
      <vt:lpstr>Worksheet</vt:lpstr>
      <vt:lpstr>The great recession of 2008: 10 years later</vt:lpstr>
      <vt:lpstr>Just to review:   the Great Recession</vt:lpstr>
      <vt:lpstr>Reviewing the Great Recession</vt:lpstr>
      <vt:lpstr>Reviewing the Great Recession</vt:lpstr>
      <vt:lpstr>Reviewing the Great Recession</vt:lpstr>
      <vt:lpstr>Jobs &amp; the economy…</vt:lpstr>
      <vt:lpstr>PowerPoint Presentation</vt:lpstr>
      <vt:lpstr>PowerPoint Presentation</vt:lpstr>
      <vt:lpstr>PowerPoint Presentation</vt:lpstr>
      <vt:lpstr>PowerPoint Presentation</vt:lpstr>
      <vt:lpstr>PowerPoint Presentation</vt:lpstr>
      <vt:lpstr>Decline in total employment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global banks</vt:lpstr>
      <vt:lpstr>PowerPoint Presentation</vt:lpstr>
      <vt:lpstr>Agricultural budgets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 Larry Dale</dc:creator>
  <cp:lastModifiedBy>Spradlin, Cassidy D</cp:lastModifiedBy>
  <cp:revision>29</cp:revision>
  <cp:lastPrinted>2018-09-28T02:32:59Z</cp:lastPrinted>
  <dcterms:created xsi:type="dcterms:W3CDTF">2016-12-02T16:14:48Z</dcterms:created>
  <dcterms:modified xsi:type="dcterms:W3CDTF">2020-10-15T13:57:21Z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0x010100560F5E55C585DB41A8086B22A0BA3978</vt:lpwstr>
  </property>
</Properties>
</file>