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</p:sldMasterIdLst>
  <p:notesMasterIdLst>
    <p:notesMasterId r:id="rId21"/>
  </p:notesMasterIdLst>
  <p:sldIdLst>
    <p:sldId id="256" r:id="rId5"/>
    <p:sldId id="280" r:id="rId6"/>
    <p:sldId id="262" r:id="rId7"/>
    <p:sldId id="263" r:id="rId8"/>
    <p:sldId id="265" r:id="rId9"/>
    <p:sldId id="266" r:id="rId10"/>
    <p:sldId id="269" r:id="rId11"/>
    <p:sldId id="268" r:id="rId12"/>
    <p:sldId id="330" r:id="rId13"/>
    <p:sldId id="334" r:id="rId14"/>
    <p:sldId id="341" r:id="rId15"/>
    <p:sldId id="260" r:id="rId16"/>
    <p:sldId id="337" r:id="rId17"/>
    <p:sldId id="323" r:id="rId18"/>
    <p:sldId id="336" r:id="rId19"/>
    <p:sldId id="3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01"/>
    <p:restoredTop sz="71280"/>
  </p:normalViewPr>
  <p:slideViewPr>
    <p:cSldViewPr snapToGrid="0" snapToObjects="1">
      <p:cViewPr varScale="1">
        <p:scale>
          <a:sx n="62" d="100"/>
          <a:sy n="62" d="100"/>
        </p:scale>
        <p:origin x="65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6"/>
    </p:cViewPr>
  </p:sorterViewPr>
  <p:notesViewPr>
    <p:cSldViewPr snapToGrid="0" snapToObjects="1">
      <p:cViewPr varScale="1">
        <p:scale>
          <a:sx n="97" d="100"/>
          <a:sy n="97" d="100"/>
        </p:scale>
        <p:origin x="248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93BB3-FD97-5645-BBE6-EF1C2F62CE5F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96936-DEF1-E24F-A118-26EDA9DB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98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75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20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58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26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47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69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57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8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DF4C0-3009-6242-8DFD-29956D487F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71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DF4C0-3009-6242-8DFD-29956D487F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6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DF4C0-3009-6242-8DFD-29956D487F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0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DF4C0-3009-6242-8DFD-29956D487F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0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96936-DEF1-E24F-A118-26EDA9DBB9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6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2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9601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3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8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52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83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9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4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77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1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3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1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3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7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E8F9-1BCF-4A46-9A24-41E3A0B602A0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DE5DE-BF61-D747-B8EB-8217A2EE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83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ytoday.com/us/therapists/online-counsel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okstatecasnr.az1.qualtrics.com/jfe/form/SV_9NsdbazthcfQWC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6400"/>
            </a:gs>
            <a:gs pos="100000">
              <a:srgbClr val="FA6400"/>
            </a:gs>
            <a:gs pos="100000">
              <a:srgbClr val="FA64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AACB-B3D1-6045-A3E5-6DE3D4EE53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Managing Farm Stress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501A4-1C3C-DD4B-AF29-13324A1D1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0433" y="4394039"/>
            <a:ext cx="5757861" cy="2092486"/>
          </a:xfrm>
        </p:spPr>
        <p:txBody>
          <a:bodyPr>
            <a:normAutofit/>
          </a:bodyPr>
          <a:lstStyle/>
          <a:p>
            <a:r>
              <a:rPr lang="en-US" dirty="0"/>
              <a:t>Matt </a:t>
            </a:r>
            <a:r>
              <a:rPr lang="en-US" dirty="0" err="1"/>
              <a:t>Brosi</a:t>
            </a:r>
            <a:r>
              <a:rPr lang="en-US" dirty="0"/>
              <a:t>, Ph.D.</a:t>
            </a:r>
          </a:p>
          <a:p>
            <a:r>
              <a:rPr lang="en-US" dirty="0"/>
              <a:t>Jordan Shuler</a:t>
            </a:r>
          </a:p>
        </p:txBody>
      </p:sp>
    </p:spTree>
    <p:extLst>
      <p:ext uri="{BB962C8B-B14F-4D97-AF65-F5344CB8AC3E}">
        <p14:creationId xmlns:p14="http://schemas.microsoft.com/office/powerpoint/2010/main" val="12085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83">
        <p:fade/>
      </p:transition>
    </mc:Choice>
    <mc:Fallback xmlns="">
      <p:transition spd="med" advTm="678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FA6400"/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9E52-F775-F44C-AA2F-8D6FCAFD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Farmers and Suicide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5AFC-54CA-EA4A-BAD6-16B7B4701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611166"/>
            <a:ext cx="6391039" cy="35993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Suicide rates higher in rural communities </a:t>
            </a:r>
          </a:p>
          <a:p>
            <a:r>
              <a:rPr lang="en-US" dirty="0"/>
              <a:t>Depression on the farm</a:t>
            </a:r>
          </a:p>
          <a:p>
            <a:pPr lvl="1"/>
            <a:r>
              <a:rPr lang="en-US" dirty="0"/>
              <a:t>Loss of income and increased debt</a:t>
            </a:r>
          </a:p>
          <a:p>
            <a:pPr lvl="1"/>
            <a:r>
              <a:rPr lang="en-US" dirty="0"/>
              <a:t>Health problems</a:t>
            </a:r>
          </a:p>
          <a:p>
            <a:pPr lvl="1"/>
            <a:r>
              <a:rPr lang="en-US" dirty="0"/>
              <a:t>Family troubles</a:t>
            </a:r>
          </a:p>
          <a:p>
            <a:pPr lvl="1"/>
            <a:r>
              <a:rPr lang="en-US" dirty="0"/>
              <a:t>Fear of the unknown</a:t>
            </a:r>
          </a:p>
          <a:p>
            <a:r>
              <a:rPr lang="en-US" altLang="en-US" dirty="0"/>
              <a:t>The connection to higher suicide rates</a:t>
            </a:r>
          </a:p>
          <a:p>
            <a:pPr lvl="1"/>
            <a:r>
              <a:rPr lang="en-US" altLang="en-US" dirty="0"/>
              <a:t>Farming culture</a:t>
            </a:r>
          </a:p>
          <a:p>
            <a:pPr lvl="1"/>
            <a:r>
              <a:rPr lang="en-US" altLang="en-US" dirty="0"/>
              <a:t>Less access to medical care</a:t>
            </a:r>
          </a:p>
          <a:p>
            <a:pPr lvl="1"/>
            <a:r>
              <a:rPr lang="en-US" altLang="en-US" dirty="0"/>
              <a:t>High access to lethal means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7C109-A88E-6C4E-A71B-621F5BB43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60" y="1963648"/>
            <a:ext cx="3983582" cy="48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D090-5BE9-B848-8F43-E93021490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 Signs and Barriers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5E85E-3705-2E4B-94B5-1769875C4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03735"/>
            <a:ext cx="4921477" cy="693135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Acute Crisis and Warning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D62A7-2AFA-1040-B825-092F4CE18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323" y="3030008"/>
            <a:ext cx="4152934" cy="2906179"/>
          </a:xfrm>
        </p:spPr>
        <p:txBody>
          <a:bodyPr>
            <a:normAutofit/>
          </a:bodyPr>
          <a:lstStyle/>
          <a:p>
            <a:r>
              <a:rPr lang="en-US" dirty="0"/>
              <a:t>Thoughts about killing oneself</a:t>
            </a:r>
          </a:p>
          <a:p>
            <a:endParaRPr lang="en-US" dirty="0"/>
          </a:p>
          <a:p>
            <a:r>
              <a:rPr lang="en-US" dirty="0"/>
              <a:t>A specific plan</a:t>
            </a:r>
          </a:p>
          <a:p>
            <a:endParaRPr lang="en-US" dirty="0"/>
          </a:p>
          <a:p>
            <a:r>
              <a:rPr lang="en-US" dirty="0"/>
              <a:t>Means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BB66C2-EDCB-944D-910A-7F09BA882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027" y="2122480"/>
            <a:ext cx="4474028" cy="692076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Unique Circumstances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75C3CD-54A5-D141-BB5D-DBF337DCDA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34996" y="3066439"/>
            <a:ext cx="4420219" cy="3468763"/>
          </a:xfrm>
        </p:spPr>
        <p:txBody>
          <a:bodyPr>
            <a:normAutofit/>
          </a:bodyPr>
          <a:lstStyle/>
          <a:p>
            <a:r>
              <a:rPr lang="en-US" dirty="0"/>
              <a:t>Self-reliance and “toughness”</a:t>
            </a:r>
          </a:p>
          <a:p>
            <a:endParaRPr lang="en-US" dirty="0"/>
          </a:p>
          <a:p>
            <a:r>
              <a:rPr lang="en-US" dirty="0"/>
              <a:t>Ongoing pressure</a:t>
            </a:r>
          </a:p>
          <a:p>
            <a:endParaRPr lang="en-US" dirty="0"/>
          </a:p>
          <a:p>
            <a:r>
              <a:rPr lang="en-US" dirty="0"/>
              <a:t>Less experience with emotional expression</a:t>
            </a:r>
          </a:p>
        </p:txBody>
      </p:sp>
    </p:spTree>
    <p:extLst>
      <p:ext uri="{BB962C8B-B14F-4D97-AF65-F5344CB8AC3E}">
        <p14:creationId xmlns:p14="http://schemas.microsoft.com/office/powerpoint/2010/main" val="26081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6400"/>
            </a:gs>
            <a:gs pos="100000">
              <a:srgbClr val="FA64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duotone>
              <a:prstClr val="black"/>
              <a:srgbClr val="5AA6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2304" b="14670"/>
          <a:stretch/>
        </p:blipFill>
        <p:spPr>
          <a:xfrm>
            <a:off x="200025" y="2390772"/>
            <a:ext cx="10377306" cy="3898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Way To Think About Stress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E2AD4-5522-DA45-8171-8EFC46BB0E05}"/>
              </a:ext>
            </a:extLst>
          </p:cNvPr>
          <p:cNvSpPr/>
          <p:nvPr/>
        </p:nvSpPr>
        <p:spPr>
          <a:xfrm>
            <a:off x="1143000" y="3700463"/>
            <a:ext cx="6143626" cy="1371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9860CA-C92B-D24D-847E-AC325FD92FCC}"/>
              </a:ext>
            </a:extLst>
          </p:cNvPr>
          <p:cNvSpPr/>
          <p:nvPr/>
        </p:nvSpPr>
        <p:spPr>
          <a:xfrm>
            <a:off x="7300913" y="3529013"/>
            <a:ext cx="2500312" cy="178593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6D06FD-428F-C94B-A04E-CFD4E93071F8}"/>
              </a:ext>
            </a:extLst>
          </p:cNvPr>
          <p:cNvSpPr/>
          <p:nvPr/>
        </p:nvSpPr>
        <p:spPr>
          <a:xfrm>
            <a:off x="3786187" y="2628900"/>
            <a:ext cx="3343276" cy="107156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593971-D9EE-E748-9D7C-A7098960C72F}"/>
              </a:ext>
            </a:extLst>
          </p:cNvPr>
          <p:cNvSpPr/>
          <p:nvPr/>
        </p:nvSpPr>
        <p:spPr>
          <a:xfrm>
            <a:off x="3786187" y="5072063"/>
            <a:ext cx="3343276" cy="1028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E592497F-BBE7-5F43-8D24-C96322842AB9}"/>
              </a:ext>
            </a:extLst>
          </p:cNvPr>
          <p:cNvSpPr/>
          <p:nvPr/>
        </p:nvSpPr>
        <p:spPr>
          <a:xfrm>
            <a:off x="1300162" y="3356342"/>
            <a:ext cx="2314575" cy="2128838"/>
          </a:xfrm>
          <a:prstGeom prst="donut">
            <a:avLst>
              <a:gd name="adj" fmla="val 144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8E18B245-007B-EC4D-BC88-A1B4B48C9A8A}"/>
              </a:ext>
            </a:extLst>
          </p:cNvPr>
          <p:cNvSpPr/>
          <p:nvPr/>
        </p:nvSpPr>
        <p:spPr>
          <a:xfrm>
            <a:off x="3986205" y="2191235"/>
            <a:ext cx="2314575" cy="2128838"/>
          </a:xfrm>
          <a:prstGeom prst="donut">
            <a:avLst>
              <a:gd name="adj" fmla="val 1442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7F01352D-A734-8B41-8D76-ADE7298EB31B}"/>
              </a:ext>
            </a:extLst>
          </p:cNvPr>
          <p:cNvSpPr/>
          <p:nvPr/>
        </p:nvSpPr>
        <p:spPr>
          <a:xfrm>
            <a:off x="3986204" y="4521994"/>
            <a:ext cx="2314575" cy="2128838"/>
          </a:xfrm>
          <a:prstGeom prst="donut">
            <a:avLst>
              <a:gd name="adj" fmla="val 144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BBAAC-C91C-5641-9B9C-CEA8A79A4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55625" y="2157413"/>
            <a:ext cx="2100635" cy="3157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85D978-2B4A-5343-98DB-3A789B950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39" y="4772026"/>
            <a:ext cx="2463708" cy="1994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EB9E06-680C-9F44-9F12-DD1F4AB49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878" y="1528478"/>
            <a:ext cx="3202002" cy="2395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03"/>
    </mc:Choice>
    <mc:Fallback xmlns="">
      <p:transition spd="slow" advTm="114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0093 L 0.1431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A842-D737-5B40-A97A-B0443C86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 as Resources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A825CC-E492-0147-9976-0897B8E01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18" y="2038418"/>
            <a:ext cx="5139835" cy="693135"/>
          </a:xfrm>
        </p:spPr>
        <p:txBody>
          <a:bodyPr>
            <a:noAutofit/>
          </a:bodyPr>
          <a:lstStyle/>
          <a:p>
            <a:r>
              <a:rPr lang="en-US" sz="2800" dirty="0"/>
              <a:t>You &amp; Your Significant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AB6C9-CC4C-AA44-8FC1-9335969C8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029" y="2593817"/>
            <a:ext cx="4698355" cy="29061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Flood your relationships with Positive Experiences</a:t>
            </a:r>
          </a:p>
          <a:p>
            <a:endParaRPr lang="en-US" sz="2800" dirty="0"/>
          </a:p>
          <a:p>
            <a:r>
              <a:rPr lang="en-US" sz="2800" dirty="0"/>
              <a:t>Starting soft</a:t>
            </a:r>
          </a:p>
          <a:p>
            <a:endParaRPr lang="en-US" sz="2800" dirty="0"/>
          </a:p>
          <a:p>
            <a:r>
              <a:rPr lang="en-US" sz="2800" dirty="0"/>
              <a:t>Humility and Acceptance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689E4B-3D3B-6247-9CEF-43BADAC06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8504" y="1955408"/>
            <a:ext cx="4474028" cy="692076"/>
          </a:xfrm>
        </p:spPr>
        <p:txBody>
          <a:bodyPr>
            <a:normAutofit/>
          </a:bodyPr>
          <a:lstStyle/>
          <a:p>
            <a:r>
              <a:rPr lang="en-US" sz="2800" dirty="0"/>
              <a:t>Friends and Faith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33D9DE-4D9E-BF40-85B5-97FFFCDFF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8504" y="2896951"/>
            <a:ext cx="4700059" cy="290617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Sharing your stories</a:t>
            </a:r>
          </a:p>
          <a:p>
            <a:endParaRPr lang="en-US" sz="2800" dirty="0"/>
          </a:p>
          <a:p>
            <a:r>
              <a:rPr lang="en-US" sz="2800" dirty="0"/>
              <a:t>Building routines of support</a:t>
            </a:r>
          </a:p>
          <a:p>
            <a:endParaRPr lang="en-US" sz="2800" dirty="0"/>
          </a:p>
          <a:p>
            <a:r>
              <a:rPr lang="en-US" sz="2800" dirty="0"/>
              <a:t>Faith communities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5229AF-7038-4944-B371-A46185260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622" y="5854542"/>
            <a:ext cx="4254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6400"/>
            </a:gs>
            <a:gs pos="100000">
              <a:srgbClr val="FA6400"/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9B846-0536-7E47-93E5-0AC6864C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9FD22-97DF-7F4A-9777-23DAEACD2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421591"/>
            <a:ext cx="8204886" cy="3599316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Reducing potentially stressful circumstances</a:t>
            </a:r>
          </a:p>
          <a:p>
            <a:pPr lvl="1"/>
            <a:r>
              <a:rPr lang="en-US" sz="3200" dirty="0"/>
              <a:t>Is there a place you could cut back pressure?</a:t>
            </a:r>
          </a:p>
          <a:p>
            <a:r>
              <a:rPr lang="en-US" sz="3200" dirty="0"/>
              <a:t>Using resources</a:t>
            </a:r>
          </a:p>
          <a:p>
            <a:pPr lvl="1"/>
            <a:r>
              <a:rPr lang="en-US" sz="3200" dirty="0"/>
              <a:t>Ag lenders and creative plans</a:t>
            </a:r>
          </a:p>
          <a:p>
            <a:pPr lvl="1"/>
            <a:r>
              <a:rPr lang="en-US" sz="3200" dirty="0"/>
              <a:t>Family or communities of support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Changing perspectives</a:t>
            </a:r>
          </a:p>
          <a:p>
            <a:pPr lvl="1"/>
            <a:r>
              <a:rPr lang="en-US" sz="3200" dirty="0"/>
              <a:t>Challenge defeating thoughts</a:t>
            </a:r>
          </a:p>
          <a:p>
            <a:pPr lvl="1"/>
            <a:r>
              <a:rPr lang="en-US" sz="3200" dirty="0"/>
              <a:t>Know a hard time doesn’t define you</a:t>
            </a:r>
          </a:p>
          <a:p>
            <a:pPr lvl="1"/>
            <a:r>
              <a:rPr lang="en-US" sz="3200" dirty="0"/>
              <a:t>Challenge can be an opportunity</a:t>
            </a:r>
          </a:p>
          <a:p>
            <a:pPr lvl="1"/>
            <a:r>
              <a:rPr lang="en-US" sz="3200" dirty="0"/>
              <a:t>Be patient with yourself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6ECDD-F5B1-4E40-A092-A4C850A2C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847" y="440490"/>
            <a:ext cx="3946692" cy="2787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47A12-4962-A54E-BE8A-D9F32401D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128" y="3757176"/>
            <a:ext cx="3864131" cy="2572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04E3D4-894B-7044-8DC1-9718479A8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193" y="2071358"/>
            <a:ext cx="5170098" cy="3288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8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31"/>
    </mc:Choice>
    <mc:Fallback xmlns="">
      <p:transition spd="slow" advTm="18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48C39-1343-D84A-BD5E-A65481308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CB5EE-FA9C-4946-B0D9-DD85F3EAC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Suicide Prevention Hotline</a:t>
            </a:r>
          </a:p>
          <a:p>
            <a:pPr lvl="1"/>
            <a:r>
              <a:rPr lang="en-US" dirty="0"/>
              <a:t>National hotline: 1-800-273-8255</a:t>
            </a:r>
          </a:p>
          <a:p>
            <a:r>
              <a:rPr lang="en-US" dirty="0"/>
              <a:t>Talk with Someone</a:t>
            </a:r>
          </a:p>
          <a:p>
            <a:pPr lvl="1"/>
            <a:r>
              <a:rPr lang="en-US" dirty="0"/>
              <a:t>Mental health professional: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https://www.psychologytoday.com/us/therapists/online-counseling</a:t>
            </a:r>
            <a:endParaRPr lang="en-US" dirty="0"/>
          </a:p>
          <a:p>
            <a:pPr lvl="1"/>
            <a:r>
              <a:rPr lang="en-US" dirty="0"/>
              <a:t>Coffee shop groups</a:t>
            </a:r>
          </a:p>
          <a:p>
            <a:pPr lvl="1"/>
            <a:r>
              <a:rPr lang="en-US" dirty="0"/>
              <a:t>Faith leaders or trusted others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07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97A6-1E48-A349-B2F6-7E0C7F5C2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and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AAC67-619D-AE4A-B060-CA5713B9C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endParaRPr lang="en-US" dirty="0"/>
          </a:p>
          <a:p>
            <a:r>
              <a:rPr lang="en-US" dirty="0"/>
              <a:t>We appreciate your feedback!</a:t>
            </a:r>
          </a:p>
          <a:p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https://okstatecasnr.az1.qualtrics.com/jfe/form/SV_9NsdbazthcfQWCV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7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6400"/>
            </a:gs>
            <a:gs pos="100000">
              <a:srgbClr val="FA6400"/>
            </a:gs>
            <a:gs pos="100000">
              <a:srgbClr val="FA64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4FC45A-2DA6-BF44-9FDD-DF75B559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vs. Distress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31271-E841-A44D-BCF4-8C767178B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 is a normative process</a:t>
            </a:r>
          </a:p>
          <a:p>
            <a:endParaRPr lang="en-US" dirty="0"/>
          </a:p>
          <a:p>
            <a:r>
              <a:rPr lang="en-US" dirty="0"/>
              <a:t>For farmers, stress is a part of everyday life</a:t>
            </a:r>
          </a:p>
          <a:p>
            <a:endParaRPr lang="en-US" dirty="0"/>
          </a:p>
          <a:p>
            <a:r>
              <a:rPr lang="en-US" dirty="0"/>
              <a:t>Being under stress is not the same thing as feeling distressed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9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215">
        <p:fade/>
      </p:transition>
    </mc:Choice>
    <mc:Fallback xmlns="">
      <p:transition spd="med" advTm="33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6400"/>
            </a:gs>
            <a:gs pos="100000">
              <a:srgbClr val="FA6400"/>
            </a:gs>
            <a:gs pos="100000">
              <a:srgbClr val="FA64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DAEB-6259-1B41-919C-E0D7B17A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B8950-ADED-1941-8D5D-96D848F72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Positive stress = eustress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117BF-8327-AA4F-A08B-A1D6F6BA2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712" y="545812"/>
            <a:ext cx="3552288" cy="533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57ED28-3BF4-1A49-9BE3-89C6F4C49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889" y="3098512"/>
            <a:ext cx="5311775" cy="3535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0606759"/>
      </p:ext>
    </p:extLst>
  </p:cSld>
  <p:clrMapOvr>
    <a:masterClrMapping/>
  </p:clrMapOvr>
  <p:transition spd="slow" advTm="404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6400"/>
            </a:gs>
            <a:gs pos="100000">
              <a:srgbClr val="FA6400"/>
            </a:gs>
            <a:gs pos="100000">
              <a:srgbClr val="FA64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7E53B-F958-AD4C-9531-64682B4E2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EDFC0-DCE6-D241-809D-6F534841B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stress gets too high, we experience distress.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84509-D854-A440-9AF5-7177C1E01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276" y="2997200"/>
            <a:ext cx="7302500" cy="3263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015545"/>
      </p:ext>
    </p:extLst>
  </p:cSld>
  <p:clrMapOvr>
    <a:masterClrMapping/>
  </p:clrMapOvr>
  <p:transition spd="slow" advTm="280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6400"/>
            </a:gs>
            <a:gs pos="100000">
              <a:srgbClr val="FA6400"/>
            </a:gs>
            <a:gs pos="100000">
              <a:srgbClr val="FA64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48045" y="916296"/>
            <a:ext cx="10058400" cy="72781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Eustress vs. Distress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35" y="1838448"/>
            <a:ext cx="2904028" cy="3922182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Eustress: positive stress </a:t>
            </a:r>
            <a:r>
              <a:rPr lang="en-US" sz="2100" dirty="0">
                <a:solidFill>
                  <a:schemeClr val="bg1"/>
                </a:solidFill>
              </a:rPr>
              <a:t>which motivates, energizes, and excites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Distress: negative stress which is oppressive, elevates emotions, and reduces performance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F4D597-059B-E54C-A6E7-66C5B20551AC}"/>
              </a:ext>
            </a:extLst>
          </p:cNvPr>
          <p:cNvGrpSpPr/>
          <p:nvPr/>
        </p:nvGrpSpPr>
        <p:grpSpPr>
          <a:xfrm>
            <a:off x="3692232" y="1018911"/>
            <a:ext cx="8264525" cy="5371029"/>
            <a:chOff x="3692232" y="1018911"/>
            <a:chExt cx="8264525" cy="5371029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3692232" y="1554415"/>
              <a:ext cx="8264525" cy="4835525"/>
              <a:chOff x="192" y="768"/>
              <a:chExt cx="5206" cy="3046"/>
            </a:xfrm>
          </p:grpSpPr>
          <p:sp>
            <p:nvSpPr>
              <p:cNvPr id="5" name="Line 2"/>
              <p:cNvSpPr>
                <a:spLocks noChangeShapeType="1"/>
              </p:cNvSpPr>
              <p:nvPr/>
            </p:nvSpPr>
            <p:spPr bwMode="auto">
              <a:xfrm>
                <a:off x="856" y="3373"/>
                <a:ext cx="40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Line 3"/>
              <p:cNvSpPr>
                <a:spLocks noChangeShapeType="1"/>
              </p:cNvSpPr>
              <p:nvPr/>
            </p:nvSpPr>
            <p:spPr bwMode="auto">
              <a:xfrm>
                <a:off x="846" y="1127"/>
                <a:ext cx="0" cy="22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Line 4"/>
              <p:cNvSpPr>
                <a:spLocks noChangeShapeType="1"/>
              </p:cNvSpPr>
              <p:nvPr/>
            </p:nvSpPr>
            <p:spPr bwMode="auto">
              <a:xfrm>
                <a:off x="4878" y="1127"/>
                <a:ext cx="0" cy="22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6"/>
              <p:cNvSpPr>
                <a:spLocks/>
              </p:cNvSpPr>
              <p:nvPr/>
            </p:nvSpPr>
            <p:spPr bwMode="auto">
              <a:xfrm rot="10800000">
                <a:off x="2777" y="1165"/>
                <a:ext cx="1576" cy="1960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7"/>
              <p:cNvSpPr>
                <a:spLocks/>
              </p:cNvSpPr>
              <p:nvPr/>
            </p:nvSpPr>
            <p:spPr bwMode="auto">
              <a:xfrm rot="10800000">
                <a:off x="1182" y="1165"/>
                <a:ext cx="1576" cy="1960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22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599" y="21"/>
                    </a:moveTo>
                    <a:cubicBezTo>
                      <a:pt x="21587" y="11942"/>
                      <a:pt x="11920" y="21599"/>
                      <a:pt x="0" y="21600"/>
                    </a:cubicBezTo>
                  </a:path>
                  <a:path w="21600" h="21600" stroke="0" extrusionOk="0">
                    <a:moveTo>
                      <a:pt x="21599" y="21"/>
                    </a:moveTo>
                    <a:cubicBezTo>
                      <a:pt x="21587" y="11942"/>
                      <a:pt x="11920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341" y="2857"/>
                <a:ext cx="6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dirty="0">
                    <a:solidFill>
                      <a:schemeClr val="tx2"/>
                    </a:solidFill>
                  </a:rPr>
                  <a:t>Eustress</a:t>
                </a: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3553" y="2857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dirty="0">
                    <a:solidFill>
                      <a:schemeClr val="tx2"/>
                    </a:solidFill>
                  </a:rPr>
                  <a:t>Distress</a:t>
                </a:r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1796" y="768"/>
                <a:ext cx="150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dirty="0">
                    <a:solidFill>
                      <a:schemeClr val="tx2"/>
                    </a:solidFill>
                  </a:rPr>
                  <a:t>Maximum Performance</a:t>
                </a:r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224" y="3120"/>
                <a:ext cx="39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>
                    <a:solidFill>
                      <a:schemeClr val="tx2"/>
                    </a:solidFill>
                  </a:rPr>
                  <a:t>Poor</a:t>
                </a: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5013" y="3168"/>
                <a:ext cx="38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>
                    <a:solidFill>
                      <a:schemeClr val="tx2"/>
                    </a:solidFill>
                  </a:rPr>
                  <a:t>High</a:t>
                </a:r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5029" y="1050"/>
                <a:ext cx="3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dirty="0">
                    <a:solidFill>
                      <a:schemeClr val="tx2"/>
                    </a:solidFill>
                  </a:rPr>
                  <a:t>Low</a:t>
                </a:r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192" y="1050"/>
                <a:ext cx="43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>
                    <a:solidFill>
                      <a:schemeClr val="tx2"/>
                    </a:solidFill>
                  </a:rPr>
                  <a:t>Good</a:t>
                </a:r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404" y="2192"/>
                <a:ext cx="116" cy="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 rot="16200000">
                <a:off x="22" y="1969"/>
                <a:ext cx="8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dirty="0">
                    <a:solidFill>
                      <a:schemeClr val="tx2"/>
                    </a:solidFill>
                  </a:rPr>
                  <a:t>performance</a:t>
                </a:r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 rot="16200000">
                <a:off x="4973" y="1996"/>
                <a:ext cx="47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dirty="0">
                    <a:solidFill>
                      <a:schemeClr val="tx2"/>
                    </a:solidFill>
                  </a:rPr>
                  <a:t>illness</a:t>
                </a:r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881" y="3115"/>
                <a:ext cx="119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/>
                <a:r>
                  <a:rPr lang="en-US" altLang="en-US">
                    <a:solidFill>
                      <a:schemeClr val="tx2"/>
                    </a:solidFill>
                  </a:rPr>
                  <a:t>poor performance</a:t>
                </a:r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3602" y="3115"/>
                <a:ext cx="119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dirty="0">
                    <a:solidFill>
                      <a:schemeClr val="tx2"/>
                    </a:solidFill>
                  </a:rPr>
                  <a:t>poor performance</a:t>
                </a:r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1056" y="3408"/>
                <a:ext cx="467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>
                    <a:solidFill>
                      <a:schemeClr val="tx2"/>
                    </a:solidFill>
                  </a:rPr>
                  <a:t>low</a:t>
                </a:r>
              </a:p>
              <a:p>
                <a:pPr eaLnBrk="0" hangingPunct="0"/>
                <a:r>
                  <a:rPr lang="en-US" altLang="en-US">
                    <a:solidFill>
                      <a:schemeClr val="tx2"/>
                    </a:solidFill>
                  </a:rPr>
                  <a:t>bored</a:t>
                </a:r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2352" y="3408"/>
                <a:ext cx="693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>
                    <a:solidFill>
                      <a:schemeClr val="tx2"/>
                    </a:solidFill>
                  </a:rPr>
                  <a:t>moderate</a:t>
                </a:r>
              </a:p>
              <a:p>
                <a:pPr eaLnBrk="0" hangingPunct="0"/>
                <a:r>
                  <a:rPr lang="en-US" altLang="en-US">
                    <a:solidFill>
                      <a:schemeClr val="tx2"/>
                    </a:solidFill>
                  </a:rPr>
                  <a:t>optimal</a:t>
                </a:r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3769" y="3408"/>
                <a:ext cx="932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dirty="0">
                    <a:solidFill>
                      <a:schemeClr val="tx2"/>
                    </a:solidFill>
                  </a:rPr>
                  <a:t>high</a:t>
                </a:r>
              </a:p>
              <a:p>
                <a:pPr eaLnBrk="0" hangingPunct="0"/>
                <a:r>
                  <a:rPr lang="en-US" altLang="en-US" dirty="0">
                    <a:solidFill>
                      <a:schemeClr val="tx2"/>
                    </a:solidFill>
                  </a:rPr>
                  <a:t>overwhelmed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388715" y="1018911"/>
              <a:ext cx="4047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The Eustress-Distress Curve</a:t>
              </a:r>
            </a:p>
          </p:txBody>
        </p:sp>
      </p:grpSp>
      <p:sp>
        <p:nvSpPr>
          <p:cNvPr id="27" name="Up Arrow 26"/>
          <p:cNvSpPr/>
          <p:nvPr/>
        </p:nvSpPr>
        <p:spPr>
          <a:xfrm>
            <a:off x="2984376" y="2407579"/>
            <a:ext cx="593558" cy="9859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2998788" y="4358552"/>
            <a:ext cx="569159" cy="98595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DD5601-8636-3D46-81AC-9D7608813B54}"/>
              </a:ext>
            </a:extLst>
          </p:cNvPr>
          <p:cNvCxnSpPr>
            <a:cxnSpLocks/>
            <a:stCxn id="10" idx="1"/>
          </p:cNvCxnSpPr>
          <p:nvPr/>
        </p:nvCxnSpPr>
        <p:spPr>
          <a:xfrm>
            <a:off x="7765757" y="2184653"/>
            <a:ext cx="0" cy="3462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FAA491-AE8C-604B-9E8A-65962C90B5BB}"/>
              </a:ext>
            </a:extLst>
          </p:cNvPr>
          <p:cNvCxnSpPr>
            <a:cxnSpLocks/>
          </p:cNvCxnSpPr>
          <p:nvPr/>
        </p:nvCxnSpPr>
        <p:spPr>
          <a:xfrm flipV="1">
            <a:off x="7765757" y="3184071"/>
            <a:ext cx="1903016" cy="245973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E76B463-4FF1-4443-8EBE-1E5312521EE2}"/>
              </a:ext>
            </a:extLst>
          </p:cNvPr>
          <p:cNvCxnSpPr>
            <a:cxnSpLocks/>
          </p:cNvCxnSpPr>
          <p:nvPr/>
        </p:nvCxnSpPr>
        <p:spPr>
          <a:xfrm flipH="1" flipV="1">
            <a:off x="6357938" y="2657475"/>
            <a:ext cx="1407819" cy="2989516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8AA6AA-866F-8F4C-918E-BFAD5EECE6AF}"/>
              </a:ext>
            </a:extLst>
          </p:cNvPr>
          <p:cNvCxnSpPr>
            <a:cxnSpLocks/>
          </p:cNvCxnSpPr>
          <p:nvPr/>
        </p:nvCxnSpPr>
        <p:spPr>
          <a:xfrm flipV="1">
            <a:off x="7808619" y="3687221"/>
            <a:ext cx="2087167" cy="1947072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8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900">
        <p:fade/>
      </p:transition>
    </mc:Choice>
    <mc:Fallback xmlns="">
      <p:transition spd="med" advTm="4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6400"/>
            </a:gs>
            <a:gs pos="100000">
              <a:srgbClr val="FA6400"/>
            </a:gs>
            <a:gs pos="100000">
              <a:srgbClr val="FA64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Too Much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35726"/>
            <a:ext cx="10058400" cy="4101573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r>
              <a:rPr lang="en-US" sz="2400" b="1" dirty="0"/>
              <a:t>Stress</a:t>
            </a:r>
            <a:r>
              <a:rPr lang="en-US" sz="2400" dirty="0"/>
              <a:t> suppresses the immune system; easier for </a:t>
            </a:r>
            <a:r>
              <a:rPr lang="en-US" sz="2400" b="1" dirty="0"/>
              <a:t>you</a:t>
            </a:r>
            <a:r>
              <a:rPr lang="en-US" sz="2400" dirty="0"/>
              <a:t> to get </a:t>
            </a:r>
            <a:r>
              <a:rPr lang="en-US" sz="2400" b="1" dirty="0"/>
              <a:t>sick</a:t>
            </a:r>
            <a:r>
              <a:rPr lang="en-US" sz="2400" dirty="0"/>
              <a:t> and harder to fight off bugs.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u="sng" dirty="0"/>
              <a:t>Numerous</a:t>
            </a:r>
            <a:r>
              <a:rPr lang="en-US" sz="2400" dirty="0"/>
              <a:t> emotional and physical disorders linked to stress:</a:t>
            </a:r>
          </a:p>
          <a:p>
            <a:pPr lvl="1"/>
            <a:r>
              <a:rPr lang="en-US" sz="2000" dirty="0"/>
              <a:t>Sleep disturbances are a major factor!</a:t>
            </a:r>
          </a:p>
          <a:p>
            <a:pPr lvl="1"/>
            <a:r>
              <a:rPr lang="en-US" dirty="0"/>
              <a:t>Diminished capacity for logical thought, making accidents more likely.</a:t>
            </a:r>
            <a:endParaRPr lang="en-US" sz="2000" dirty="0"/>
          </a:p>
          <a:p>
            <a:pPr lvl="1"/>
            <a:r>
              <a:rPr lang="en-US" sz="2000" dirty="0"/>
              <a:t>Depression, anxiety, heart attacks, stroke, hypertension, immune system disturbances, digestive disturbances, skin issues,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326" y="0"/>
            <a:ext cx="3738674" cy="2235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874616"/>
      </p:ext>
    </p:extLst>
  </p:cSld>
  <p:clrMapOvr>
    <a:masterClrMapping/>
  </p:clrMapOvr>
  <p:transition spd="slow" advTm="560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6400"/>
            </a:gs>
            <a:gs pos="100000">
              <a:srgbClr val="FA6400"/>
            </a:gs>
            <a:gs pos="100000">
              <a:srgbClr val="FA64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in Oklahoma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82" y="2107070"/>
            <a:ext cx="10058400" cy="459613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Financial Stress / Poverty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16% living in poverty</a:t>
            </a:r>
          </a:p>
          <a:p>
            <a:r>
              <a:rPr lang="en-US" dirty="0">
                <a:solidFill>
                  <a:schemeClr val="tx1"/>
                </a:solidFill>
              </a:rPr>
              <a:t>Obesity </a:t>
            </a:r>
          </a:p>
          <a:p>
            <a:pPr lvl="1"/>
            <a:r>
              <a:rPr lang="en-US" dirty="0"/>
              <a:t>More than one in three qualify as obese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Substance Use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in the nation for substance abuse problems</a:t>
            </a:r>
            <a:r>
              <a:rPr lang="en-US" dirty="0">
                <a:solidFill>
                  <a:schemeClr val="tx1"/>
                </a:solidFill>
              </a:rPr>
              <a:t> 	</a:t>
            </a:r>
          </a:p>
          <a:p>
            <a:r>
              <a:rPr lang="en-US" dirty="0">
                <a:solidFill>
                  <a:schemeClr val="tx1"/>
                </a:solidFill>
              </a:rPr>
              <a:t>Divorce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baseline="30000" dirty="0">
                <a:solidFill>
                  <a:schemeClr val="tx1"/>
                </a:solidFill>
              </a:rPr>
              <a:t>rd</a:t>
            </a:r>
            <a:r>
              <a:rPr lang="en-US" dirty="0">
                <a:solidFill>
                  <a:schemeClr val="tx1"/>
                </a:solidFill>
              </a:rPr>
              <a:t> in the nation for divorce rates</a:t>
            </a:r>
          </a:p>
          <a:p>
            <a:r>
              <a:rPr lang="en-US" dirty="0"/>
              <a:t>Natural disasters </a:t>
            </a:r>
          </a:p>
          <a:p>
            <a:pPr lvl="1"/>
            <a:r>
              <a:rPr lang="en-US" dirty="0"/>
              <a:t>Higher than average tornado rates and drought conditions</a:t>
            </a:r>
            <a:endParaRPr lang="en-US" sz="1000" dirty="0"/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 descr="Image result for obe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965" y="72967"/>
            <a:ext cx="3082920" cy="20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alcohol and dru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185" y="2233685"/>
            <a:ext cx="36957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tornado">
            <a:extLst>
              <a:ext uri="{FF2B5EF4-FFF2-40B4-BE49-F238E27FC236}">
                <a16:creationId xmlns:a16="http://schemas.microsoft.com/office/drawing/2014/main" id="{09048DAF-AB66-0647-AC1B-55123A02D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346" y="4233936"/>
            <a:ext cx="3101671" cy="194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204448"/>
      </p:ext>
    </p:extLst>
  </p:cSld>
  <p:clrMapOvr>
    <a:masterClrMapping/>
  </p:clrMapOvr>
  <p:transition spd="slow" advTm="454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6400"/>
            </a:gs>
            <a:gs pos="100000">
              <a:srgbClr val="FA6400"/>
            </a:gs>
            <a:gs pos="100000">
              <a:srgbClr val="FA64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04" y="1965965"/>
            <a:ext cx="10574020" cy="4642152"/>
          </a:xfrm>
        </p:spPr>
        <p:txBody>
          <a:bodyPr>
            <a:noAutofit/>
          </a:bodyPr>
          <a:lstStyle/>
          <a:p>
            <a:r>
              <a:rPr lang="en-US" sz="2800" dirty="0"/>
              <a:t>Distress in rural Oklahoma</a:t>
            </a:r>
          </a:p>
          <a:p>
            <a:r>
              <a:rPr lang="en-US" sz="2800" dirty="0"/>
              <a:t>Recent (and upcoming?) Farm Stress issues in OK</a:t>
            </a:r>
          </a:p>
          <a:p>
            <a:pPr lvl="2"/>
            <a:r>
              <a:rPr lang="en-US" sz="2000" dirty="0"/>
              <a:t>Loss or decrease of income</a:t>
            </a:r>
          </a:p>
          <a:p>
            <a:pPr lvl="2"/>
            <a:r>
              <a:rPr lang="en-US" sz="2000" dirty="0"/>
              <a:t>Rising debt</a:t>
            </a:r>
          </a:p>
          <a:p>
            <a:pPr lvl="2"/>
            <a:r>
              <a:rPr lang="en-US" sz="2000" dirty="0"/>
              <a:t>Concerns about drought</a:t>
            </a:r>
          </a:p>
          <a:p>
            <a:pPr lvl="1"/>
            <a:r>
              <a:rPr lang="en-US" sz="2400" dirty="0"/>
              <a:t>Farm Transitions/Losses:</a:t>
            </a:r>
          </a:p>
          <a:p>
            <a:pPr lvl="2"/>
            <a:r>
              <a:rPr lang="en-US" sz="2000" dirty="0"/>
              <a:t>Death</a:t>
            </a:r>
          </a:p>
          <a:p>
            <a:pPr lvl="2"/>
            <a:r>
              <a:rPr lang="en-US" sz="2000" dirty="0"/>
              <a:t>Divorce</a:t>
            </a:r>
          </a:p>
          <a:p>
            <a:pPr lvl="2"/>
            <a:r>
              <a:rPr lang="en-US" sz="2000" dirty="0"/>
              <a:t>Disease</a:t>
            </a:r>
          </a:p>
          <a:p>
            <a:pPr lvl="2"/>
            <a:r>
              <a:rPr lang="en-US" sz="2000" dirty="0"/>
              <a:t>Disaster</a:t>
            </a:r>
          </a:p>
          <a:p>
            <a:pPr lvl="2"/>
            <a:r>
              <a:rPr lang="en-US" sz="2000" dirty="0"/>
              <a:t>Disability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252" y="3053529"/>
            <a:ext cx="4224609" cy="2966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988803"/>
      </p:ext>
    </p:extLst>
  </p:cSld>
  <p:clrMapOvr>
    <a:masterClrMapping/>
  </p:clrMapOvr>
  <p:transition spd="slow" advTm="509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C2CA-308C-6A4E-B8B9-39503914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B097F-3C79-994F-87B4-2F57EB2D8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Farming is among the most stressful and dangerous professions</a:t>
            </a:r>
          </a:p>
          <a:p>
            <a:pPr lvl="1"/>
            <a:r>
              <a:rPr lang="en-US" dirty="0"/>
              <a:t>Dangerous conditions</a:t>
            </a:r>
          </a:p>
          <a:p>
            <a:pPr lvl="1"/>
            <a:r>
              <a:rPr lang="en-US" dirty="0"/>
              <a:t>Low income</a:t>
            </a:r>
          </a:p>
          <a:p>
            <a:pPr lvl="1"/>
            <a:r>
              <a:rPr lang="en-US" dirty="0"/>
              <a:t>Lack of control</a:t>
            </a:r>
          </a:p>
          <a:p>
            <a:r>
              <a:rPr lang="en-US" dirty="0"/>
              <a:t>COVID-19</a:t>
            </a:r>
          </a:p>
          <a:p>
            <a:r>
              <a:rPr lang="en-US" dirty="0"/>
              <a:t>Despite more spread-out communities</a:t>
            </a:r>
          </a:p>
          <a:p>
            <a:pPr lvl="1"/>
            <a:r>
              <a:rPr lang="en-US" dirty="0"/>
              <a:t>Rural communities tend to be older</a:t>
            </a:r>
          </a:p>
          <a:p>
            <a:pPr lvl="1"/>
            <a:r>
              <a:rPr lang="en-US" dirty="0"/>
              <a:t>Higher levels of long-term health problems</a:t>
            </a:r>
          </a:p>
          <a:p>
            <a:pPr lvl="1"/>
            <a:r>
              <a:rPr lang="en-US" dirty="0"/>
              <a:t>Hospitals already strained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05822-71E9-FD40-8840-3ED76F515304}"/>
              </a:ext>
            </a:extLst>
          </p:cNvPr>
          <p:cNvSpPr txBox="1"/>
          <p:nvPr/>
        </p:nvSpPr>
        <p:spPr>
          <a:xfrm>
            <a:off x="5143514" y="2714626"/>
            <a:ext cx="4300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Equipment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Damaged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Foreclosures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A1C27-D1BC-1D4C-97B0-23D1D894E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808" y="3730289"/>
            <a:ext cx="4181439" cy="312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0.7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2.7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1.4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2|8.6|8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.9|10.9|2.2|1.9|2.1|4.1|1.4|1.3|1.9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6.6|15.9|19.3|7.1|2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27.7|20.8|2.8|8.9|2.7|4|24.6|14.8|9.6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F5E55C585DB41A8086B22A0BA3978" ma:contentTypeVersion="10" ma:contentTypeDescription="Create a new document." ma:contentTypeScope="" ma:versionID="4017d100ac469d27e8afbfcd5da291e5">
  <xsd:schema xmlns:xsd="http://www.w3.org/2001/XMLSchema" xmlns:xs="http://www.w3.org/2001/XMLSchema" xmlns:p="http://schemas.microsoft.com/office/2006/metadata/properties" xmlns:ns3="6d636ed6-4d22-4f9b-a70c-2b144907596b" xmlns:ns4="db382af5-41d1-4468-8b87-e2f8642e227d" targetNamespace="http://schemas.microsoft.com/office/2006/metadata/properties" ma:root="true" ma:fieldsID="a87cfaeeda2f48cde7ed09687aa51c61" ns3:_="" ns4:_="">
    <xsd:import namespace="6d636ed6-4d22-4f9b-a70c-2b144907596b"/>
    <xsd:import namespace="db382af5-41d1-4468-8b87-e2f8642e22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36ed6-4d22-4f9b-a70c-2b1449075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82af5-41d1-4468-8b87-e2f8642e2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A18116-C3CD-4B15-9734-93626207FA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36ed6-4d22-4f9b-a70c-2b144907596b"/>
    <ds:schemaRef ds:uri="db382af5-41d1-4468-8b87-e2f8642e2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6B6C89-7DBB-4323-832E-3797048119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4E0B33-0D2F-4829-AD29-CCC71BD51F22}">
  <ds:schemaRefs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d636ed6-4d22-4f9b-a70c-2b144907596b"/>
    <ds:schemaRef ds:uri="http://schemas.microsoft.com/office/2006/documentManagement/types"/>
    <ds:schemaRef ds:uri="db382af5-41d1-4468-8b87-e2f8642e227d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{6313875C-B840-8C47-9680-823E8BD1D9AD}tf10001057</Template>
  <TotalTime>42639</TotalTime>
  <Words>528</Words>
  <Application>Microsoft Office PowerPoint</Application>
  <PresentationFormat>Widescreen</PresentationFormat>
  <Paragraphs>161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Trebuchet MS</vt:lpstr>
      <vt:lpstr>Berlin</vt:lpstr>
      <vt:lpstr>Managing Farm Stress</vt:lpstr>
      <vt:lpstr>Stress vs. Distress</vt:lpstr>
      <vt:lpstr>Stress Defined</vt:lpstr>
      <vt:lpstr>Distress</vt:lpstr>
      <vt:lpstr>Eustress vs. Distress</vt:lpstr>
      <vt:lpstr>Consequences of Too Much</vt:lpstr>
      <vt:lpstr>Stress in Oklahoma</vt:lpstr>
      <vt:lpstr>Farm Stress</vt:lpstr>
      <vt:lpstr>Farm Stress</vt:lpstr>
      <vt:lpstr>Farmers and Suicide</vt:lpstr>
      <vt:lpstr>Warning Signs and Barriers</vt:lpstr>
      <vt:lpstr>One More Way To Think About Stress</vt:lpstr>
      <vt:lpstr>Relationships as Resources</vt:lpstr>
      <vt:lpstr>Putting it All Together</vt:lpstr>
      <vt:lpstr>Additional Resources</vt:lpstr>
      <vt:lpstr>Q&amp;A and 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Spradlin, Cassidy D</cp:lastModifiedBy>
  <cp:revision>207</cp:revision>
  <cp:lastPrinted>2020-04-27T20:03:19Z</cp:lastPrinted>
  <dcterms:created xsi:type="dcterms:W3CDTF">2020-03-11T20:40:08Z</dcterms:created>
  <dcterms:modified xsi:type="dcterms:W3CDTF">2020-10-14T20:51:41Z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0x010100560F5E55C585DB41A8086B22A0BA3978</vt:lpwstr>
  </property>
</Properties>
</file>