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3619A2-985C-440C-B53F-F35833654ECC}" v="5" dt="2022-10-06T20:06:15.2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7" autoAdjust="0"/>
    <p:restoredTop sz="94660"/>
  </p:normalViewPr>
  <p:slideViewPr>
    <p:cSldViewPr snapToGrid="0">
      <p:cViewPr varScale="1">
        <p:scale>
          <a:sx n="103" d="100"/>
          <a:sy n="103" d="100"/>
        </p:scale>
        <p:origin x="138" y="12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D2C9B2-BA8C-4EE9-B156-FA39A4D84E60}" type="datetimeFigureOut">
              <a:rPr lang="en-US" smtClean="0"/>
              <a:t>10/11/2022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454CCA-8C80-4FC1-BE92-0A8F329F636B}" type="slidenum">
              <a:rPr lang="en-US" smtClean="0"/>
              <a:t>‹#›</a:t>
            </a:fld>
            <a:endParaRPr lang="en-US"/>
          </a:p>
        </p:txBody>
      </p:sp>
    </p:spTree>
    <p:extLst>
      <p:ext uri="{BB962C8B-B14F-4D97-AF65-F5344CB8AC3E}">
        <p14:creationId xmlns:p14="http://schemas.microsoft.com/office/powerpoint/2010/main" val="1446868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Download speeds more important than upload speeds for business start up rates in rural areas.</a:t>
            </a:r>
          </a:p>
        </p:txBody>
      </p:sp>
      <p:sp>
        <p:nvSpPr>
          <p:cNvPr id="4" name="Slide Number Placeholder 3"/>
          <p:cNvSpPr>
            <a:spLocks noGrp="1"/>
          </p:cNvSpPr>
          <p:nvPr>
            <p:ph type="sldNum" sz="quarter" idx="5"/>
          </p:nvPr>
        </p:nvSpPr>
        <p:spPr/>
        <p:txBody>
          <a:bodyPr/>
          <a:lstStyle/>
          <a:p>
            <a:fld id="{A5454CCA-8C80-4FC1-BE92-0A8F329F636B}" type="slidenum">
              <a:rPr lang="en-US" smtClean="0"/>
              <a:t>2</a:t>
            </a:fld>
            <a:endParaRPr lang="en-US"/>
          </a:p>
        </p:txBody>
      </p:sp>
    </p:spTree>
    <p:extLst>
      <p:ext uri="{BB962C8B-B14F-4D97-AF65-F5344CB8AC3E}">
        <p14:creationId xmlns:p14="http://schemas.microsoft.com/office/powerpoint/2010/main" val="3578677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Input-output analysis to look at damages from closing port of Catoosa</a:t>
            </a:r>
          </a:p>
        </p:txBody>
      </p:sp>
      <p:sp>
        <p:nvSpPr>
          <p:cNvPr id="4" name="Slide Number Placeholder 3"/>
          <p:cNvSpPr>
            <a:spLocks noGrp="1"/>
          </p:cNvSpPr>
          <p:nvPr>
            <p:ph type="sldNum" sz="quarter" idx="5"/>
          </p:nvPr>
        </p:nvSpPr>
        <p:spPr/>
        <p:txBody>
          <a:bodyPr/>
          <a:lstStyle/>
          <a:p>
            <a:fld id="{A5454CCA-8C80-4FC1-BE92-0A8F329F636B}" type="slidenum">
              <a:rPr lang="en-US" smtClean="0"/>
              <a:t>6</a:t>
            </a:fld>
            <a:endParaRPr lang="en-US"/>
          </a:p>
        </p:txBody>
      </p:sp>
    </p:spTree>
    <p:extLst>
      <p:ext uri="{BB962C8B-B14F-4D97-AF65-F5344CB8AC3E}">
        <p14:creationId xmlns:p14="http://schemas.microsoft.com/office/powerpoint/2010/main" val="165030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2009, 2017, and 2022</a:t>
            </a:r>
          </a:p>
        </p:txBody>
      </p:sp>
      <p:sp>
        <p:nvSpPr>
          <p:cNvPr id="4" name="Slide Number Placeholder 3"/>
          <p:cNvSpPr>
            <a:spLocks noGrp="1"/>
          </p:cNvSpPr>
          <p:nvPr>
            <p:ph type="sldNum" sz="quarter" idx="5"/>
          </p:nvPr>
        </p:nvSpPr>
        <p:spPr/>
        <p:txBody>
          <a:bodyPr/>
          <a:lstStyle/>
          <a:p>
            <a:fld id="{A5454CCA-8C80-4FC1-BE92-0A8F329F636B}" type="slidenum">
              <a:rPr lang="en-US" smtClean="0"/>
              <a:t>7</a:t>
            </a:fld>
            <a:endParaRPr lang="en-US"/>
          </a:p>
        </p:txBody>
      </p:sp>
    </p:spTree>
    <p:extLst>
      <p:ext uri="{BB962C8B-B14F-4D97-AF65-F5344CB8AC3E}">
        <p14:creationId xmlns:p14="http://schemas.microsoft.com/office/powerpoint/2010/main" val="160452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40AAD-80AF-40E7-BE3F-43D32FC68ED4}"/>
              </a:ext>
            </a:extLst>
          </p:cNvPr>
          <p:cNvSpPr>
            <a:spLocks noGrp="1"/>
          </p:cNvSpPr>
          <p:nvPr>
            <p:ph type="ctrTitle"/>
          </p:nvPr>
        </p:nvSpPr>
        <p:spPr>
          <a:xfrm>
            <a:off x="1524000" y="1122363"/>
            <a:ext cx="9144000" cy="2387600"/>
          </a:xfrm>
        </p:spPr>
        <p:txBody>
          <a:bodyPr anchor="b"/>
          <a:lstStyle>
            <a:lvl1pPr algn="l">
              <a:defRPr sz="6000" b="1" i="0" cap="all" baseline="0"/>
            </a:lvl1pPr>
          </a:lstStyle>
          <a:p>
            <a:r>
              <a:rPr lang="en-US"/>
              <a:t>Click to edit Master title style</a:t>
            </a:r>
          </a:p>
        </p:txBody>
      </p:sp>
      <p:sp>
        <p:nvSpPr>
          <p:cNvPr id="3" name="Subtitle 2">
            <a:extLst>
              <a:ext uri="{FF2B5EF4-FFF2-40B4-BE49-F238E27FC236}">
                <a16:creationId xmlns:a16="http://schemas.microsoft.com/office/drawing/2014/main" id="{EC80FBD9-0977-4B2B-9318-30774BB0947C}"/>
              </a:ext>
            </a:extLst>
          </p:cNvPr>
          <p:cNvSpPr>
            <a:spLocks noGrp="1"/>
          </p:cNvSpPr>
          <p:nvPr>
            <p:ph type="subTitle" idx="1"/>
          </p:nvPr>
        </p:nvSpPr>
        <p:spPr>
          <a:xfrm>
            <a:off x="1524000" y="360203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E66DA5-7751-4D3D-B753-58DF3B418763}"/>
              </a:ext>
            </a:extLst>
          </p:cNvPr>
          <p:cNvSpPr>
            <a:spLocks noGrp="1"/>
          </p:cNvSpPr>
          <p:nvPr>
            <p:ph type="dt" sz="half" idx="10"/>
          </p:nvPr>
        </p:nvSpPr>
        <p:spPr/>
        <p:txBody>
          <a:bodyPr/>
          <a:lstStyle/>
          <a:p>
            <a:fld id="{6A4B53A7-3209-46A6-9454-F38EAC8F11E7}" type="datetimeFigureOut">
              <a:rPr lang="en-US" smtClean="0"/>
              <a:t>10/11/2022</a:t>
            </a:fld>
            <a:endParaRPr lang="en-US"/>
          </a:p>
        </p:txBody>
      </p:sp>
      <p:sp>
        <p:nvSpPr>
          <p:cNvPr id="5" name="Footer Placeholder 4">
            <a:extLst>
              <a:ext uri="{FF2B5EF4-FFF2-40B4-BE49-F238E27FC236}">
                <a16:creationId xmlns:a16="http://schemas.microsoft.com/office/drawing/2014/main" id="{7F8C2A2A-62DB-40C0-8AE7-CB9B98649B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1EAA4-F44C-4C1F-B8E3-1A3005300F50}"/>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1" name="Straight Connector 10">
            <a:extLst>
              <a:ext uri="{FF2B5EF4-FFF2-40B4-BE49-F238E27FC236}">
                <a16:creationId xmlns:a16="http://schemas.microsoft.com/office/drawing/2014/main" id="{D1B787A8-0D67-4B7E-9B48-86BD906AB6B5}"/>
              </a:ext>
            </a:extLst>
          </p:cNvPr>
          <p:cNvCxnSpPr>
            <a:cxnSpLocks/>
          </p:cNvCxnSpPr>
          <p:nvPr/>
        </p:nvCxnSpPr>
        <p:spPr>
          <a:xfrm>
            <a:off x="715890" y="1114050"/>
            <a:ext cx="0" cy="5735637"/>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7537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AD429-654B-4F0E-94E9-6FEF8EC67E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8D60B2-06F5-4567-BE1F-BBA5270537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16F6F2-8269-4B80-8EE3-81FEE0F9DFA6}"/>
              </a:ext>
            </a:extLst>
          </p:cNvPr>
          <p:cNvSpPr>
            <a:spLocks noGrp="1"/>
          </p:cNvSpPr>
          <p:nvPr>
            <p:ph type="dt" sz="half" idx="10"/>
          </p:nvPr>
        </p:nvSpPr>
        <p:spPr/>
        <p:txBody>
          <a:bodyPr/>
          <a:lstStyle/>
          <a:p>
            <a:fld id="{6A4B53A7-3209-46A6-9454-F38EAC8F11E7}" type="datetimeFigureOut">
              <a:rPr lang="en-US" smtClean="0"/>
              <a:t>10/11/2022</a:t>
            </a:fld>
            <a:endParaRPr lang="en-US"/>
          </a:p>
        </p:txBody>
      </p:sp>
      <p:sp>
        <p:nvSpPr>
          <p:cNvPr id="5" name="Footer Placeholder 4">
            <a:extLst>
              <a:ext uri="{FF2B5EF4-FFF2-40B4-BE49-F238E27FC236}">
                <a16:creationId xmlns:a16="http://schemas.microsoft.com/office/drawing/2014/main" id="{56BC86E4-3EDE-4EB4-B1A3-A1198AADD1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1752B0-ACEC-49EF-8131-FCF35BC5CD35}"/>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1A0462E3-375D-4E76-8886-69E06985D069}"/>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7324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23B094-F480-477B-901C-7181F88C07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052089-A920-4E52-98DC-8A5DC7B0AC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A074FE-F1B4-421F-A66E-FA351C8F99E9}"/>
              </a:ext>
            </a:extLst>
          </p:cNvPr>
          <p:cNvSpPr>
            <a:spLocks noGrp="1"/>
          </p:cNvSpPr>
          <p:nvPr>
            <p:ph type="dt" sz="half" idx="10"/>
          </p:nvPr>
        </p:nvSpPr>
        <p:spPr/>
        <p:txBody>
          <a:bodyPr/>
          <a:lstStyle/>
          <a:p>
            <a:fld id="{6A4B53A7-3209-46A6-9454-F38EAC8F11E7}" type="datetimeFigureOut">
              <a:rPr lang="en-US" smtClean="0"/>
              <a:t>10/11/2022</a:t>
            </a:fld>
            <a:endParaRPr lang="en-US"/>
          </a:p>
        </p:txBody>
      </p:sp>
      <p:sp>
        <p:nvSpPr>
          <p:cNvPr id="5" name="Footer Placeholder 4">
            <a:extLst>
              <a:ext uri="{FF2B5EF4-FFF2-40B4-BE49-F238E27FC236}">
                <a16:creationId xmlns:a16="http://schemas.microsoft.com/office/drawing/2014/main" id="{34D764BA-3AB2-45FD-ABCB-975B3FDDF2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FB3FEF-8252-49FD-82F2-3E5FABC65F9A}"/>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0AEB5C65-83BB-4EBD-AD22-EDA8489D0F5D}"/>
              </a:ext>
            </a:extLst>
          </p:cNvPr>
          <p:cNvCxnSpPr>
            <a:cxnSpLocks/>
          </p:cNvCxnSpPr>
          <p:nvPr/>
        </p:nvCxnSpPr>
        <p:spPr>
          <a:xfrm flipV="1">
            <a:off x="8313" y="261865"/>
            <a:ext cx="11353802" cy="1"/>
          </a:xfrm>
          <a:prstGeom prst="line">
            <a:avLst/>
          </a:prstGeom>
          <a:ln w="25400" cap="sq">
            <a:gradFill flip="none" rotWithShape="1">
              <a:gsLst>
                <a:gs pos="0">
                  <a:schemeClr val="accent2"/>
                </a:gs>
                <a:gs pos="100000">
                  <a:schemeClr val="accent4"/>
                </a:gs>
              </a:gsLst>
              <a:lin ang="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8950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6CF8C-1EA0-4E47-AC60-CAC3B80A3C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8CABF8-19D8-4F3C-994F-4D35EC7A2C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97BB2D-4E2C-4490-A2A3-4B68BCC5D2F9}"/>
              </a:ext>
            </a:extLst>
          </p:cNvPr>
          <p:cNvSpPr>
            <a:spLocks noGrp="1"/>
          </p:cNvSpPr>
          <p:nvPr>
            <p:ph type="dt" sz="half" idx="10"/>
          </p:nvPr>
        </p:nvSpPr>
        <p:spPr/>
        <p:txBody>
          <a:bodyPr/>
          <a:lstStyle/>
          <a:p>
            <a:fld id="{6A4B53A7-3209-46A6-9454-F38EAC8F11E7}" type="datetimeFigureOut">
              <a:rPr lang="en-US" smtClean="0"/>
              <a:t>10/11/2022</a:t>
            </a:fld>
            <a:endParaRPr lang="en-US"/>
          </a:p>
        </p:txBody>
      </p:sp>
      <p:sp>
        <p:nvSpPr>
          <p:cNvPr id="5" name="Footer Placeholder 4">
            <a:extLst>
              <a:ext uri="{FF2B5EF4-FFF2-40B4-BE49-F238E27FC236}">
                <a16:creationId xmlns:a16="http://schemas.microsoft.com/office/drawing/2014/main" id="{6140F15D-DD72-46D5-BF0F-F506471070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66FD4D-815A-431C-ADEF-DE6F236F617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7" name="Straight Connector 6">
            <a:extLst>
              <a:ext uri="{FF2B5EF4-FFF2-40B4-BE49-F238E27FC236}">
                <a16:creationId xmlns:a16="http://schemas.microsoft.com/office/drawing/2014/main" id="{5C05CAAB-DBA2-4548-AD5F-01BB97FBB207}"/>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2109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FC2D1-D3FE-4B37-8740-57444421FDBF}"/>
              </a:ext>
            </a:extLst>
          </p:cNvPr>
          <p:cNvSpPr>
            <a:spLocks noGrp="1"/>
          </p:cNvSpPr>
          <p:nvPr>
            <p:ph type="title"/>
          </p:nvPr>
        </p:nvSpPr>
        <p:spPr>
          <a:xfrm>
            <a:off x="831850" y="1709738"/>
            <a:ext cx="10515600" cy="2852737"/>
          </a:xfrm>
        </p:spPr>
        <p:txBody>
          <a:bodyPr anchor="b"/>
          <a:lstStyle>
            <a:lvl1pPr>
              <a:defRPr sz="6000" b="1" i="0" cap="all" baseline="0"/>
            </a:lvl1pPr>
          </a:lstStyle>
          <a:p>
            <a:r>
              <a:rPr lang="en-US"/>
              <a:t>Click to edit Master title style</a:t>
            </a:r>
          </a:p>
        </p:txBody>
      </p:sp>
      <p:sp>
        <p:nvSpPr>
          <p:cNvPr id="3" name="Text Placeholder 2">
            <a:extLst>
              <a:ext uri="{FF2B5EF4-FFF2-40B4-BE49-F238E27FC236}">
                <a16:creationId xmlns:a16="http://schemas.microsoft.com/office/drawing/2014/main" id="{BA5AF550-086C-426E-A374-85DB395701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A58988-AD39-4AE9-8E6A-0907F0BE2673}"/>
              </a:ext>
            </a:extLst>
          </p:cNvPr>
          <p:cNvSpPr>
            <a:spLocks noGrp="1"/>
          </p:cNvSpPr>
          <p:nvPr>
            <p:ph type="dt" sz="half" idx="10"/>
          </p:nvPr>
        </p:nvSpPr>
        <p:spPr/>
        <p:txBody>
          <a:bodyPr/>
          <a:lstStyle/>
          <a:p>
            <a:fld id="{6A4B53A7-3209-46A6-9454-F38EAC8F11E7}" type="datetimeFigureOut">
              <a:rPr lang="en-US" smtClean="0"/>
              <a:t>10/11/2022</a:t>
            </a:fld>
            <a:endParaRPr lang="en-US"/>
          </a:p>
        </p:txBody>
      </p:sp>
      <p:sp>
        <p:nvSpPr>
          <p:cNvPr id="5" name="Footer Placeholder 4">
            <a:extLst>
              <a:ext uri="{FF2B5EF4-FFF2-40B4-BE49-F238E27FC236}">
                <a16:creationId xmlns:a16="http://schemas.microsoft.com/office/drawing/2014/main" id="{1D366319-82EE-408E-819F-8F8E6DBA7A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21C8A6-777F-496D-8620-AE52BFC33FC4}"/>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9" name="Straight Connector 8">
            <a:extLst>
              <a:ext uri="{FF2B5EF4-FFF2-40B4-BE49-F238E27FC236}">
                <a16:creationId xmlns:a16="http://schemas.microsoft.com/office/drawing/2014/main" id="{C031F83B-57A8-4533-981C-D1FFAD2B6B6F}"/>
              </a:ext>
            </a:extLst>
          </p:cNvPr>
          <p:cNvCxnSpPr>
            <a:cxnSpLocks/>
          </p:cNvCxnSpPr>
          <p:nvPr/>
        </p:nvCxnSpPr>
        <p:spPr>
          <a:xfrm>
            <a:off x="715890" y="1701425"/>
            <a:ext cx="0" cy="5148262"/>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5204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57166-6921-4546-BA2C-99E464681F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5B9122-6371-4049-B57A-33DED7DA2F7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14555D-0753-4312-A26B-2338813F9B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3D8FDCB-69DA-4A8F-8B91-5CFF77897C27}"/>
              </a:ext>
            </a:extLst>
          </p:cNvPr>
          <p:cNvSpPr>
            <a:spLocks noGrp="1"/>
          </p:cNvSpPr>
          <p:nvPr>
            <p:ph type="dt" sz="half" idx="10"/>
          </p:nvPr>
        </p:nvSpPr>
        <p:spPr/>
        <p:txBody>
          <a:bodyPr/>
          <a:lstStyle/>
          <a:p>
            <a:fld id="{6A4B53A7-3209-46A6-9454-F38EAC8F11E7}" type="datetimeFigureOut">
              <a:rPr lang="en-US" smtClean="0"/>
              <a:t>10/11/2022</a:t>
            </a:fld>
            <a:endParaRPr lang="en-US"/>
          </a:p>
        </p:txBody>
      </p:sp>
      <p:sp>
        <p:nvSpPr>
          <p:cNvPr id="6" name="Footer Placeholder 5">
            <a:extLst>
              <a:ext uri="{FF2B5EF4-FFF2-40B4-BE49-F238E27FC236}">
                <a16:creationId xmlns:a16="http://schemas.microsoft.com/office/drawing/2014/main" id="{91AC8C07-E0D3-4464-AE3C-25730D75C8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596A6-734E-4AE0-BFB8-3089137BF8E8}"/>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3FB7E8F4-3FB3-45AB-A381-9093CA95AAE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167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057AE-3B3B-4261-B912-BF9EB9A58C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2A2D237-A706-4712-90CA-B04517CBBE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DE39CA1-2B6D-427E-9688-9093D5865C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D53357-616B-47F4-944B-F979FE9663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7EA593-3036-4FB5-94B4-D9431DF048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6B3EF2-2C04-480F-A570-14E520DD00DE}"/>
              </a:ext>
            </a:extLst>
          </p:cNvPr>
          <p:cNvSpPr>
            <a:spLocks noGrp="1"/>
          </p:cNvSpPr>
          <p:nvPr>
            <p:ph type="dt" sz="half" idx="10"/>
          </p:nvPr>
        </p:nvSpPr>
        <p:spPr/>
        <p:txBody>
          <a:bodyPr/>
          <a:lstStyle/>
          <a:p>
            <a:fld id="{6A4B53A7-3209-46A6-9454-F38EAC8F11E7}" type="datetimeFigureOut">
              <a:rPr lang="en-US" smtClean="0"/>
              <a:t>10/11/2022</a:t>
            </a:fld>
            <a:endParaRPr lang="en-US"/>
          </a:p>
        </p:txBody>
      </p:sp>
      <p:sp>
        <p:nvSpPr>
          <p:cNvPr id="8" name="Footer Placeholder 7">
            <a:extLst>
              <a:ext uri="{FF2B5EF4-FFF2-40B4-BE49-F238E27FC236}">
                <a16:creationId xmlns:a16="http://schemas.microsoft.com/office/drawing/2014/main" id="{1CF5783E-3073-4F4D-8B9C-C5B18DDA5A3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A75FE3-6719-4790-AA00-251BC2A6E5AF}"/>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10" name="Straight Connector 9">
            <a:extLst>
              <a:ext uri="{FF2B5EF4-FFF2-40B4-BE49-F238E27FC236}">
                <a16:creationId xmlns:a16="http://schemas.microsoft.com/office/drawing/2014/main" id="{160F34ED-DA60-4CC2-B735-B0EC5D9FEA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480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F227-D21C-48B3-828A-6BFA9585E8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F1DFFF-E5C5-43DF-B71C-7270DB97372C}"/>
              </a:ext>
            </a:extLst>
          </p:cNvPr>
          <p:cNvSpPr>
            <a:spLocks noGrp="1"/>
          </p:cNvSpPr>
          <p:nvPr>
            <p:ph type="dt" sz="half" idx="10"/>
          </p:nvPr>
        </p:nvSpPr>
        <p:spPr/>
        <p:txBody>
          <a:bodyPr/>
          <a:lstStyle/>
          <a:p>
            <a:fld id="{6A4B53A7-3209-46A6-9454-F38EAC8F11E7}" type="datetimeFigureOut">
              <a:rPr lang="en-US" smtClean="0"/>
              <a:t>10/11/2022</a:t>
            </a:fld>
            <a:endParaRPr lang="en-US"/>
          </a:p>
        </p:txBody>
      </p:sp>
      <p:sp>
        <p:nvSpPr>
          <p:cNvPr id="4" name="Footer Placeholder 3">
            <a:extLst>
              <a:ext uri="{FF2B5EF4-FFF2-40B4-BE49-F238E27FC236}">
                <a16:creationId xmlns:a16="http://schemas.microsoft.com/office/drawing/2014/main" id="{7EBC03C0-6EB7-4633-967C-12C35768BB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FF4306-91CD-4B7B-8A53-34BE8F997581}"/>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6" name="Straight Connector 5">
            <a:extLst>
              <a:ext uri="{FF2B5EF4-FFF2-40B4-BE49-F238E27FC236}">
                <a16:creationId xmlns:a16="http://schemas.microsoft.com/office/drawing/2014/main" id="{57596AF9-469C-436D-B7D2-77952EF1825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7306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FF36D6-399B-43E3-84DD-9FC5119ECCE9}"/>
              </a:ext>
            </a:extLst>
          </p:cNvPr>
          <p:cNvSpPr>
            <a:spLocks noGrp="1"/>
          </p:cNvSpPr>
          <p:nvPr>
            <p:ph type="dt" sz="half" idx="10"/>
          </p:nvPr>
        </p:nvSpPr>
        <p:spPr/>
        <p:txBody>
          <a:bodyPr/>
          <a:lstStyle/>
          <a:p>
            <a:fld id="{6A4B53A7-3209-46A6-9454-F38EAC8F11E7}" type="datetimeFigureOut">
              <a:rPr lang="en-US" smtClean="0"/>
              <a:t>10/11/2022</a:t>
            </a:fld>
            <a:endParaRPr lang="en-US"/>
          </a:p>
        </p:txBody>
      </p:sp>
      <p:sp>
        <p:nvSpPr>
          <p:cNvPr id="3" name="Footer Placeholder 2">
            <a:extLst>
              <a:ext uri="{FF2B5EF4-FFF2-40B4-BE49-F238E27FC236}">
                <a16:creationId xmlns:a16="http://schemas.microsoft.com/office/drawing/2014/main" id="{50234AB7-3B85-4028-A500-5A1BDBF45C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1F40F0-9909-442F-BBA4-409D061ED027}"/>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5" name="Straight Connector 4">
            <a:extLst>
              <a:ext uri="{FF2B5EF4-FFF2-40B4-BE49-F238E27FC236}">
                <a16:creationId xmlns:a16="http://schemas.microsoft.com/office/drawing/2014/main" id="{353C1207-D1C8-49E3-8837-E2B89D366FAE}"/>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899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0F214-646F-4D81-AD12-65628EC987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EF71768-C3FA-49EF-99EF-06E6C3B284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DA6F24-ED6C-4D12-A9D6-EE37FBD686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E6AACE-FAFB-4934-8E3C-AB5B216353D8}"/>
              </a:ext>
            </a:extLst>
          </p:cNvPr>
          <p:cNvSpPr>
            <a:spLocks noGrp="1"/>
          </p:cNvSpPr>
          <p:nvPr>
            <p:ph type="dt" sz="half" idx="10"/>
          </p:nvPr>
        </p:nvSpPr>
        <p:spPr/>
        <p:txBody>
          <a:bodyPr/>
          <a:lstStyle/>
          <a:p>
            <a:fld id="{6A4B53A7-3209-46A6-9454-F38EAC8F11E7}" type="datetimeFigureOut">
              <a:rPr lang="en-US" smtClean="0"/>
              <a:t>10/11/2022</a:t>
            </a:fld>
            <a:endParaRPr lang="en-US"/>
          </a:p>
        </p:txBody>
      </p:sp>
      <p:sp>
        <p:nvSpPr>
          <p:cNvPr id="6" name="Footer Placeholder 5">
            <a:extLst>
              <a:ext uri="{FF2B5EF4-FFF2-40B4-BE49-F238E27FC236}">
                <a16:creationId xmlns:a16="http://schemas.microsoft.com/office/drawing/2014/main" id="{181533EA-D0F8-4C79-8721-F190DE2D2D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59BAC9-F101-4394-BBA4-3D21A3497126}"/>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F3A79C9-7EDC-44F6-AC48-5DD98A7695AD}"/>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3231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CB71F-B6C2-4866-BC97-304F78816E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5ED73B-8413-478D-80D7-B78B69763B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1BDF226-1B94-4D2D-98B3-7B932FB17D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0C4E9A-CA29-4CCD-ACFA-B29F80FBA163}"/>
              </a:ext>
            </a:extLst>
          </p:cNvPr>
          <p:cNvSpPr>
            <a:spLocks noGrp="1"/>
          </p:cNvSpPr>
          <p:nvPr>
            <p:ph type="dt" sz="half" idx="10"/>
          </p:nvPr>
        </p:nvSpPr>
        <p:spPr/>
        <p:txBody>
          <a:bodyPr/>
          <a:lstStyle/>
          <a:p>
            <a:fld id="{6A4B53A7-3209-46A6-9454-F38EAC8F11E7}" type="datetimeFigureOut">
              <a:rPr lang="en-US" smtClean="0"/>
              <a:t>10/11/2022</a:t>
            </a:fld>
            <a:endParaRPr lang="en-US"/>
          </a:p>
        </p:txBody>
      </p:sp>
      <p:sp>
        <p:nvSpPr>
          <p:cNvPr id="6" name="Footer Placeholder 5">
            <a:extLst>
              <a:ext uri="{FF2B5EF4-FFF2-40B4-BE49-F238E27FC236}">
                <a16:creationId xmlns:a16="http://schemas.microsoft.com/office/drawing/2014/main" id="{71A5B7BE-3F1B-4FF3-B1D7-6E39B99D07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2F18F1-E27E-470E-AE13-4755DEE63A32}"/>
              </a:ext>
            </a:extLst>
          </p:cNvPr>
          <p:cNvSpPr>
            <a:spLocks noGrp="1"/>
          </p:cNvSpPr>
          <p:nvPr>
            <p:ph type="sldNum" sz="quarter" idx="12"/>
          </p:nvPr>
        </p:nvSpPr>
        <p:spPr/>
        <p:txBody>
          <a:bodyPr/>
          <a:lstStyle/>
          <a:p>
            <a:fld id="{27CE633F-9882-4A5C-83A2-1109D0C73261}" type="slidenum">
              <a:rPr lang="en-US" smtClean="0"/>
              <a:t>‹#›</a:t>
            </a:fld>
            <a:endParaRPr lang="en-US"/>
          </a:p>
        </p:txBody>
      </p:sp>
      <p:cxnSp>
        <p:nvCxnSpPr>
          <p:cNvPr id="8" name="Straight Connector 7">
            <a:extLst>
              <a:ext uri="{FF2B5EF4-FFF2-40B4-BE49-F238E27FC236}">
                <a16:creationId xmlns:a16="http://schemas.microsoft.com/office/drawing/2014/main" id="{00F08750-B7F2-4119-B151-68DE77481335}"/>
              </a:ext>
            </a:extLst>
          </p:cNvPr>
          <p:cNvCxnSpPr>
            <a:cxnSpLocks/>
          </p:cNvCxnSpPr>
          <p:nvPr/>
        </p:nvCxnSpPr>
        <p:spPr>
          <a:xfrm>
            <a:off x="715890" y="356812"/>
            <a:ext cx="0" cy="6492875"/>
          </a:xfrm>
          <a:prstGeom prst="line">
            <a:avLst/>
          </a:prstGeom>
          <a:ln w="25400" cap="sq">
            <a:gradFill flip="none" rotWithShape="1">
              <a:gsLst>
                <a:gs pos="0">
                  <a:schemeClr val="accent2"/>
                </a:gs>
                <a:gs pos="100000">
                  <a:schemeClr val="accent4"/>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3421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FDA4224-F4E4-47A4-ACF7-2317493908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679907-DC49-4B86-A34C-C97DBC26A9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DBC8A0-34FC-4B6E-B42B-A721267D89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i="0" cap="all" spc="100" baseline="0">
                <a:solidFill>
                  <a:schemeClr val="tx1">
                    <a:tint val="75000"/>
                  </a:schemeClr>
                </a:solidFill>
              </a:defRPr>
            </a:lvl1pPr>
          </a:lstStyle>
          <a:p>
            <a:fld id="{6A4B53A7-3209-46A6-9454-F38EAC8F11E7}" type="datetimeFigureOut">
              <a:rPr lang="en-US" smtClean="0"/>
              <a:pPr/>
              <a:t>10/11/2022</a:t>
            </a:fld>
            <a:endParaRPr lang="en-US" dirty="0"/>
          </a:p>
        </p:txBody>
      </p:sp>
      <p:sp>
        <p:nvSpPr>
          <p:cNvPr id="5" name="Footer Placeholder 4">
            <a:extLst>
              <a:ext uri="{FF2B5EF4-FFF2-40B4-BE49-F238E27FC236}">
                <a16:creationId xmlns:a16="http://schemas.microsoft.com/office/drawing/2014/main" id="{609AC0B6-4CC4-4E41-8A4D-F62E17F28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1" i="0" cap="all" spc="100" baseline="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6C0E9BD-90BD-46AE-8A0D-06796ADB7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i="0" cap="all" spc="100" baseline="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2010276134"/>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8" r:id="rId7"/>
    <p:sldLayoutId id="2147483734" r:id="rId8"/>
    <p:sldLayoutId id="2147483735" r:id="rId9"/>
    <p:sldLayoutId id="2147483736" r:id="rId10"/>
    <p:sldLayoutId id="214748373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4680660-7E23-4F0F-A679-BF913E9454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100000">
                <a:schemeClr val="accent4"/>
              </a:gs>
              <a:gs pos="0">
                <a:schemeClr val="accent2"/>
              </a:gs>
            </a:gsLst>
            <a:lin ang="81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Univers"/>
              <a:ea typeface="+mn-ea"/>
              <a:cs typeface="+mn-cs"/>
            </a:endParaRPr>
          </a:p>
        </p:txBody>
      </p:sp>
      <p:pic>
        <p:nvPicPr>
          <p:cNvPr id="4" name="Picture 3" descr="Paint in motion from the bottom of the view">
            <a:extLst>
              <a:ext uri="{FF2B5EF4-FFF2-40B4-BE49-F238E27FC236}">
                <a16:creationId xmlns:a16="http://schemas.microsoft.com/office/drawing/2014/main" id="{484DF400-0695-F107-425A-234B7C3106A8}"/>
              </a:ext>
            </a:extLst>
          </p:cNvPr>
          <p:cNvPicPr>
            <a:picLocks noChangeAspect="1"/>
          </p:cNvPicPr>
          <p:nvPr/>
        </p:nvPicPr>
        <p:blipFill rotWithShape="1">
          <a:blip r:embed="rId2">
            <a:duotone>
              <a:schemeClr val="accent1">
                <a:shade val="45000"/>
                <a:satMod val="135000"/>
              </a:schemeClr>
              <a:prstClr val="white"/>
            </a:duotone>
            <a:alphaModFix amt="35000"/>
          </a:blip>
          <a:srcRect t="12791"/>
          <a:stretch/>
        </p:blipFill>
        <p:spPr>
          <a:xfrm>
            <a:off x="20" y="-8877"/>
            <a:ext cx="12191980" cy="6858000"/>
          </a:xfrm>
          <a:prstGeom prst="rect">
            <a:avLst/>
          </a:prstGeom>
        </p:spPr>
      </p:pic>
      <p:sp>
        <p:nvSpPr>
          <p:cNvPr id="2" name="Title 1">
            <a:extLst>
              <a:ext uri="{FF2B5EF4-FFF2-40B4-BE49-F238E27FC236}">
                <a16:creationId xmlns:a16="http://schemas.microsoft.com/office/drawing/2014/main" id="{E994F83F-69BD-AD93-108C-FD40FF749037}"/>
              </a:ext>
            </a:extLst>
          </p:cNvPr>
          <p:cNvSpPr>
            <a:spLocks noGrp="1"/>
          </p:cNvSpPr>
          <p:nvPr>
            <p:ph type="ctrTitle"/>
          </p:nvPr>
        </p:nvSpPr>
        <p:spPr>
          <a:xfrm>
            <a:off x="3724510" y="583345"/>
            <a:ext cx="7316278" cy="4164820"/>
          </a:xfrm>
        </p:spPr>
        <p:txBody>
          <a:bodyPr anchor="t">
            <a:normAutofit/>
          </a:bodyPr>
          <a:lstStyle/>
          <a:p>
            <a:pPr algn="r"/>
            <a:r>
              <a:rPr lang="en-US" sz="7200" dirty="0"/>
              <a:t>Agricultural Economics Research Update</a:t>
            </a:r>
          </a:p>
        </p:txBody>
      </p:sp>
      <p:sp>
        <p:nvSpPr>
          <p:cNvPr id="3" name="Subtitle 2">
            <a:extLst>
              <a:ext uri="{FF2B5EF4-FFF2-40B4-BE49-F238E27FC236}">
                <a16:creationId xmlns:a16="http://schemas.microsoft.com/office/drawing/2014/main" id="{900CE44E-954D-9E90-7456-DD4C0488A078}"/>
              </a:ext>
            </a:extLst>
          </p:cNvPr>
          <p:cNvSpPr>
            <a:spLocks noGrp="1"/>
          </p:cNvSpPr>
          <p:nvPr>
            <p:ph type="subTitle" idx="1"/>
          </p:nvPr>
        </p:nvSpPr>
        <p:spPr>
          <a:xfrm>
            <a:off x="1208228" y="5972174"/>
            <a:ext cx="8578699" cy="504825"/>
          </a:xfrm>
        </p:spPr>
        <p:txBody>
          <a:bodyPr>
            <a:normAutofit/>
          </a:bodyPr>
          <a:lstStyle/>
          <a:p>
            <a:r>
              <a:rPr lang="en-US" sz="2000" dirty="0">
                <a:solidFill>
                  <a:srgbClr val="FFFFFF"/>
                </a:solidFill>
              </a:rPr>
              <a:t>Rural Economic Outlook Conference 2022</a:t>
            </a:r>
          </a:p>
        </p:txBody>
      </p:sp>
      <p:sp>
        <p:nvSpPr>
          <p:cNvPr id="13"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15"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17"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cxnSp>
        <p:nvCxnSpPr>
          <p:cNvPr id="19" name="Straight Connector 18">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chemeClr val="bg1"/>
            </a:solidFill>
            <a:bevel/>
          </a:ln>
        </p:spPr>
        <p:style>
          <a:lnRef idx="1">
            <a:schemeClr val="accent1"/>
          </a:lnRef>
          <a:fillRef idx="0">
            <a:schemeClr val="accent1"/>
          </a:fillRef>
          <a:effectRef idx="0">
            <a:schemeClr val="accent1"/>
          </a:effectRef>
          <a:fontRef idx="minor">
            <a:schemeClr val="tx1"/>
          </a:fontRef>
        </p:style>
      </p:cxnSp>
      <p:sp>
        <p:nvSpPr>
          <p:cNvPr id="21"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23"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
        <p:nvSpPr>
          <p:cNvPr id="25"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Univers"/>
              <a:ea typeface="+mn-ea"/>
              <a:cs typeface="+mn-cs"/>
            </a:endParaRPr>
          </a:p>
        </p:txBody>
      </p:sp>
    </p:spTree>
    <p:extLst>
      <p:ext uri="{BB962C8B-B14F-4D97-AF65-F5344CB8AC3E}">
        <p14:creationId xmlns:p14="http://schemas.microsoft.com/office/powerpoint/2010/main" val="119756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44CE6-02CD-1335-2B63-F0C256B5BAB2}"/>
              </a:ext>
            </a:extLst>
          </p:cNvPr>
          <p:cNvSpPr>
            <a:spLocks noGrp="1"/>
          </p:cNvSpPr>
          <p:nvPr>
            <p:ph type="title"/>
          </p:nvPr>
        </p:nvSpPr>
        <p:spPr/>
        <p:txBody>
          <a:bodyPr/>
          <a:lstStyle/>
          <a:p>
            <a:r>
              <a:rPr lang="en-US" dirty="0"/>
              <a:t>DeVuyst et al.</a:t>
            </a:r>
          </a:p>
        </p:txBody>
      </p:sp>
      <p:sp>
        <p:nvSpPr>
          <p:cNvPr id="3" name="Content Placeholder 2">
            <a:extLst>
              <a:ext uri="{FF2B5EF4-FFF2-40B4-BE49-F238E27FC236}">
                <a16:creationId xmlns:a16="http://schemas.microsoft.com/office/drawing/2014/main" id="{504C07AF-16E2-AEAE-08D6-0B85008968B4}"/>
              </a:ext>
            </a:extLst>
          </p:cNvPr>
          <p:cNvSpPr>
            <a:spLocks noGrp="1"/>
          </p:cNvSpPr>
          <p:nvPr>
            <p:ph idx="1"/>
          </p:nvPr>
        </p:nvSpPr>
        <p:spPr/>
        <p:txBody>
          <a:bodyPr>
            <a:normAutofit lnSpcReduction="10000"/>
          </a:bodyPr>
          <a:lstStyle/>
          <a:p>
            <a:r>
              <a:rPr lang="en-US" dirty="0"/>
              <a:t>Comparison of Aberdeen-derived beef cows in Northern Plains. American Aberdeen influenced cows can be more profitable because 1) higher stocking rates and 2) diminishing marginal productivity (</a:t>
            </a:r>
            <a:r>
              <a:rPr lang="en-US" i="1" dirty="0"/>
              <a:t>J. of Ag and Applied Economics</a:t>
            </a:r>
            <a:r>
              <a:rPr lang="en-US" dirty="0"/>
              <a:t>)</a:t>
            </a:r>
          </a:p>
          <a:p>
            <a:r>
              <a:rPr lang="en-US" dirty="0"/>
              <a:t>Performance-based feeder cattle contracts. Developed and analyzed rewarding feeder cattle producers for high performing calves in feedlot. Found that feedlot operators could pay more but have higher profits by using incentive- based contracts to “weed out” lower performing calves. (</a:t>
            </a:r>
            <a:r>
              <a:rPr lang="en-US" i="1" dirty="0"/>
              <a:t>J of the Ag. and Applied Econ Association</a:t>
            </a:r>
            <a:r>
              <a:rPr lang="en-US" dirty="0"/>
              <a:t>)</a:t>
            </a:r>
          </a:p>
        </p:txBody>
      </p:sp>
    </p:spTree>
    <p:extLst>
      <p:ext uri="{BB962C8B-B14F-4D97-AF65-F5344CB8AC3E}">
        <p14:creationId xmlns:p14="http://schemas.microsoft.com/office/powerpoint/2010/main" val="45499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BAF8C-4627-8446-0D81-4FD37A0A206F}"/>
              </a:ext>
            </a:extLst>
          </p:cNvPr>
          <p:cNvSpPr>
            <a:spLocks noGrp="1"/>
          </p:cNvSpPr>
          <p:nvPr>
            <p:ph type="ctrTitle"/>
          </p:nvPr>
        </p:nvSpPr>
        <p:spPr>
          <a:xfrm>
            <a:off x="4579243" y="792480"/>
            <a:ext cx="6798608" cy="1554733"/>
          </a:xfrm>
        </p:spPr>
        <p:txBody>
          <a:bodyPr>
            <a:normAutofit/>
          </a:bodyPr>
          <a:lstStyle/>
          <a:p>
            <a:r>
              <a:rPr lang="en-US" sz="4400" dirty="0"/>
              <a:t>Graduate Student Research	</a:t>
            </a:r>
          </a:p>
        </p:txBody>
      </p:sp>
      <p:sp>
        <p:nvSpPr>
          <p:cNvPr id="3" name="Subtitle 2">
            <a:extLst>
              <a:ext uri="{FF2B5EF4-FFF2-40B4-BE49-F238E27FC236}">
                <a16:creationId xmlns:a16="http://schemas.microsoft.com/office/drawing/2014/main" id="{325A8CB6-2FAF-4234-222F-B81167CA58C6}"/>
              </a:ext>
            </a:extLst>
          </p:cNvPr>
          <p:cNvSpPr>
            <a:spLocks noGrp="1"/>
          </p:cNvSpPr>
          <p:nvPr>
            <p:ph type="subTitle" idx="1"/>
          </p:nvPr>
        </p:nvSpPr>
        <p:spPr>
          <a:xfrm>
            <a:off x="4579243" y="2347213"/>
            <a:ext cx="6798608" cy="1005840"/>
          </a:xfrm>
        </p:spPr>
        <p:txBody>
          <a:bodyPr>
            <a:normAutofit/>
          </a:bodyPr>
          <a:lstStyle/>
          <a:p>
            <a:pPr algn="ctr"/>
            <a:r>
              <a:rPr lang="en-US" sz="2800" dirty="0">
                <a:solidFill>
                  <a:schemeClr val="tx1"/>
                </a:solidFill>
              </a:rPr>
              <a:t>Scan the QR Code to participate in a Master’s student’s research survey!</a:t>
            </a:r>
          </a:p>
        </p:txBody>
      </p:sp>
      <p:pic>
        <p:nvPicPr>
          <p:cNvPr id="5" name="Picture 4" descr="Qr code&#10;&#10;Description automatically generated">
            <a:extLst>
              <a:ext uri="{FF2B5EF4-FFF2-40B4-BE49-F238E27FC236}">
                <a16:creationId xmlns:a16="http://schemas.microsoft.com/office/drawing/2014/main" id="{57F09E7F-C2F9-F939-DB95-F020B970CA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546" y="1600200"/>
            <a:ext cx="4076700" cy="4076700"/>
          </a:xfrm>
          <a:prstGeom prst="rect">
            <a:avLst/>
          </a:prstGeom>
        </p:spPr>
      </p:pic>
      <p:sp>
        <p:nvSpPr>
          <p:cNvPr id="6" name="TextBox 5">
            <a:extLst>
              <a:ext uri="{FF2B5EF4-FFF2-40B4-BE49-F238E27FC236}">
                <a16:creationId xmlns:a16="http://schemas.microsoft.com/office/drawing/2014/main" id="{29A6E36A-93F4-249F-F0AB-14CD426902A9}"/>
              </a:ext>
            </a:extLst>
          </p:cNvPr>
          <p:cNvSpPr txBox="1"/>
          <p:nvPr/>
        </p:nvSpPr>
        <p:spPr>
          <a:xfrm>
            <a:off x="4756240" y="3314701"/>
            <a:ext cx="6798608" cy="3416320"/>
          </a:xfrm>
          <a:prstGeom prst="rect">
            <a:avLst/>
          </a:prstGeom>
          <a:noFill/>
        </p:spPr>
        <p:txBody>
          <a:bodyPr wrap="square" rtlCol="0">
            <a:spAutoFit/>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A graduate student in Ok State’s Dept of Agricultural Economics is conducting a survey regarding ag producers borrowing habits and preferences and how they would be affected if an ag lending agency added an internal crop and livestock insurance service. </a:t>
            </a:r>
          </a:p>
          <a:p>
            <a:pPr marL="0" marR="0">
              <a:spcBef>
                <a:spcPts val="0"/>
              </a:spcBef>
              <a:spcAft>
                <a:spcPts val="0"/>
              </a:spcAft>
            </a:pPr>
            <a:endParaRPr lang="en-US" dirty="0">
              <a:latin typeface="Calibri" panose="020F0502020204030204" pitchFamily="34" charset="0"/>
              <a:ea typeface="Times New Roman" panose="02020603050405020304" pitchFamily="18" charset="0"/>
              <a:cs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The survey is 8-9 questions and should take no longer than five minutes to complete. You will be asked general questions about your current loan volume and how you anticipate that volume changing over the next three years. You’ll also be asked how those expectations would change if your ag lending agency added a crop and livestock insurance service and your expected utilization of that service.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Calibri" panose="020F0502020204030204" pitchFamily="34" charset="0"/>
              </a:rPr>
              <a:t>Thank you for your time! </a:t>
            </a:r>
            <a:endParaRPr lang="en-US" b="1" dirty="0"/>
          </a:p>
        </p:txBody>
      </p:sp>
    </p:spTree>
    <p:extLst>
      <p:ext uri="{BB962C8B-B14F-4D97-AF65-F5344CB8AC3E}">
        <p14:creationId xmlns:p14="http://schemas.microsoft.com/office/powerpoint/2010/main" val="2205232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966E7-3563-E1E8-07F8-ED54A9A529B7}"/>
              </a:ext>
            </a:extLst>
          </p:cNvPr>
          <p:cNvSpPr>
            <a:spLocks noGrp="1"/>
          </p:cNvSpPr>
          <p:nvPr>
            <p:ph type="title"/>
          </p:nvPr>
        </p:nvSpPr>
        <p:spPr/>
        <p:txBody>
          <a:bodyPr>
            <a:normAutofit/>
          </a:bodyPr>
          <a:lstStyle/>
          <a:p>
            <a:r>
              <a:rPr lang="en-US" sz="4000" dirty="0"/>
              <a:t>Rural broadband access—Whitacre et al.</a:t>
            </a:r>
          </a:p>
        </p:txBody>
      </p:sp>
      <p:sp>
        <p:nvSpPr>
          <p:cNvPr id="3" name="Content Placeholder 2">
            <a:extLst>
              <a:ext uri="{FF2B5EF4-FFF2-40B4-BE49-F238E27FC236}">
                <a16:creationId xmlns:a16="http://schemas.microsoft.com/office/drawing/2014/main" id="{28AE735F-AC53-18FB-80EB-5CBC8ED31172}"/>
              </a:ext>
            </a:extLst>
          </p:cNvPr>
          <p:cNvSpPr>
            <a:spLocks noGrp="1"/>
          </p:cNvSpPr>
          <p:nvPr>
            <p:ph idx="1"/>
          </p:nvPr>
        </p:nvSpPr>
        <p:spPr/>
        <p:txBody>
          <a:bodyPr/>
          <a:lstStyle/>
          <a:p>
            <a:r>
              <a:rPr lang="en-US" dirty="0"/>
              <a:t>Broadband speeds important for rural development; current speeds too slow (</a:t>
            </a:r>
            <a:r>
              <a:rPr lang="en-US" i="1" dirty="0"/>
              <a:t>American J. of Ag. Econ. </a:t>
            </a:r>
            <a:r>
              <a:rPr lang="en-US" dirty="0"/>
              <a:t>104:999-1025)</a:t>
            </a:r>
          </a:p>
          <a:p>
            <a:r>
              <a:rPr lang="en-US" dirty="0"/>
              <a:t>Broadband adoption rates impacted pandemic unemployment (</a:t>
            </a:r>
            <a:r>
              <a:rPr lang="en-US" i="1" dirty="0"/>
              <a:t>J. of Regional Analysis</a:t>
            </a:r>
            <a:r>
              <a:rPr lang="en-US" dirty="0"/>
              <a:t> 52:19-32)</a:t>
            </a:r>
          </a:p>
          <a:p>
            <a:r>
              <a:rPr lang="en-US" dirty="0"/>
              <a:t>Rural hospitals do benefit from electronic records to the extent that urban hospitals do (</a:t>
            </a:r>
            <a:r>
              <a:rPr lang="en-US" i="1" dirty="0"/>
              <a:t>Telecommunications Records </a:t>
            </a:r>
            <a:r>
              <a:rPr lang="en-US" dirty="0"/>
              <a:t>45:102284)</a:t>
            </a:r>
          </a:p>
        </p:txBody>
      </p:sp>
    </p:spTree>
    <p:extLst>
      <p:ext uri="{BB962C8B-B14F-4D97-AF65-F5344CB8AC3E}">
        <p14:creationId xmlns:p14="http://schemas.microsoft.com/office/powerpoint/2010/main" val="1957100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9F484-FF17-231B-5D58-6207CD63CC22}"/>
              </a:ext>
            </a:extLst>
          </p:cNvPr>
          <p:cNvSpPr>
            <a:spLocks noGrp="1"/>
          </p:cNvSpPr>
          <p:nvPr>
            <p:ph type="title"/>
          </p:nvPr>
        </p:nvSpPr>
        <p:spPr/>
        <p:txBody>
          <a:bodyPr/>
          <a:lstStyle/>
          <a:p>
            <a:r>
              <a:rPr lang="en-US" dirty="0"/>
              <a:t>Bir et al.</a:t>
            </a:r>
          </a:p>
        </p:txBody>
      </p:sp>
      <p:sp>
        <p:nvSpPr>
          <p:cNvPr id="3" name="Content Placeholder 2">
            <a:extLst>
              <a:ext uri="{FF2B5EF4-FFF2-40B4-BE49-F238E27FC236}">
                <a16:creationId xmlns:a16="http://schemas.microsoft.com/office/drawing/2014/main" id="{8BAE12CC-6B23-DBEC-6C4F-A50896679196}"/>
              </a:ext>
            </a:extLst>
          </p:cNvPr>
          <p:cNvSpPr>
            <a:spLocks noGrp="1"/>
          </p:cNvSpPr>
          <p:nvPr>
            <p:ph idx="1"/>
          </p:nvPr>
        </p:nvSpPr>
        <p:spPr/>
        <p:txBody>
          <a:bodyPr/>
          <a:lstStyle/>
          <a:p>
            <a:r>
              <a:rPr lang="en-US" dirty="0"/>
              <a:t>Farm financial planning service still available for free. All sizes and enterprises. Useful for decision making and communicating with lenders.</a:t>
            </a:r>
          </a:p>
          <a:p>
            <a:r>
              <a:rPr lang="en-US" dirty="0"/>
              <a:t>Factsheets and decision tools to analyze producer to consumer direct meat sales. Workshops and online course soon.</a:t>
            </a:r>
          </a:p>
          <a:p>
            <a:r>
              <a:rPr lang="en-US" dirty="0"/>
              <a:t>Beekeeping 101. Factsheets and decision tools to improve financial decision making and production. In person workshops.</a:t>
            </a:r>
          </a:p>
        </p:txBody>
      </p:sp>
    </p:spTree>
    <p:extLst>
      <p:ext uri="{BB962C8B-B14F-4D97-AF65-F5344CB8AC3E}">
        <p14:creationId xmlns:p14="http://schemas.microsoft.com/office/powerpoint/2010/main" val="32984448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EAEB9-1865-6828-C565-9FBF5748F4DC}"/>
              </a:ext>
            </a:extLst>
          </p:cNvPr>
          <p:cNvSpPr>
            <a:spLocks noGrp="1"/>
          </p:cNvSpPr>
          <p:nvPr>
            <p:ph type="title"/>
          </p:nvPr>
        </p:nvSpPr>
        <p:spPr/>
        <p:txBody>
          <a:bodyPr/>
          <a:lstStyle/>
          <a:p>
            <a:r>
              <a:rPr lang="en-US" dirty="0"/>
              <a:t>Shear, Peel, and Baker + NREM faculty</a:t>
            </a:r>
          </a:p>
        </p:txBody>
      </p:sp>
      <p:sp>
        <p:nvSpPr>
          <p:cNvPr id="3" name="Content Placeholder 2">
            <a:extLst>
              <a:ext uri="{FF2B5EF4-FFF2-40B4-BE49-F238E27FC236}">
                <a16:creationId xmlns:a16="http://schemas.microsoft.com/office/drawing/2014/main" id="{94E44654-4A9D-17F6-178E-83D13DE17AC7}"/>
              </a:ext>
            </a:extLst>
          </p:cNvPr>
          <p:cNvSpPr>
            <a:spLocks noGrp="1"/>
          </p:cNvSpPr>
          <p:nvPr>
            <p:ph idx="1"/>
          </p:nvPr>
        </p:nvSpPr>
        <p:spPr/>
        <p:txBody>
          <a:bodyPr/>
          <a:lstStyle/>
          <a:p>
            <a:r>
              <a:rPr lang="en-US" dirty="0"/>
              <a:t>Estimate benefits and costs of patch burning in comparison to traditional pasture burning</a:t>
            </a:r>
          </a:p>
          <a:p>
            <a:r>
              <a:rPr lang="en-US" dirty="0"/>
              <a:t>Concluded patch burning reduces reliance on purchased feeds during drought by almost 40%</a:t>
            </a:r>
          </a:p>
          <a:p>
            <a:pPr lvl="1"/>
            <a:r>
              <a:rPr lang="en-US" dirty="0"/>
              <a:t>Higher profit (or reduced losses)</a:t>
            </a:r>
          </a:p>
          <a:p>
            <a:pPr lvl="1"/>
            <a:r>
              <a:rPr lang="en-US" dirty="0"/>
              <a:t>Improved retention during drought</a:t>
            </a:r>
          </a:p>
        </p:txBody>
      </p:sp>
    </p:spTree>
    <p:extLst>
      <p:ext uri="{BB962C8B-B14F-4D97-AF65-F5344CB8AC3E}">
        <p14:creationId xmlns:p14="http://schemas.microsoft.com/office/powerpoint/2010/main" val="91031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6F94D-99FD-434C-4794-880CF040484F}"/>
              </a:ext>
            </a:extLst>
          </p:cNvPr>
          <p:cNvSpPr>
            <a:spLocks noGrp="1"/>
          </p:cNvSpPr>
          <p:nvPr>
            <p:ph type="title"/>
          </p:nvPr>
        </p:nvSpPr>
        <p:spPr/>
        <p:txBody>
          <a:bodyPr/>
          <a:lstStyle/>
          <a:p>
            <a:r>
              <a:rPr lang="en-US" dirty="0"/>
              <a:t>Vanleuven et al.</a:t>
            </a:r>
          </a:p>
        </p:txBody>
      </p:sp>
      <p:sp>
        <p:nvSpPr>
          <p:cNvPr id="3" name="Content Placeholder 2">
            <a:extLst>
              <a:ext uri="{FF2B5EF4-FFF2-40B4-BE49-F238E27FC236}">
                <a16:creationId xmlns:a16="http://schemas.microsoft.com/office/drawing/2014/main" id="{8A808A26-A694-8290-2174-222A0D83C2D5}"/>
              </a:ext>
            </a:extLst>
          </p:cNvPr>
          <p:cNvSpPr>
            <a:spLocks noGrp="1"/>
          </p:cNvSpPr>
          <p:nvPr>
            <p:ph idx="1"/>
          </p:nvPr>
        </p:nvSpPr>
        <p:spPr/>
        <p:txBody>
          <a:bodyPr/>
          <a:lstStyle/>
          <a:p>
            <a:r>
              <a:rPr lang="en-US" dirty="0"/>
              <a:t>What side of town? Impact of proximity to survival factors on rural business longevity</a:t>
            </a:r>
          </a:p>
          <a:p>
            <a:r>
              <a:rPr lang="en-US" dirty="0"/>
              <a:t>How distance to downtown business district and proximity to limited access highway ramp impact business survival</a:t>
            </a:r>
          </a:p>
          <a:p>
            <a:r>
              <a:rPr lang="en-US" dirty="0"/>
              <a:t>Results: close to highway ramp led to improved survival</a:t>
            </a:r>
          </a:p>
          <a:p>
            <a:pPr lvl="3"/>
            <a:r>
              <a:rPr lang="en-US" sz="2800" dirty="0"/>
              <a:t>Close to downtown led to lower survival</a:t>
            </a:r>
          </a:p>
          <a:p>
            <a:r>
              <a:rPr lang="en-US" dirty="0"/>
              <a:t>Takeaway: Efficient handling of materials (to and from) warehouse/factor more important to business survival than aesthetics</a:t>
            </a:r>
          </a:p>
        </p:txBody>
      </p:sp>
    </p:spTree>
    <p:extLst>
      <p:ext uri="{BB962C8B-B14F-4D97-AF65-F5344CB8AC3E}">
        <p14:creationId xmlns:p14="http://schemas.microsoft.com/office/powerpoint/2010/main" val="1312056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FCB65-73E1-1623-8472-4E014EEFB39E}"/>
              </a:ext>
            </a:extLst>
          </p:cNvPr>
          <p:cNvSpPr>
            <a:spLocks noGrp="1"/>
          </p:cNvSpPr>
          <p:nvPr>
            <p:ph type="title"/>
          </p:nvPr>
        </p:nvSpPr>
        <p:spPr/>
        <p:txBody>
          <a:bodyPr/>
          <a:lstStyle/>
          <a:p>
            <a:r>
              <a:rPr lang="en-US" dirty="0"/>
              <a:t>Lambert et al.</a:t>
            </a:r>
          </a:p>
        </p:txBody>
      </p:sp>
      <p:sp>
        <p:nvSpPr>
          <p:cNvPr id="3" name="Content Placeholder 2">
            <a:extLst>
              <a:ext uri="{FF2B5EF4-FFF2-40B4-BE49-F238E27FC236}">
                <a16:creationId xmlns:a16="http://schemas.microsoft.com/office/drawing/2014/main" id="{16BB99F0-AA4B-31E4-C5A8-639C6D80F8DF}"/>
              </a:ext>
            </a:extLst>
          </p:cNvPr>
          <p:cNvSpPr>
            <a:spLocks noGrp="1"/>
          </p:cNvSpPr>
          <p:nvPr>
            <p:ph idx="1"/>
          </p:nvPr>
        </p:nvSpPr>
        <p:spPr>
          <a:xfrm>
            <a:off x="838200" y="1380931"/>
            <a:ext cx="10515600" cy="4796032"/>
          </a:xfrm>
        </p:spPr>
        <p:txBody>
          <a:bodyPr>
            <a:normAutofit/>
          </a:bodyPr>
          <a:lstStyle/>
          <a:p>
            <a:r>
              <a:rPr lang="en-US" dirty="0"/>
              <a:t>Economic impact of Port of Catoosa closed in 2019 due to flooding</a:t>
            </a:r>
          </a:p>
          <a:p>
            <a:pPr lvl="1"/>
            <a:r>
              <a:rPr lang="en-US" dirty="0"/>
              <a:t>63-750 jobs lost; $14.5M-$165M in lost economic output</a:t>
            </a:r>
          </a:p>
          <a:p>
            <a:pPr lvl="1"/>
            <a:r>
              <a:rPr lang="en-US" dirty="0"/>
              <a:t>$5.7-$68.7M in lost value-added</a:t>
            </a:r>
          </a:p>
          <a:p>
            <a:r>
              <a:rPr lang="en-US" dirty="0"/>
              <a:t>Impact of 2018 Ag. Improvement Act’s Grassland Initiative</a:t>
            </a:r>
          </a:p>
          <a:p>
            <a:pPr marL="342900" marR="0" lvl="0" indent="-342900">
              <a:lnSpc>
                <a:spcPct val="107000"/>
              </a:lnSpc>
              <a:spcBef>
                <a:spcPts val="0"/>
              </a:spcBef>
              <a:spcAft>
                <a:spcPts val="8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In 2019, base acres that had been in grass for an extended period were no longer eligible for safety net programs. Producers could participate in the Grassland Conservation Initiative. The impacts of GCI were not uniform to landowners across the state. GCI likely resulted in lower revenue per acres in some parts of the state than others, particularly those areas with lower expected per acre returns to grassland such as the Oklahoma Panhandle. However, in areas with improved grazing GCI resulted in higher returns since the program value per acre was fixed over the 5-year period. </a:t>
            </a:r>
          </a:p>
        </p:txBody>
      </p:sp>
    </p:spTree>
    <p:extLst>
      <p:ext uri="{BB962C8B-B14F-4D97-AF65-F5344CB8AC3E}">
        <p14:creationId xmlns:p14="http://schemas.microsoft.com/office/powerpoint/2010/main" val="3638320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85A01-C456-0280-50EB-F24FAA680A74}"/>
              </a:ext>
            </a:extLst>
          </p:cNvPr>
          <p:cNvSpPr>
            <a:spLocks noGrp="1"/>
          </p:cNvSpPr>
          <p:nvPr>
            <p:ph type="title"/>
          </p:nvPr>
        </p:nvSpPr>
        <p:spPr/>
        <p:txBody>
          <a:bodyPr/>
          <a:lstStyle/>
          <a:p>
            <a:r>
              <a:rPr lang="en-US" dirty="0"/>
              <a:t>Raper and Peel</a:t>
            </a:r>
          </a:p>
        </p:txBody>
      </p:sp>
      <p:sp>
        <p:nvSpPr>
          <p:cNvPr id="3" name="Content Placeholder 2">
            <a:extLst>
              <a:ext uri="{FF2B5EF4-FFF2-40B4-BE49-F238E27FC236}">
                <a16:creationId xmlns:a16="http://schemas.microsoft.com/office/drawing/2014/main" id="{5EA36999-70B0-AF1C-EB7E-A85A95394901}"/>
              </a:ext>
            </a:extLst>
          </p:cNvPr>
          <p:cNvSpPr>
            <a:spLocks noGrp="1"/>
          </p:cNvSpPr>
          <p:nvPr>
            <p:ph idx="1"/>
          </p:nvPr>
        </p:nvSpPr>
        <p:spPr/>
        <p:txBody>
          <a:bodyPr/>
          <a:lstStyle/>
          <a:p>
            <a:r>
              <a:rPr lang="en-US" dirty="0"/>
              <a:t>Oklahoma Beef Management and Marketing Survey (3</a:t>
            </a:r>
            <a:r>
              <a:rPr lang="en-US" baseline="30000" dirty="0"/>
              <a:t>rd</a:t>
            </a:r>
            <a:r>
              <a:rPr lang="en-US" dirty="0"/>
              <a:t> ed.)</a:t>
            </a:r>
          </a:p>
          <a:p>
            <a:r>
              <a:rPr lang="en-US" dirty="0"/>
              <a:t>Want to provide production and marketing benchmarks for beef cattle producers</a:t>
            </a:r>
          </a:p>
          <a:p>
            <a:r>
              <a:rPr lang="en-US" dirty="0"/>
              <a:t>Want to better understand impact of incentives and constraints decision, particularly calf health management and marketing-&gt;how do we target education efforts to encourage implementation of value-added practices?</a:t>
            </a:r>
          </a:p>
          <a:p>
            <a:r>
              <a:rPr lang="en-US" dirty="0"/>
              <a:t>Results: 2022 data just received</a:t>
            </a:r>
          </a:p>
        </p:txBody>
      </p:sp>
    </p:spTree>
    <p:extLst>
      <p:ext uri="{BB962C8B-B14F-4D97-AF65-F5344CB8AC3E}">
        <p14:creationId xmlns:p14="http://schemas.microsoft.com/office/powerpoint/2010/main" val="3762009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EEBAF-B0B5-468C-EB54-9BBF2458C4BA}"/>
              </a:ext>
            </a:extLst>
          </p:cNvPr>
          <p:cNvSpPr>
            <a:spLocks noGrp="1"/>
          </p:cNvSpPr>
          <p:nvPr>
            <p:ph type="title"/>
          </p:nvPr>
        </p:nvSpPr>
        <p:spPr/>
        <p:txBody>
          <a:bodyPr/>
          <a:lstStyle/>
          <a:p>
            <a:r>
              <a:rPr lang="en-US" dirty="0"/>
              <a:t>Hagerman et al.</a:t>
            </a:r>
          </a:p>
        </p:txBody>
      </p:sp>
      <p:sp>
        <p:nvSpPr>
          <p:cNvPr id="3" name="Content Placeholder 2">
            <a:extLst>
              <a:ext uri="{FF2B5EF4-FFF2-40B4-BE49-F238E27FC236}">
                <a16:creationId xmlns:a16="http://schemas.microsoft.com/office/drawing/2014/main" id="{2361D5B9-0205-DC4E-3407-59F263A05A4F}"/>
              </a:ext>
            </a:extLst>
          </p:cNvPr>
          <p:cNvSpPr>
            <a:spLocks noGrp="1"/>
          </p:cNvSpPr>
          <p:nvPr>
            <p:ph idx="1"/>
          </p:nvPr>
        </p:nvSpPr>
        <p:spPr/>
        <p:txBody>
          <a:bodyPr/>
          <a:lstStyle/>
          <a:p>
            <a:r>
              <a:rPr lang="en-US" dirty="0"/>
              <a:t>Regionalization of highly pathogenic avian influence outbreaks significantly reduces economic impact of outbreak. (</a:t>
            </a:r>
            <a:r>
              <a:rPr lang="en-US" i="1" dirty="0"/>
              <a:t>J. of Ag. and Resource</a:t>
            </a:r>
            <a:r>
              <a:rPr lang="en-US" dirty="0"/>
              <a:t> Econ 47:209-224) </a:t>
            </a:r>
          </a:p>
          <a:p>
            <a:pPr lvl="1"/>
            <a:r>
              <a:rPr lang="en-US" dirty="0"/>
              <a:t>Adoption of regionalization by importers of US poultry products reduced losses to US producers, reduced cold storage in US, and reduces embargos</a:t>
            </a:r>
          </a:p>
          <a:p>
            <a:r>
              <a:rPr lang="en-US" dirty="0"/>
              <a:t>Supplemental nutrition assistance program. Investigates why eligible individuals do not participate in the program.</a:t>
            </a:r>
          </a:p>
          <a:p>
            <a:endParaRPr lang="en-US" dirty="0"/>
          </a:p>
        </p:txBody>
      </p:sp>
    </p:spTree>
    <p:extLst>
      <p:ext uri="{BB962C8B-B14F-4D97-AF65-F5344CB8AC3E}">
        <p14:creationId xmlns:p14="http://schemas.microsoft.com/office/powerpoint/2010/main" val="3006795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7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E67C4-AC37-C0C7-4C22-C51C28B5688C}"/>
              </a:ext>
            </a:extLst>
          </p:cNvPr>
          <p:cNvSpPr>
            <a:spLocks noGrp="1"/>
          </p:cNvSpPr>
          <p:nvPr>
            <p:ph type="title"/>
          </p:nvPr>
        </p:nvSpPr>
        <p:spPr/>
        <p:txBody>
          <a:bodyPr/>
          <a:lstStyle/>
          <a:p>
            <a:r>
              <a:rPr lang="en-US" dirty="0"/>
              <a:t>Brorsen et al.	</a:t>
            </a:r>
          </a:p>
        </p:txBody>
      </p:sp>
      <p:sp>
        <p:nvSpPr>
          <p:cNvPr id="3" name="Content Placeholder 2">
            <a:extLst>
              <a:ext uri="{FF2B5EF4-FFF2-40B4-BE49-F238E27FC236}">
                <a16:creationId xmlns:a16="http://schemas.microsoft.com/office/drawing/2014/main" id="{B1645A42-A1BF-86C6-384E-4C66D4C4839A}"/>
              </a:ext>
            </a:extLst>
          </p:cNvPr>
          <p:cNvSpPr>
            <a:spLocks noGrp="1"/>
          </p:cNvSpPr>
          <p:nvPr>
            <p:ph idx="1"/>
          </p:nvPr>
        </p:nvSpPr>
        <p:spPr/>
        <p:txBody>
          <a:bodyPr/>
          <a:lstStyle/>
          <a:p>
            <a:r>
              <a:rPr lang="en-US" dirty="0"/>
              <a:t>No-till yes. Cover crops no. (</a:t>
            </a:r>
            <a:r>
              <a:rPr lang="en-US" i="1" dirty="0"/>
              <a:t>Agronomy J.</a:t>
            </a:r>
            <a:r>
              <a:rPr lang="en-US" dirty="0"/>
              <a:t>)</a:t>
            </a:r>
          </a:p>
          <a:p>
            <a:r>
              <a:rPr lang="en-US" dirty="0"/>
              <a:t>Cell-cultured meat not cost effective (J. of Ag. and Food Research)</a:t>
            </a:r>
          </a:p>
        </p:txBody>
      </p:sp>
    </p:spTree>
    <p:extLst>
      <p:ext uri="{BB962C8B-B14F-4D97-AF65-F5344CB8AC3E}">
        <p14:creationId xmlns:p14="http://schemas.microsoft.com/office/powerpoint/2010/main" val="826753816"/>
      </p:ext>
    </p:extLst>
  </p:cSld>
  <p:clrMapOvr>
    <a:masterClrMapping/>
  </p:clrMapOvr>
</p:sld>
</file>

<file path=ppt/theme/theme1.xml><?xml version="1.0" encoding="utf-8"?>
<a:theme xmlns:a="http://schemas.openxmlformats.org/drawingml/2006/main" name="GradientVTI">
  <a:themeElements>
    <a:clrScheme name="Office">
      <a:dk1>
        <a:srgbClr val="000000"/>
      </a:dk1>
      <a:lt1>
        <a:srgbClr val="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Univers">
      <a:majorFont>
        <a:latin typeface="Univers"/>
        <a:ea typeface=""/>
        <a:cs typeface=""/>
      </a:majorFont>
      <a:minorFont>
        <a:latin typeface="Univer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VTI" id="{605F9078-86F9-4258-A3E1-F8EFF02AE8CC}" vid="{4848699B-BB01-41E3-9EC4-3D97DFE5292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TotalTime>
  <Words>832</Words>
  <Application>Microsoft Office PowerPoint</Application>
  <PresentationFormat>Widescreen</PresentationFormat>
  <Paragraphs>54</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Symbol</vt:lpstr>
      <vt:lpstr>Univers</vt:lpstr>
      <vt:lpstr>GradientVTI</vt:lpstr>
      <vt:lpstr>Agricultural Economics Research Update</vt:lpstr>
      <vt:lpstr>Rural broadband access—Whitacre et al.</vt:lpstr>
      <vt:lpstr>Bir et al.</vt:lpstr>
      <vt:lpstr>Shear, Peel, and Baker + NREM faculty</vt:lpstr>
      <vt:lpstr>Vanleuven et al.</vt:lpstr>
      <vt:lpstr>Lambert et al.</vt:lpstr>
      <vt:lpstr>Raper and Peel</vt:lpstr>
      <vt:lpstr>Hagerman et al.</vt:lpstr>
      <vt:lpstr>Brorsen et al. </vt:lpstr>
      <vt:lpstr>DeVuyst et al.</vt:lpstr>
      <vt:lpstr>Graduate Student Research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Economics Research Update</dc:title>
  <dc:creator>DeVuyst, Eric</dc:creator>
  <cp:lastModifiedBy>DeVuyst, Eric</cp:lastModifiedBy>
  <cp:revision>5</cp:revision>
  <dcterms:created xsi:type="dcterms:W3CDTF">2022-10-06T18:40:16Z</dcterms:created>
  <dcterms:modified xsi:type="dcterms:W3CDTF">2022-10-11T16:54:27Z</dcterms:modified>
</cp:coreProperties>
</file>