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omments/modernComment_121_DF0DB0BC.xml" ContentType="application/vnd.ms-powerpoint.comment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3"/>
  </p:notes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3" r:id="rId19"/>
    <p:sldId id="274" r:id="rId20"/>
    <p:sldId id="275" r:id="rId21"/>
    <p:sldId id="300" r:id="rId22"/>
    <p:sldId id="277" r:id="rId23"/>
    <p:sldId id="278" r:id="rId24"/>
    <p:sldId id="279" r:id="rId25"/>
    <p:sldId id="299" r:id="rId26"/>
    <p:sldId id="281" r:id="rId27"/>
    <p:sldId id="282" r:id="rId28"/>
    <p:sldId id="283" r:id="rId29"/>
    <p:sldId id="295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6" r:id="rId38"/>
    <p:sldId id="292" r:id="rId39"/>
    <p:sldId id="298" r:id="rId40"/>
    <p:sldId id="294" r:id="rId41"/>
    <p:sldId id="297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9AD3D05-01C0-9D45-1DE3-71218B061446}" name="Settle, Quisto" initials="QS" userId="S::qsettle@okstate.edu::7c2e4e9a-cc59-4388-8f38-f591760aa107" providerId="AD"/>
  <p188:author id="{16CF6FC2-55AB-2A8E-6D91-CAB919B753DB}" name="Edwards, Taylor" initials="" userId="S::taylor.edwards11@okstate.edu::696d2004-ecec-4744-b5b1-f5c27b33542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7" autoAdjust="0"/>
    <p:restoredTop sz="94519" autoAdjust="0"/>
  </p:normalViewPr>
  <p:slideViewPr>
    <p:cSldViewPr snapToGrid="0">
      <p:cViewPr varScale="1">
        <p:scale>
          <a:sx n="73" d="100"/>
          <a:sy n="73" d="100"/>
        </p:scale>
        <p:origin x="86" y="130"/>
      </p:cViewPr>
      <p:guideLst/>
    </p:cSldViewPr>
  </p:slideViewPr>
  <p:outlineViewPr>
    <p:cViewPr>
      <p:scale>
        <a:sx n="33" d="100"/>
        <a:sy n="33" d="100"/>
      </p:scale>
      <p:origin x="0" y="-2033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microsoft.com/office/2018/10/relationships/authors" Target="author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comments/modernComment_121_DF0DB0B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59BDA06-460C-5D41-98B6-DC35B9188864}" authorId="{16CF6FC2-55AB-2A8E-6D91-CAB919B753DB}" created="2025-01-08T15:07:21.648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742216380" sldId="289"/>
      <ac:spMk id="2" creationId="{211339AB-A5B3-5A9D-EE0C-F2511E845646}"/>
    </ac:deMkLst>
    <p188:txBody>
      <a:bodyPr/>
      <a:lstStyle/>
      <a:p>
        <a:r>
          <a:rPr lang="en-US"/>
          <a:t>30 minutes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40AE9F-3C87-4FAC-B52F-C572D079B4C4}" type="datetimeFigureOut">
              <a:t>12/9/2025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40D4C-F8CB-42D0-A812-0E8A41D95C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1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You can include yourself as an example and introduce yourself to the group.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02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30 minutes for this introduction.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2410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Printing examples for participants to look at is beneficial. It is recommended that fact sheets from your university or organization are used.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2842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faculty member who frequently publishes various pieces of communication came in and talked about experiences working with communicators, making his work fit the public, and fact sheets.</a:t>
            </a: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155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Utilize activity sheet 2 for this portion.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5177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5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928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370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30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655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minutes for this activity. Guests from the day were present at tables for table discussion before bringing thoughts to the whole group.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00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Insert an example from your own institution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175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Fill in your own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946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10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946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Utilize activity sheet 1 for this portion.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88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7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83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Put your university or organization.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063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073A4-A1B0-BAC5-8B46-F59FC77FE7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6871EE-16ED-06C8-26AD-8C5C012067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123D13-CE83-1A69-C652-81DFB3671E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Put your university or organization.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1C214-99AF-5C25-D238-D88EF8396E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3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10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67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10 minutes for this activity.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631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45 minutes for this panel. Members of this panel included people who work for the college communication office and have experience working with faculty members, producing communications pieces.</a:t>
            </a:r>
            <a:endParaRPr lang="en-US" dirty="0">
              <a:solidFill>
                <a:srgbClr val="444444"/>
              </a:solidFill>
            </a:endParaRPr>
          </a:p>
          <a:p>
            <a:endParaRPr lang="en-US" dirty="0">
              <a:solidFill>
                <a:srgbClr val="444444"/>
              </a:solidFill>
            </a:endParaRPr>
          </a:p>
          <a:p>
            <a:r>
              <a:rPr lang="en-US"/>
              <a:t>Potential Questions: 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/>
              <a:t>Can you tell us your name and title? 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is your background in science communication?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Where do you think researchers struggle the most in communicating with the public? 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are the most important things to address when communicating with the public? </a:t>
            </a:r>
            <a:endParaRPr lang="en-US" dirty="0">
              <a:solidFill>
                <a:srgbClr val="444444"/>
              </a:solidFill>
            </a:endParaRPr>
          </a:p>
          <a:p>
            <a:pPr marL="228600" indent="-228600">
              <a:buAutoNum type="arabicParenR"/>
            </a:pPr>
            <a:r>
              <a:rPr lang="en-US" dirty="0"/>
              <a:t>What are your favorite research stories to tell to the public?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140D4C-F8CB-42D0-A812-0E8A41D95C69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6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CBE2D-10AE-5967-CD07-C790E08778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B6601B-B709-5E89-B4EA-789699E9C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EC2BF-FF4D-7F1E-E0E7-DF890A6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1E37F-291D-DB86-BE35-A38BEE02E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01D7A-DC45-ED97-34CA-57A713028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96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F630-B49D-936A-09F1-9FBCCFBAE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BA296F-587A-9CA7-3657-DC467B674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4A801-499A-E753-6A89-AAF397E6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9A5AC-10BD-882A-F33E-3F59CF7C6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B58D-84AE-7B0B-C052-52E95B954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57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B9E84E-A951-DF3E-56BC-3CBE57EE0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E4AC31-8338-8AE2-2604-4840D0736E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BED4C-D361-BE0A-DF3C-EABF6B195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3582D-F300-B273-234A-BBE91CE3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39C0A-3206-BF4F-7186-1DFC1AEA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2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60FE1-865C-353E-F242-A6D54C95B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52FE3-CA95-8816-532A-B16382F8F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ECA66-51DD-E6C8-1178-15C23B29A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B4FB2-8416-4EB3-09F8-D9A85734E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FD2A-A102-58BD-DE2B-B7D2A6E8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27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321FF-5E3E-96E2-0C65-917628446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2C03BD-A470-47E5-262E-82E287E9B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31FC0-1693-A22F-171E-E4EB3128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0FF1A-8A7D-9D90-0460-BCCF53E34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2BAFB-99F2-4D0F-120A-665A4D0E4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75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4D644-02D2-6F51-9EC1-8924AB5C7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A06CB-FAB5-3AA9-3BDE-258047A966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F2655-B8DF-C5EE-161B-E97E3B162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FE5C54-800E-FED9-9A5C-8A06DBCA3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9F2F2-741C-BF9C-C9B1-AC5FF7A36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AE136E-4541-8BB5-A9DF-045230129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1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22EA-DFD6-42CB-B94F-C4D98E1F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454E9-1612-4066-4C34-4AA3BA0EC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40198-346C-9E9A-01CF-63D639D53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09EE2-6C93-8B87-3EFB-9A2600761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CDAEC-8B59-76C9-2D9A-6490C4DD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7098F7-934D-E181-DAE0-0DE0A76F0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34AF5B-6495-51B4-35E6-5D6099C1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87907-2BF4-FAEB-30E8-0700E725C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0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A51C1-BC30-ACB2-BEEE-02F87F0B9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BD8C0-7100-2E34-99DE-F7FF55E4D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E1A80-6A27-4B3B-798D-2CE76FE47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B886B2-6E79-76AF-284B-C821E4731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99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8C76AF-BCAC-8883-C919-C550EB61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993AE7-3C79-CD55-EDAC-562839226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4D533-1CEE-DEDC-F86F-BD04EBEE1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49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87F9D-0FA7-0ABF-CC3B-2E20FA61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515BD-1863-780D-9B59-B81AF4D5D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A60D1-EA50-FCEA-B905-62EFD4556D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B2451B-1644-2C74-4749-C03EE899F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9FA3A-253C-6AB1-188B-9DAE43DE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BC3D5-8633-7600-3C85-C43FA375B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2F8EB-7317-B2E7-0BF8-91B24DC9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5AE29F-8605-9AB8-6162-464D1C29ED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1488A0-00F2-3274-2395-74E0196B8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5D308-76CF-9786-AB88-1CA0C0A22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B39F1E-ECCC-DD14-9AF9-C8DABD62B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A6A890-921E-9D1F-B571-BEB2E79D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7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791FF8-DBE0-D933-E4F2-1DD3BA4BE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F3F5C-65A9-F5C4-F9CE-5CD7BFECD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5E507B-E878-640B-8B95-21A8CE8C5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24B427-6AA3-7744-9B95-AC212DE33443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4EF193-84EE-CF4C-A5BE-1A82D75012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15B52-4091-AC83-AFDB-AD18F3C8E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3BF624-7A95-1B4F-A418-7A768B546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62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extension.okstate.edu/fact-sheets/print-publications/t/protecting-infants-and-toddlers-from-positional-asphyxia-car-seats-and-sling-carriers-t-2383.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xtension.okstate.edu/fact-sheets/print-publications/fapc-food-and-agricultural-products-center/food-business-license-and-permit-costs-in-oklahoma-the-good-the-bad-and-the-mundane-fapc-185.pdf" TargetMode="External"/><Relationship Id="rId4" Type="http://schemas.openxmlformats.org/officeDocument/2006/relationships/hyperlink" Target="https://extension.okstate.edu/fact-sheets/print-publications/hla/bermudagrass-suppression-methods-for-oklahoma-home-gardens-hla-6619.pdf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21_DF0DB0BC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OSU Agriculture Science Communication Academy logo.">
            <a:extLst>
              <a:ext uri="{FF2B5EF4-FFF2-40B4-BE49-F238E27FC236}">
                <a16:creationId xmlns:a16="http://schemas.microsoft.com/office/drawing/2014/main" id="{2BEDB0B1-100C-D5EE-D980-C43D46FB68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423" y="2057998"/>
            <a:ext cx="5298558" cy="274200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302D399-F4E1-6FC3-D2D6-F3D42749823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38175" y="5661025"/>
            <a:ext cx="10910888" cy="55245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Session 1: Tailoring Your Communication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013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FFB361-6942-8F9D-61D0-83BC25560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What do we know about the public?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E82F4-4421-9B9A-B50C-39F555F56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First, it’s not one big group. It’s a bunch of small groups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Political beliefs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Religion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Rural/Urban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Race/Ethnicity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What media sources and channels they consume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Second, they’re different than a university audience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About 1/3 have at least a bachelor’s degree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About 1/10 have a graduate or professional degree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54900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8EF827-2355-E731-463B-864CD1365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DOES THAT AFFECT COMMUNICATION ABOUT RESEARCH WHEN WE TARGET THE PUBLIC?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84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490ABD-9016-B078-551E-CCDD0AA80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Communicators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DC65-66AA-D3FD-3353-9F30B7252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Typically, will have a 4-year degree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You have a purpose and goals, but they have theirs too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That’s not a bad thing, but it’s something to remember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Varying specialties and outlets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Someone using TikTok for science communication is going to differ in how they communicate from PBS’s NOVA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We’re going to talk more about this in a later session, but the medium matters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264189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248923-2D14-5948-FAC7-3C6E7A3C9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As the day rolls along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E9AB-8FDE-3489-FC98-E35F0B4D8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Keep these differences between researchers, the public, and communicators in mind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That should inform how you communicate about your research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559517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42BB31-DE53-125E-A646-D17F67F90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5400" dirty="0"/>
              <a:t>What’s the TL;DR Version of your research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D2D77-C9DC-A778-E952-630FFB439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Why do </a:t>
            </a:r>
            <a:r>
              <a:rPr lang="en-US" sz="2200" b="1" u="sng" dirty="0"/>
              <a:t>you</a:t>
            </a:r>
            <a:r>
              <a:rPr lang="en-US" sz="2200" dirty="0"/>
              <a:t> care about your research?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Kind of like an elevator speech. Aim for 30 seconds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1 minute to think about it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Then discuss with your table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339286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26F694-4DF9-8BA5-DD87-D6F4E440B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TAILORING YOUR MESSAGE ACTIVITY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068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BB8547-38FE-0E0B-7743-7E0662972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5400" dirty="0"/>
              <a:t>What do we know about researchers, communicators, and the public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8202B-AF77-C1C1-B736-D0D3BB403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We’ve talked about it some, but let’s expand this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2 minutes to jot down notes about how they differ and how they’re similar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US" sz="2200" dirty="0"/>
              <a:t>Especially what’s going to make them care about your research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/>
              <a:t>Then discuss with table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208554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79A571-6216-CFF4-C1C4-1A9F2D518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Stakeholders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84C8C-BA3D-9F43-2076-660DE3398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Char char="•"/>
            </a:pPr>
            <a:r>
              <a:rPr lang="en-US" sz="2200" dirty="0">
                <a:ea typeface="Roboto"/>
                <a:cs typeface="Roboto"/>
              </a:rPr>
              <a:t>What is a stakeholder?</a:t>
            </a:r>
          </a:p>
          <a:p>
            <a:pPr marL="457200" indent="-457200">
              <a:buChar char="•"/>
            </a:pPr>
            <a:r>
              <a:rPr lang="en-US" sz="2200" dirty="0">
                <a:ea typeface="Roboto"/>
                <a:cs typeface="Roboto"/>
              </a:rPr>
              <a:t>Who are </a:t>
            </a:r>
            <a:r>
              <a:rPr lang="en-US" sz="2200" dirty="0">
                <a:highlight>
                  <a:srgbClr val="FFFF00"/>
                </a:highlight>
                <a:ea typeface="Roboto"/>
                <a:cs typeface="Roboto"/>
              </a:rPr>
              <a:t>your university’s </a:t>
            </a:r>
            <a:r>
              <a:rPr lang="en-US" sz="2200" dirty="0">
                <a:ea typeface="Roboto"/>
                <a:cs typeface="Roboto"/>
              </a:rPr>
              <a:t>stakeholders?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88067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3605BE-4FD9-08AD-B213-BF418007F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B3C2F0E-835C-082D-1FE4-766D65119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5987F3-7891-60EA-EEAE-50D3EB51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Who are your key stakeholders?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3DC4B7A6-7CE1-01FC-55BA-D691C6286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C7F67-4F86-739B-4D71-25825C35E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>
                <a:latin typeface="Arial"/>
                <a:ea typeface="Roboto"/>
                <a:cs typeface="Arial"/>
              </a:rPr>
              <a:t>You might get more specific in terms of researchers, the public, and communications</a:t>
            </a:r>
          </a:p>
          <a:p>
            <a:r>
              <a:rPr lang="en-US" sz="2200" dirty="0">
                <a:latin typeface="Arial"/>
                <a:ea typeface="Roboto"/>
                <a:cs typeface="Arial"/>
              </a:rPr>
              <a:t>You might have some that don't quite fit those groups</a:t>
            </a:r>
          </a:p>
          <a:p>
            <a:r>
              <a:rPr lang="en-US" sz="2200" dirty="0">
                <a:latin typeface="Arial"/>
                <a:ea typeface="Roboto"/>
                <a:cs typeface="Arial"/>
              </a:rPr>
              <a:t>What do you know about them?</a:t>
            </a:r>
          </a:p>
          <a:p>
            <a:pPr>
              <a:buChar char="•"/>
            </a:pPr>
            <a:endParaRPr lang="en-US" sz="2200" dirty="0">
              <a:ea typeface="Roboto"/>
              <a:cs typeface="Roboto"/>
            </a:endParaRPr>
          </a:p>
          <a:p>
            <a:pPr marL="457200" indent="-457200"/>
            <a:endParaRPr lang="en-US" sz="2200" dirty="0">
              <a:ea typeface="Roboto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277991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CD2D71-CF20-1437-0AEB-4F0914F0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5400" dirty="0"/>
              <a:t>What are our goals when we work with each group?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3EC93-8356-4E1E-DA46-C52F0CE4C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>
                <a:ea typeface="Roboto"/>
                <a:cs typeface="Roboto"/>
              </a:rPr>
              <a:t>What do we want them to do with the information?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>
                <a:ea typeface="Roboto"/>
                <a:cs typeface="Roboto"/>
              </a:rPr>
              <a:t>5 minutes to jot down notes</a:t>
            </a:r>
          </a:p>
          <a:p>
            <a:pPr marL="514350" indent="-514350">
              <a:buFont typeface="Arial" panose="020B0604020202020204" pitchFamily="34" charset="0"/>
              <a:buChar char="•"/>
            </a:pPr>
            <a:r>
              <a:rPr lang="en-US" sz="2200" dirty="0">
                <a:ea typeface="Roboto"/>
                <a:cs typeface="Roboto"/>
              </a:rPr>
              <a:t>Then discuss with table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03082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4A0858-A945-0BC7-4AEC-080AED0E1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Overview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19D95-8953-2FE2-D97D-F2CA604FC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200" dirty="0"/>
              <a:t>9:00 - Welcome &amp; Introductions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9:15 - Purpose &amp; Audience of Science Communication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10:00 - Break 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10:15 - Tailoring Your Message Activity</a:t>
            </a:r>
          </a:p>
          <a:p>
            <a:pPr>
              <a:spcBef>
                <a:spcPts val="0"/>
              </a:spcBef>
            </a:pPr>
            <a:r>
              <a:rPr lang="en-US" sz="2200" dirty="0">
                <a:ea typeface="Roboto"/>
                <a:cs typeface="Roboto"/>
              </a:rPr>
              <a:t>11:30 - Lunch</a:t>
            </a:r>
          </a:p>
          <a:p>
            <a:pPr>
              <a:spcBef>
                <a:spcPts val="0"/>
              </a:spcBef>
            </a:pPr>
            <a:r>
              <a:rPr lang="en-US" sz="2200" dirty="0">
                <a:ea typeface="Roboto"/>
                <a:cs typeface="Roboto"/>
              </a:rPr>
              <a:t>12:30 - Translating for the Public Panel</a:t>
            </a:r>
          </a:p>
          <a:p>
            <a:pPr>
              <a:spcBef>
                <a:spcPts val="0"/>
              </a:spcBef>
            </a:pPr>
            <a:r>
              <a:rPr lang="en-US" sz="2200" dirty="0">
                <a:ea typeface="Roboto"/>
                <a:cs typeface="Roboto"/>
              </a:rPr>
              <a:t>1:15 - Break</a:t>
            </a:r>
          </a:p>
          <a:p>
            <a:pPr>
              <a:spcBef>
                <a:spcPts val="0"/>
              </a:spcBef>
            </a:pPr>
            <a:r>
              <a:rPr lang="en-US" sz="2200" dirty="0">
                <a:ea typeface="Roboto"/>
                <a:cs typeface="Roboto"/>
              </a:rPr>
              <a:t>1:30 - Introducing Fact Sheets</a:t>
            </a:r>
          </a:p>
          <a:p>
            <a:pPr>
              <a:spcBef>
                <a:spcPts val="0"/>
              </a:spcBef>
            </a:pPr>
            <a:r>
              <a:rPr lang="en-US" sz="2200" dirty="0">
                <a:ea typeface="Roboto"/>
                <a:cs typeface="Roboto"/>
              </a:rPr>
              <a:t>2:00 - Fact Sheet Activity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2:45 - Reflections &amp; Homework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72684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57A3EB-276A-0A38-80E7-69522B16A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So, what did we learn?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7E5E0-B3AC-54BB-A780-8C38CA44F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How do the groups differ from each other?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How do you think that’s going to affect how we get information to them?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How can we use this information within academia?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97612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68CD73-7DD7-B673-B017-FA199CF47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LUNCH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551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6E6ABC-06F3-0A15-F4B2-BDADE55A5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F86595-64D6-D38A-8BCB-E1CDA002C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8A8788-80F7-804B-6AB0-923A0C3EE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dirty="0"/>
              <a:t>TRANSLATING FOR THE PUBLIC PANEL</a:t>
            </a:r>
            <a:endParaRPr lang="en-US" sz="6600" dirty="0">
              <a:ea typeface="+mj-ea"/>
              <a:cs typeface="+mj-cs"/>
            </a:endParaRP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20147E41-03D9-BC8A-D5A4-A6AA950046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1069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BEBF31-51A0-40A1-57B5-EA29F7ED1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BREAK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185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AD43A7-5405-1100-274B-BA6DA54A6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FACT SHEETS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044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63C281-7ED5-E9ED-8D78-875B84F4D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Introduction to Fact Sheets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E204-15F6-0F4B-FE11-F29DBB580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Example Fact Sheets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ea typeface="Roboto"/>
                <a:cs typeface="Roboto"/>
              </a:rPr>
              <a:t>What are Fact Sheets?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ea typeface="Roboto"/>
                <a:cs typeface="Roboto"/>
              </a:rPr>
              <a:t>What makes for a good Fact Sheet?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>
                <a:ea typeface="Roboto"/>
                <a:cs typeface="Roboto"/>
              </a:rPr>
              <a:t>What are some traps to avoid?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5044690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6E8786-7CF4-276F-54B7-8A20A7159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EXAMPLES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846FC-3AC2-21D5-07B4-8C920B0F7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marR="0" indent="-285750">
              <a:spcBef>
                <a:spcPts val="0"/>
              </a:spcBef>
              <a:spcAft>
                <a:spcPts val="0"/>
              </a:spcAft>
            </a:pPr>
            <a:r>
              <a:rPr lang="en-US" sz="1700" i="0" u="sng" strike="noStrike" dirty="0">
                <a:effectLst/>
                <a:latin typeface="Aptos"/>
                <a:hlinkClick r:id="rId3" tooltip="Original URL:&#10;https://extension.okstate.edu/fact-sheets/print-publications/t/protecting-infants-and-toddlers-from-positional-asphyxia-car-seats-and-sling-carriers-t-2383.pdf&#10;&#10;Click to follow link."/>
              </a:rPr>
              <a:t>https://extension.okstate.edu/fact-sheets/print-publications/t/protecting-infants-and-toddlers-from-positional-asphyxia-car-seats-and-sling-carriers-t-2383.pdf</a:t>
            </a:r>
            <a:r>
              <a:rPr lang="en-US" sz="1700" b="0" i="0" u="none" strike="noStrike" dirty="0">
                <a:effectLst/>
                <a:latin typeface="Aptos"/>
              </a:rPr>
              <a:t> </a:t>
            </a:r>
            <a:endParaRPr lang="en-US" sz="1700" b="0" i="0" u="none" strike="noStrike" dirty="0">
              <a:effectLst/>
              <a:latin typeface="Aptos" panose="020B00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1700" b="0" i="0" u="none" strike="noStrike" dirty="0">
                <a:effectLst/>
                <a:latin typeface="Aptos"/>
              </a:rPr>
              <a:t> </a:t>
            </a:r>
            <a:r>
              <a:rPr lang="en-US" sz="1700" b="0" i="0" u="sng" strike="noStrike" dirty="0">
                <a:effectLst/>
                <a:latin typeface="Aptos"/>
                <a:hlinkClick r:id="rId4" tooltip="Original URL:&#10;https://extension.okstate.edu/fact-sheets/print-publications/hla/bermudagrass-suppression-methods-for-oklahoma-home-gardens-hla-6619.pdf&#10;&#10;Click to follow link."/>
              </a:rPr>
              <a:t>https://extension.okstate.edu/fact-sheets/print-publications/hla/bermudagrass-suppression-methods-for-oklahoma-home-gardens-hla-6619.pdf</a:t>
            </a:r>
            <a:r>
              <a:rPr lang="en-US" sz="1700" b="0" i="0" u="none" strike="noStrike" dirty="0">
                <a:effectLst/>
                <a:latin typeface="Aptos"/>
              </a:rPr>
              <a:t> </a:t>
            </a:r>
            <a:endParaRPr lang="en-US" sz="1700" b="0" i="0" u="none" strike="noStrike" dirty="0">
              <a:effectLst/>
              <a:latin typeface="Aptos" panose="020B0004020202020204" pitchFamily="34" charset="0"/>
            </a:endParaRPr>
          </a:p>
          <a:p>
            <a:pPr marL="285750" marR="0" indent="-285750">
              <a:spcBef>
                <a:spcPts val="0"/>
              </a:spcBef>
              <a:spcAft>
                <a:spcPts val="0"/>
              </a:spcAft>
              <a:buFont typeface="Arial"/>
              <a:buChar char="•"/>
            </a:pPr>
            <a:r>
              <a:rPr lang="en-US" sz="1700" i="0" u="sng" strike="noStrike" dirty="0">
                <a:effectLst/>
                <a:latin typeface="Aptos"/>
                <a:hlinkClick r:id="rId5" tooltip="Original URL:&#10;https://extension.okstate.edu/fact-sheets/print-publications/fapc-food-and-agricultural-products-center/food-business-license-and-permit-costs-in-oklahoma-the-good-the-bad-and-the-mundane-fapc-185.pdf&#10;&#10;Click to follow link."/>
              </a:rPr>
              <a:t>https://extension.okstate.edu/fact-sheets/print-publications/fapc-food-and-agricultural-products-center/food-business-license-and-permit-costs-in-oklahoma-the-good-the-bad-and-the-mundane-fapc-185.pdf</a:t>
            </a:r>
            <a:r>
              <a:rPr lang="en-US" sz="1700" i="0" u="none" strike="noStrike" dirty="0">
                <a:effectLst/>
                <a:latin typeface="Aptos"/>
              </a:rPr>
              <a:t> 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7696170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2F48CD-8189-2D2D-1BED-B3B20C188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Faculty member perspective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A845B-DE7F-35D8-42A7-57D1A16B0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>
                <a:highlight>
                  <a:srgbClr val="FFFF00"/>
                </a:highlight>
              </a:rPr>
              <a:t>Faculty members name and their research specialty 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425123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1BA-9652-6EFC-2314-F63DD13AF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FACT SHEET ACTIVITY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988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81210-FFCB-1DC1-F4ED-C51265A4D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5400" dirty="0"/>
              <a:t>What part of your research does the public care about?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870E9-F581-DB43-9587-E68935B57C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1 minute to jot down thoughts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Then discuss with table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49062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B6FF8A-7946-ED4A-1DCB-D6D5049FF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WELCOME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563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921714-59F2-B648-DA09-7B669AE3C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Purpose and Audience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FB783-281E-84B4-00F0-5C2E35A27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Who are you targeting and what do you want them to take away from your Fact Sheet?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6395946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A70F01-FC7F-E66C-6B85-145E9C102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Autofit/>
          </a:bodyPr>
          <a:lstStyle/>
          <a:p>
            <a:r>
              <a:rPr lang="en-US" sz="5400" dirty="0"/>
              <a:t>How do we write for non-academic audiences?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DB1BD-FFF0-E87A-9CF7-4EE7E9441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Discussion with table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Guiding questions: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What do we need to avoid?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How do we get the point more quickly?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How does this differ from a regular research article?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563173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1339AB-A5B3-5A9D-EE0C-F2511E845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Outline Fact Sheet Draft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790B4-B5F3-B5E9-EE86-E29F7E7D4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5 minutes to outline your fact sheet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25 minutes to for everyone to pitch your fact sheet at the table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4221638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4EB82F-9864-6013-179F-10D137EE1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Discussion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B0DA-2AF8-D2B1-6E22-D2F9ACFB8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What did you take away from the activity?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How do you feel about fact sheets vs. research papers?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How can this translate to other public-oriented communications?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7059783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EEE797-8B4B-87EB-7CFA-8A9D3E678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6B69BD-6264-2D9C-2ACA-E95E6E31E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BEA42-EBFD-26E3-14B6-EEC3F8D2A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FINISHING THOUGHTS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BE5E5418-1071-D58C-24CD-921FAD1B7F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19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3B4880-0635-07F7-7583-B59A3867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What does it mean for academia?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A56F2-FBDE-75B2-9D62-D3A69795E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Other Extension/outreach outputs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Selling your ideas to administrators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For example, </a:t>
            </a:r>
            <a:r>
              <a:rPr lang="en-US" sz="2200" dirty="0">
                <a:highlight>
                  <a:srgbClr val="FFFF00"/>
                </a:highlight>
              </a:rPr>
              <a:t>insert your own administration.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Broader impacts of research is increasingly expected for grants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Both in terms of grant outputs and for grant applications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53381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347C44-389D-EB4C-59AE-3E0C0BA1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56D518C-E033-D239-9D06-E7210D3652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FD0DB2-A356-C4F9-F763-91440C164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dirty="0"/>
              <a:t>What are the key points you’re taking away from today?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1649D1EE-E965-99FE-5F23-3F933F4E8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sX0" fmla="*/ 0 w 4480560"/>
              <a:gd name="csY0" fmla="*/ 0 h 18288"/>
              <a:gd name="csX1" fmla="*/ 595274 w 4480560"/>
              <a:gd name="csY1" fmla="*/ 0 h 18288"/>
              <a:gd name="csX2" fmla="*/ 1100938 w 4480560"/>
              <a:gd name="csY2" fmla="*/ 0 h 18288"/>
              <a:gd name="csX3" fmla="*/ 1651406 w 4480560"/>
              <a:gd name="csY3" fmla="*/ 0 h 18288"/>
              <a:gd name="csX4" fmla="*/ 2336292 w 4480560"/>
              <a:gd name="csY4" fmla="*/ 0 h 18288"/>
              <a:gd name="csX5" fmla="*/ 2931566 w 4480560"/>
              <a:gd name="csY5" fmla="*/ 0 h 18288"/>
              <a:gd name="csX6" fmla="*/ 3482035 w 4480560"/>
              <a:gd name="csY6" fmla="*/ 0 h 18288"/>
              <a:gd name="csX7" fmla="*/ 4480560 w 4480560"/>
              <a:gd name="csY7" fmla="*/ 0 h 18288"/>
              <a:gd name="csX8" fmla="*/ 4480560 w 4480560"/>
              <a:gd name="csY8" fmla="*/ 18288 h 18288"/>
              <a:gd name="csX9" fmla="*/ 3840480 w 4480560"/>
              <a:gd name="csY9" fmla="*/ 18288 h 18288"/>
              <a:gd name="csX10" fmla="*/ 3290011 w 4480560"/>
              <a:gd name="csY10" fmla="*/ 18288 h 18288"/>
              <a:gd name="csX11" fmla="*/ 2560320 w 4480560"/>
              <a:gd name="csY11" fmla="*/ 18288 h 18288"/>
              <a:gd name="csX12" fmla="*/ 1965046 w 4480560"/>
              <a:gd name="csY12" fmla="*/ 18288 h 18288"/>
              <a:gd name="csX13" fmla="*/ 1459382 w 4480560"/>
              <a:gd name="csY13" fmla="*/ 18288 h 18288"/>
              <a:gd name="csX14" fmla="*/ 774497 w 4480560"/>
              <a:gd name="csY14" fmla="*/ 18288 h 18288"/>
              <a:gd name="csX15" fmla="*/ 0 w 4480560"/>
              <a:gd name="csY15" fmla="*/ 18288 h 18288"/>
              <a:gd name="csX16" fmla="*/ 0 w 448056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785E3-270A-6A5D-3A25-751C5B809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US" sz="2200" dirty="0"/>
              <a:t>How can you talk about this in job interviews and such?</a:t>
            </a:r>
          </a:p>
          <a:p>
            <a:pPr marL="0" indent="0"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8495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93CFF1-3BFE-058A-5193-EDD031AE3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Homework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DD802-D059-21E4-0B55-A8D23D0CB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Draft of an Extension Fact Sheet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Work with your research supervisor to do this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563623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285A8C-BAE4-7736-AB01-BDC44C4F6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81D91-FDB3-A4BF-4147-65C0A558F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C48393-E2C6-A8E3-4FF4-80D520970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And that’s a wrap on today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603668FF-B0DB-8217-97D7-45F844504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EE1EC-DCE7-0EAF-1B47-A1DB84581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/>
              <a:t>We’ll see you back here on </a:t>
            </a:r>
            <a:r>
              <a:rPr lang="en-US" sz="2200" dirty="0">
                <a:highlight>
                  <a:srgbClr val="FFFF00"/>
                </a:highlight>
              </a:rPr>
              <a:t>the next meeting date </a:t>
            </a:r>
            <a:r>
              <a:rPr lang="en-US" sz="2200" dirty="0"/>
              <a:t>when we talk about being interviewed</a:t>
            </a:r>
          </a:p>
          <a:p>
            <a:r>
              <a:rPr lang="en-US" sz="2200" b="1" dirty="0">
                <a:solidFill>
                  <a:schemeClr val="tx1"/>
                </a:solidFill>
              </a:rPr>
              <a:t>If you have any questions, shoot me an email at </a:t>
            </a:r>
            <a:r>
              <a:rPr lang="en-US" sz="2200" b="1" dirty="0">
                <a:solidFill>
                  <a:schemeClr val="tx1"/>
                </a:solidFill>
                <a:highlight>
                  <a:srgbClr val="FFFF00"/>
                </a:highlight>
              </a:rPr>
              <a:t>(insert email)</a:t>
            </a:r>
            <a:endParaRPr lang="en-US" sz="2200" dirty="0">
              <a:highlight>
                <a:srgbClr val="FFFF00"/>
              </a:highlight>
            </a:endParaRP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3981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FA33CF-A36A-8493-D133-F8E3C035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Introductions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038544-8093-1904-1C8B-1E6534419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Name, major, research project, and an irrelevant piece of information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072876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A760F3-321B-1194-CA76-892DB1E11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Goals for today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6B2F8-DFBE-601C-109F-57C301BEA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To improve your ability to tailor information to various audiences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We’ll get there through a mix of presentations, panels, activities, and discussion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We have a good variety of guests with us, but we’ll introduce them throughout the day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682609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6D04CF-A805-44EA-2124-A89CC0B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Translating for Academia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51738-2895-E8F7-DEF2-903FF0C4B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For all sessions, we will have a closing piece on translating what we do for academia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Becoming a better science communicator can pay dividends throughout your career no matter what path you choose.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41889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2559F2-E53C-2C57-CF92-D19D1F8DD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81"/>
            <a:ext cx="10512552" cy="406654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PURPOSE AND AUDIENCE OF SCI COMM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27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A69150-D46B-C9FF-B7F6-0CBBADD20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/>
              <a:t>Foundations of Communication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B01EE-D983-1CA4-A87A-1E47FE479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Purpose – What is the goal of your communication?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Buy something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Engage in an action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Vote for a policy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200" dirty="0"/>
              <a:t>Audience – Who do you want to take action?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Other researchers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Specialist audience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Consumers in general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877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75DCAD-8C5D-9518-FCAE-AF631324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US" sz="5400" dirty="0"/>
              <a:t>Researchers vs. the Public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sX0" fmla="*/ 0 w 10972800"/>
              <a:gd name="csY0" fmla="*/ 0 h 18288"/>
              <a:gd name="csX1" fmla="*/ 356616 w 10972800"/>
              <a:gd name="csY1" fmla="*/ 0 h 18288"/>
              <a:gd name="csX2" fmla="*/ 1042416 w 10972800"/>
              <a:gd name="csY2" fmla="*/ 0 h 18288"/>
              <a:gd name="csX3" fmla="*/ 1947672 w 10972800"/>
              <a:gd name="csY3" fmla="*/ 0 h 18288"/>
              <a:gd name="csX4" fmla="*/ 2633472 w 10972800"/>
              <a:gd name="csY4" fmla="*/ 0 h 18288"/>
              <a:gd name="csX5" fmla="*/ 2990088 w 10972800"/>
              <a:gd name="csY5" fmla="*/ 0 h 18288"/>
              <a:gd name="csX6" fmla="*/ 3456432 w 10972800"/>
              <a:gd name="csY6" fmla="*/ 0 h 18288"/>
              <a:gd name="csX7" fmla="*/ 4361688 w 10972800"/>
              <a:gd name="csY7" fmla="*/ 0 h 18288"/>
              <a:gd name="csX8" fmla="*/ 5266944 w 10972800"/>
              <a:gd name="csY8" fmla="*/ 0 h 18288"/>
              <a:gd name="csX9" fmla="*/ 6172200 w 10972800"/>
              <a:gd name="csY9" fmla="*/ 0 h 18288"/>
              <a:gd name="csX10" fmla="*/ 6528816 w 10972800"/>
              <a:gd name="csY10" fmla="*/ 0 h 18288"/>
              <a:gd name="csX11" fmla="*/ 7214616 w 10972800"/>
              <a:gd name="csY11" fmla="*/ 0 h 18288"/>
              <a:gd name="csX12" fmla="*/ 7790688 w 10972800"/>
              <a:gd name="csY12" fmla="*/ 0 h 18288"/>
              <a:gd name="csX13" fmla="*/ 8147304 w 10972800"/>
              <a:gd name="csY13" fmla="*/ 0 h 18288"/>
              <a:gd name="csX14" fmla="*/ 9052560 w 10972800"/>
              <a:gd name="csY14" fmla="*/ 0 h 18288"/>
              <a:gd name="csX15" fmla="*/ 9409176 w 10972800"/>
              <a:gd name="csY15" fmla="*/ 0 h 18288"/>
              <a:gd name="csX16" fmla="*/ 9765792 w 10972800"/>
              <a:gd name="csY16" fmla="*/ 0 h 18288"/>
              <a:gd name="csX17" fmla="*/ 10341864 w 10972800"/>
              <a:gd name="csY17" fmla="*/ 0 h 18288"/>
              <a:gd name="csX18" fmla="*/ 10972800 w 10972800"/>
              <a:gd name="csY18" fmla="*/ 0 h 18288"/>
              <a:gd name="csX19" fmla="*/ 10972800 w 10972800"/>
              <a:gd name="csY19" fmla="*/ 18288 h 18288"/>
              <a:gd name="csX20" fmla="*/ 10177272 w 10972800"/>
              <a:gd name="csY20" fmla="*/ 18288 h 18288"/>
              <a:gd name="csX21" fmla="*/ 9820656 w 10972800"/>
              <a:gd name="csY21" fmla="*/ 18288 h 18288"/>
              <a:gd name="csX22" fmla="*/ 9464040 w 10972800"/>
              <a:gd name="csY22" fmla="*/ 18288 h 18288"/>
              <a:gd name="csX23" fmla="*/ 8778240 w 10972800"/>
              <a:gd name="csY23" fmla="*/ 18288 h 18288"/>
              <a:gd name="csX24" fmla="*/ 8421624 w 10972800"/>
              <a:gd name="csY24" fmla="*/ 18288 h 18288"/>
              <a:gd name="csX25" fmla="*/ 7735824 w 10972800"/>
              <a:gd name="csY25" fmla="*/ 18288 h 18288"/>
              <a:gd name="csX26" fmla="*/ 6940296 w 10972800"/>
              <a:gd name="csY26" fmla="*/ 18288 h 18288"/>
              <a:gd name="csX27" fmla="*/ 6254496 w 10972800"/>
              <a:gd name="csY27" fmla="*/ 18288 h 18288"/>
              <a:gd name="csX28" fmla="*/ 5458968 w 10972800"/>
              <a:gd name="csY28" fmla="*/ 18288 h 18288"/>
              <a:gd name="csX29" fmla="*/ 4663440 w 10972800"/>
              <a:gd name="csY29" fmla="*/ 18288 h 18288"/>
              <a:gd name="csX30" fmla="*/ 4306824 w 10972800"/>
              <a:gd name="csY30" fmla="*/ 18288 h 18288"/>
              <a:gd name="csX31" fmla="*/ 3840480 w 10972800"/>
              <a:gd name="csY31" fmla="*/ 18288 h 18288"/>
              <a:gd name="csX32" fmla="*/ 3264408 w 10972800"/>
              <a:gd name="csY32" fmla="*/ 18288 h 18288"/>
              <a:gd name="csX33" fmla="*/ 2578608 w 10972800"/>
              <a:gd name="csY33" fmla="*/ 18288 h 18288"/>
              <a:gd name="csX34" fmla="*/ 1673352 w 10972800"/>
              <a:gd name="csY34" fmla="*/ 18288 h 18288"/>
              <a:gd name="csX35" fmla="*/ 877824 w 10972800"/>
              <a:gd name="csY35" fmla="*/ 18288 h 18288"/>
              <a:gd name="csX36" fmla="*/ 0 w 10972800"/>
              <a:gd name="csY36" fmla="*/ 18288 h 18288"/>
              <a:gd name="csX37" fmla="*/ 0 w 10972800"/>
              <a:gd name="csY37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Text next to a black triangle: background, supporting details and results/conclusions; a black upside down triangle with the text reachers; an orange triangle with the text the public; and text next to the orange triangle: bottom line, so what? and supporting details. Adapted from Nancy Baron's Ivory Tower.">
            <a:extLst>
              <a:ext uri="{FF2B5EF4-FFF2-40B4-BE49-F238E27FC236}">
                <a16:creationId xmlns:a16="http://schemas.microsoft.com/office/drawing/2014/main" id="{0A054C83-37CA-0638-0EB1-61AAC15ECA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704" y="1746269"/>
            <a:ext cx="8102378" cy="4557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657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A490B093F19547A8735C704A512464" ma:contentTypeVersion="12" ma:contentTypeDescription="Create a new document." ma:contentTypeScope="" ma:versionID="a9280d0976492364146f94b381fc51da">
  <xsd:schema xmlns:xsd="http://www.w3.org/2001/XMLSchema" xmlns:xs="http://www.w3.org/2001/XMLSchema" xmlns:p="http://schemas.microsoft.com/office/2006/metadata/properties" xmlns:ns2="61c5b2cd-d603-49a8-869f-360ed09f86ea" xmlns:ns3="c0744e1f-e4d1-4389-86df-4b8f1c224ed3" targetNamespace="http://schemas.microsoft.com/office/2006/metadata/properties" ma:root="true" ma:fieldsID="4a164610e88f74c337990782224dd323" ns2:_="" ns3:_="">
    <xsd:import namespace="61c5b2cd-d603-49a8-869f-360ed09f86ea"/>
    <xsd:import namespace="c0744e1f-e4d1-4389-86df-4b8f1c224e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5b2cd-d603-49a8-869f-360ed09f86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abce5ee-ca9a-4d2a-a8e0-de52926351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44e1f-e4d1-4389-86df-4b8f1c224ed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420ce5-7927-4f2c-9182-cc8dfdba18fb}" ma:internalName="TaxCatchAll" ma:showField="CatchAllData" ma:web="c0744e1f-e4d1-4389-86df-4b8f1c224e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744e1f-e4d1-4389-86df-4b8f1c224ed3" xsi:nil="true"/>
    <lcf76f155ced4ddcb4097134ff3c332f xmlns="61c5b2cd-d603-49a8-869f-360ed09f86e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7B62E1-6A72-4976-8EA0-A294F0F161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1c5b2cd-d603-49a8-869f-360ed09f86ea"/>
    <ds:schemaRef ds:uri="c0744e1f-e4d1-4389-86df-4b8f1c224e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04E2E4-92DA-4D1E-AFC0-004155C85C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12AB972-9483-4071-9700-528215688C95}">
  <ds:schemaRefs>
    <ds:schemaRef ds:uri="http://schemas.microsoft.com/office/infopath/2007/PartnerControls"/>
    <ds:schemaRef ds:uri="c0744e1f-e4d1-4389-86df-4b8f1c224ed3"/>
    <ds:schemaRef ds:uri="61c5b2cd-d603-49a8-869f-360ed09f86ea"/>
    <ds:schemaRef ds:uri="http://purl.org/dc/dcmitype/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1243</Words>
  <Application>Microsoft Office PowerPoint</Application>
  <PresentationFormat>Widescreen</PresentationFormat>
  <Paragraphs>177</Paragraphs>
  <Slides>38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Aptos</vt:lpstr>
      <vt:lpstr>Aptos Display</vt:lpstr>
      <vt:lpstr>Arial</vt:lpstr>
      <vt:lpstr>Calibri</vt:lpstr>
      <vt:lpstr>Roboto</vt:lpstr>
      <vt:lpstr>Office Theme</vt:lpstr>
      <vt:lpstr>Session 1: Tailoring Your Communication</vt:lpstr>
      <vt:lpstr>Overview</vt:lpstr>
      <vt:lpstr>WELCOME</vt:lpstr>
      <vt:lpstr>Introductions</vt:lpstr>
      <vt:lpstr>Goals for today</vt:lpstr>
      <vt:lpstr>Translating for Academia</vt:lpstr>
      <vt:lpstr>PURPOSE AND AUDIENCE OF SCI COMM</vt:lpstr>
      <vt:lpstr>Foundations of Communication</vt:lpstr>
      <vt:lpstr>Researchers vs. the Public</vt:lpstr>
      <vt:lpstr>What do we know about the public?</vt:lpstr>
      <vt:lpstr>HOW DOES THAT AFFECT COMMUNICATION ABOUT RESEARCH WHEN WE TARGET THE PUBLIC?</vt:lpstr>
      <vt:lpstr>Communicators</vt:lpstr>
      <vt:lpstr>As the day rolls along</vt:lpstr>
      <vt:lpstr>What’s the TL;DR Version of your research</vt:lpstr>
      <vt:lpstr>TAILORING YOUR MESSAGE ACTIVITY</vt:lpstr>
      <vt:lpstr>What do we know about researchers, communicators, and the public</vt:lpstr>
      <vt:lpstr>Stakeholders</vt:lpstr>
      <vt:lpstr>Who are your key stakeholders?</vt:lpstr>
      <vt:lpstr>What are our goals when we work with each group?</vt:lpstr>
      <vt:lpstr>So, what did we learn?</vt:lpstr>
      <vt:lpstr>LUNCH</vt:lpstr>
      <vt:lpstr>TRANSLATING FOR THE PUBLIC PANEL</vt:lpstr>
      <vt:lpstr>BREAK</vt:lpstr>
      <vt:lpstr>FACT SHEETS</vt:lpstr>
      <vt:lpstr>Introduction to Fact Sheets</vt:lpstr>
      <vt:lpstr>EXAMPLES</vt:lpstr>
      <vt:lpstr>Faculty member perspective</vt:lpstr>
      <vt:lpstr>FACT SHEET ACTIVITY</vt:lpstr>
      <vt:lpstr>What part of your research does the public care about?</vt:lpstr>
      <vt:lpstr>Purpose and Audience</vt:lpstr>
      <vt:lpstr>How do we write for non-academic audiences?</vt:lpstr>
      <vt:lpstr>Outline Fact Sheet Draft</vt:lpstr>
      <vt:lpstr>Discussion</vt:lpstr>
      <vt:lpstr>FINISHING THOUGHTS</vt:lpstr>
      <vt:lpstr>What does it mean for academia?</vt:lpstr>
      <vt:lpstr>What are the key points you’re taking away from today?</vt:lpstr>
      <vt:lpstr>Homework</vt:lpstr>
      <vt:lpstr>And that’s a wrap on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1: Tailoring Your Communication</dc:title>
  <dc:creator>Edwards, Taylor</dc:creator>
  <cp:lastModifiedBy>Herrick, Kegan Jean</cp:lastModifiedBy>
  <cp:revision>116</cp:revision>
  <dcterms:created xsi:type="dcterms:W3CDTF">2024-09-22T18:51:48Z</dcterms:created>
  <dcterms:modified xsi:type="dcterms:W3CDTF">2025-12-09T17:11:02Z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0x010100D1A490B093F19547A8735C704A512464</vt:lpwstr>
  </property>
  <property fmtid="{D5CDD505-2E9C-101B-9397-08002B2CF9AE}" pid="3" name="MediaServiceImageTags">
    <vt:lpwstr/>
  </property>
</Properties>
</file>