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5"/>
  </p:notesMasterIdLst>
  <p:sldIdLst>
    <p:sldId id="256" r:id="rId5"/>
    <p:sldId id="257" r:id="rId6"/>
    <p:sldId id="258" r:id="rId7"/>
    <p:sldId id="259" r:id="rId8"/>
    <p:sldId id="297" r:id="rId9"/>
    <p:sldId id="260" r:id="rId10"/>
    <p:sldId id="298" r:id="rId11"/>
    <p:sldId id="263" r:id="rId12"/>
    <p:sldId id="318" r:id="rId13"/>
    <p:sldId id="300" r:id="rId14"/>
    <p:sldId id="262" r:id="rId15"/>
    <p:sldId id="264" r:id="rId16"/>
    <p:sldId id="303" r:id="rId17"/>
    <p:sldId id="266" r:id="rId18"/>
    <p:sldId id="304" r:id="rId19"/>
    <p:sldId id="305" r:id="rId20"/>
    <p:sldId id="292" r:id="rId21"/>
    <p:sldId id="293" r:id="rId22"/>
    <p:sldId id="316" r:id="rId23"/>
    <p:sldId id="317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9AD3D05-01C0-9D45-1DE3-71218B061446}" name="Settle, Quisto" initials="QS" userId="S::qsettle@okstate.edu::7c2e4e9a-cc59-4388-8f38-f591760aa107" providerId="AD"/>
  <p188:author id="{16CF6FC2-55AB-2A8E-6D91-CAB919B753DB}" name="Edwards, Taylor" initials="" userId="S::taylor.edwards11@okstate.edu::696d2004-ecec-4744-b5b1-f5c27b33542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E26090-5775-4F2C-91DD-974121855C96}" v="5" dt="2025-12-05T19:17:23.9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05"/>
    <p:restoredTop sz="94577"/>
  </p:normalViewPr>
  <p:slideViewPr>
    <p:cSldViewPr snapToGrid="0">
      <p:cViewPr varScale="1">
        <p:scale>
          <a:sx n="98" d="100"/>
          <a:sy n="98" d="100"/>
        </p:scale>
        <p:origin x="96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9DDF4E-F0FE-3947-A91B-913C57425878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D03B22-FDD5-884B-9F36-F807DE6F0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489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can include yourself as an example and introduce yourself to the group.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03B22-FDD5-884B-9F36-F807DE6F0D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2362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Guests we utilized for this session were professionals from the college communication department, the host and cameraman of the state extension television show, and the host of a television show specializing in gardening.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03B22-FDD5-884B-9F36-F807DE6F0D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2644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Just gathering further thoughts about if participants have continued to work on these and what their next steps should be.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03B22-FDD5-884B-9F36-F807DE6F0D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2761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76DFE5-9140-2A1C-3A61-D2E018D324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DAA0A05-95B9-9344-B8F7-DFD6892513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F125FE1-7F44-4A6A-9949-27D0533391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45 minutes for the panel. Utilize activity sheet 6 for this portion.</a:t>
            </a:r>
            <a:endParaRPr lang="en-US" dirty="0">
              <a:solidFill>
                <a:srgbClr val="444444"/>
              </a:solidFill>
            </a:endParaRPr>
          </a:p>
          <a:p>
            <a:endParaRPr lang="en-US" dirty="0">
              <a:solidFill>
                <a:srgbClr val="444444"/>
              </a:solidFill>
            </a:endParaRPr>
          </a:p>
          <a:p>
            <a:r>
              <a:rPr lang="en-US" dirty="0"/>
              <a:t>Potential Questions:</a:t>
            </a:r>
            <a:endParaRPr lang="en-US" dirty="0">
              <a:solidFill>
                <a:srgbClr val="444444"/>
              </a:solidFill>
            </a:endParaRPr>
          </a:p>
          <a:p>
            <a:pPr marL="228600" indent="-228600">
              <a:buAutoNum type="arabicParenR"/>
            </a:pPr>
            <a:r>
              <a:rPr lang="en-US" dirty="0"/>
              <a:t>What is your job and how does it tie to interviewing? </a:t>
            </a:r>
            <a:endParaRPr lang="en-US" dirty="0">
              <a:solidFill>
                <a:srgbClr val="444444"/>
              </a:solidFill>
            </a:endParaRPr>
          </a:p>
          <a:p>
            <a:pPr marL="228600" indent="-228600">
              <a:buAutoNum type="arabicParenR"/>
            </a:pPr>
            <a:r>
              <a:rPr lang="en-US" dirty="0"/>
              <a:t>What are you looking for when you're interviewing someone?</a:t>
            </a:r>
            <a:endParaRPr lang="en-US" dirty="0">
              <a:solidFill>
                <a:srgbClr val="444444"/>
              </a:solidFill>
            </a:endParaRPr>
          </a:p>
          <a:p>
            <a:pPr marL="228600" indent="-228600">
              <a:buAutoNum type="arabicParenR"/>
            </a:pPr>
            <a:r>
              <a:rPr lang="en-US" dirty="0"/>
              <a:t>How does interviewing with journalists differ from interviewing with in-house PR staff?</a:t>
            </a:r>
            <a:endParaRPr lang="en-US" dirty="0">
              <a:solidFill>
                <a:srgbClr val="444444"/>
              </a:solidFill>
            </a:endParaRPr>
          </a:p>
          <a:p>
            <a:pPr marL="228600" indent="-228600">
              <a:buAutoNum type="arabicParenR"/>
            </a:pPr>
            <a:r>
              <a:rPr lang="en-US" dirty="0"/>
              <a:t>What can researchers expect when they're being interviewed? </a:t>
            </a:r>
            <a:endParaRPr lang="en-US" dirty="0">
              <a:solidFill>
                <a:srgbClr val="444444"/>
              </a:solidFill>
            </a:endParaRPr>
          </a:p>
          <a:p>
            <a:pPr marL="228600" indent="-228600">
              <a:buAutoNum type="arabicParenR"/>
            </a:pPr>
            <a:r>
              <a:rPr lang="en-US" dirty="0"/>
              <a:t>How can they prepare ahead of the interview?</a:t>
            </a:r>
            <a:endParaRPr lang="en-US" dirty="0">
              <a:solidFill>
                <a:srgbClr val="444444"/>
              </a:solidFill>
            </a:endParaRPr>
          </a:p>
          <a:p>
            <a:pPr marL="228600" indent="-228600">
              <a:buAutoNum type="arabicParenR"/>
            </a:pPr>
            <a:r>
              <a:rPr lang="en-US" dirty="0"/>
              <a:t>What should they wear?</a:t>
            </a:r>
            <a:endParaRPr lang="en-US" dirty="0">
              <a:solidFill>
                <a:srgbClr val="444444"/>
              </a:solidFill>
            </a:endParaRPr>
          </a:p>
          <a:p>
            <a:pPr marL="228600" indent="-228600">
              <a:buAutoNum type="arabicParenR"/>
            </a:pPr>
            <a:r>
              <a:rPr lang="en-US" dirty="0"/>
              <a:t>How do you handle being asked sensitive questions or questions that are not related to the research?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3DB17A-E99C-5261-9D2F-1AB06D47AB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03B22-FDD5-884B-9F36-F807DE6F0D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7069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45 minutes for this activity. For these breakout sessions, we had two faculty members who frequently do interviews come and talk about their experiences and answer any questions the participants had.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03B22-FDD5-884B-9F36-F807DE6F0D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1966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After giving them time for reflection, open it up into a group-wide discussion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03B22-FDD5-884B-9F36-F807DE6F0D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1566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the rotations, we had one focused on radio interviews, one sitting down inside, and one “walk and talk” casual interview outside.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03B22-FDD5-884B-9F36-F807DE6F0D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4378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Calibri"/>
                <a:ea typeface="Calibri"/>
                <a:cs typeface="Calibri"/>
              </a:rPr>
              <a:t>Ask about how the rotations went and gather feedback.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03B22-FDD5-884B-9F36-F807DE6F0D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92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alibri"/>
                <a:ea typeface="Calibri"/>
                <a:cs typeface="Calibri"/>
              </a:rPr>
              <a:t>Insert your own information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03B22-FDD5-884B-9F36-F807DE6F0D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943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CBE2D-10AE-5967-CD07-C790E08778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B6601B-B709-5E89-B4EA-789699E9C7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9EC2BF-FF4D-7F1E-E0E7-DF890A69F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4B427-6AA3-7744-9B95-AC212DE33443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D1E37F-291D-DB86-BE35-A38BEE02E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701D7A-DC45-ED97-34CA-57A713028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BF624-7A95-1B4F-A418-7A768B546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963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AF630-B49D-936A-09F1-9FBCCFBAE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BA296F-587A-9CA7-3657-DC467B6740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D4A801-499A-E753-6A89-AAF397E67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4B427-6AA3-7744-9B95-AC212DE33443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49A5AC-10BD-882A-F33E-3F59CF7C6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6B58D-84AE-7B0B-C052-52E95B954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BF624-7A95-1B4F-A418-7A768B546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575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B9E84E-A951-DF3E-56BC-3CBE57EE0E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E4AC31-8338-8AE2-2604-4840D0736E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8BED4C-D361-BE0A-DF3C-EABF6B195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4B427-6AA3-7744-9B95-AC212DE33443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3582D-F300-B273-234A-BBE91CE38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039C0A-3206-BF4F-7186-1DFC1AEAD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BF624-7A95-1B4F-A418-7A768B546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129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60FE1-865C-353E-F242-A6D54C95B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852FE3-CA95-8816-532A-B16382F8F7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DECA66-51DD-E6C8-1178-15C23B29A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4B427-6AA3-7744-9B95-AC212DE33443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BB4FB2-8416-4EB3-09F8-D9A85734E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2EFD2A-A102-58BD-DE2B-B7D2A6E85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BF624-7A95-1B4F-A418-7A768B546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127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321FF-5E3E-96E2-0C65-917628446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2C03BD-A470-47E5-262E-82E287E9BA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D31FC0-1693-A22F-171E-E4EB3128C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4B427-6AA3-7744-9B95-AC212DE33443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C0FF1A-8A7D-9D90-0460-BCCF53E34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42BAFB-99F2-4D0F-120A-665A4D0E4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BF624-7A95-1B4F-A418-7A768B546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753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4D644-02D2-6F51-9EC1-8924AB5C7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A06CB-FAB5-3AA9-3BDE-258047A966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AF2655-B8DF-C5EE-161B-E97E3B1620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FE5C54-800E-FED9-9A5C-8A06DBCA3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4B427-6AA3-7744-9B95-AC212DE33443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19F2F2-741C-BF9C-C9B1-AC5FF7A36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AE136E-4541-8BB5-A9DF-045230129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BF624-7A95-1B4F-A418-7A768B546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41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222EA-DFD6-42CB-B94F-C4D98E1F5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454E9-1612-4066-4C34-4AA3BA0ECA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E40198-346C-9E9A-01CF-63D639D536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C09EE2-6C93-8B87-3EFB-9A26007613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ACDAEC-8B59-76C9-2D9A-6490C4DDE4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7098F7-934D-E181-DAE0-0DE0A76F0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4B427-6AA3-7744-9B95-AC212DE33443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34AF5B-6495-51B4-35E6-5D6099C11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E687907-2BF4-FAEB-30E8-0700E725C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BF624-7A95-1B4F-A418-7A768B546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609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A51C1-BC30-ACB2-BEEE-02F87F0B9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BBD8C0-7100-2E34-99DE-F7FF55E4D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4B427-6AA3-7744-9B95-AC212DE33443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5E1A80-6A27-4B3B-798D-2CE76FE47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B886B2-6E79-76AF-284B-C821E4731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BF624-7A95-1B4F-A418-7A768B546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299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8C76AF-BCAC-8883-C919-C550EB618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4B427-6AA3-7744-9B95-AC212DE33443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1993AE7-3C79-CD55-EDAC-562839226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E4D533-1CEE-DEDC-F86F-BD04EBEE1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BF624-7A95-1B4F-A418-7A768B546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49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87F9D-0FA7-0ABF-CC3B-2E20FA610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0515BD-1863-780D-9B59-B81AF4D5D7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EA60D1-EA50-FCEA-B905-62EFD4556D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B2451B-1644-2C74-4749-C03EE899F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4B427-6AA3-7744-9B95-AC212DE33443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89FA3A-253C-6AB1-188B-9DAE43DE1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CBC3D5-8633-7600-3C85-C43FA375B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BF624-7A95-1B4F-A418-7A768B546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7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2F8EB-7317-B2E7-0BF8-91B24DC9F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5AE29F-8605-9AB8-6162-464D1C29ED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1488A0-00F2-3274-2395-74E0196B81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65D308-76CF-9786-AB88-1CA0C0A22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4B427-6AA3-7744-9B95-AC212DE33443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B39F1E-ECCC-DD14-9AF9-C8DABD62B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A6A890-921E-9D1F-B571-BEB2E79D1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BF624-7A95-1B4F-A418-7A768B546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708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791FF8-DBE0-D933-E4F2-1DD3BA4BE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AF3F5C-65A9-F5C4-F9CE-5CD7BFECD6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5E507B-E878-640B-8B95-21A8CE8C51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24B427-6AA3-7744-9B95-AC212DE33443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4EF193-84EE-CF4C-A5BE-1A82D75012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B15B52-4091-AC83-AFDB-AD18F3C8EC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3BF624-7A95-1B4F-A418-7A768B546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862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3245F62-CCC4-49E4-B95B-EA6C1E790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02D399-F4E1-6FC3-D2D6-F3D42749823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38175" y="5661025"/>
            <a:ext cx="10910888" cy="55245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Session 3: Practicing Interviews</a:t>
            </a:r>
          </a:p>
        </p:txBody>
      </p:sp>
      <p:pic>
        <p:nvPicPr>
          <p:cNvPr id="5" name="Picture 4" descr="OSU Agriculture Science Communication Academy Logo.">
            <a:extLst>
              <a:ext uri="{FF2B5EF4-FFF2-40B4-BE49-F238E27FC236}">
                <a16:creationId xmlns:a16="http://schemas.microsoft.com/office/drawing/2014/main" id="{2BEDB0B1-100C-D5EE-D980-C43D46FB68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4423" y="2057998"/>
            <a:ext cx="5298558" cy="2742004"/>
          </a:xfrm>
          <a:prstGeom prst="rect">
            <a:avLst/>
          </a:prstGeom>
        </p:spPr>
      </p:pic>
      <p:sp>
        <p:nvSpPr>
          <p:cNvPr id="12" name="sketch line">
            <a:extLst>
              <a:ext uri="{FF2B5EF4-FFF2-40B4-BE49-F238E27FC236}">
                <a16:creationId xmlns:a16="http://schemas.microsoft.com/office/drawing/2014/main" id="{E6C0DD6B-6AA3-448F-9B99-8386295BC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7702" y="5509052"/>
            <a:ext cx="4572000" cy="18288"/>
          </a:xfrm>
          <a:custGeom>
            <a:avLst/>
            <a:gdLst>
              <a:gd name="connsiteX0" fmla="*/ 0 w 4572000"/>
              <a:gd name="connsiteY0" fmla="*/ 0 h 18288"/>
              <a:gd name="connsiteX1" fmla="*/ 515983 w 4572000"/>
              <a:gd name="connsiteY1" fmla="*/ 0 h 18288"/>
              <a:gd name="connsiteX2" fmla="*/ 1031966 w 4572000"/>
              <a:gd name="connsiteY2" fmla="*/ 0 h 18288"/>
              <a:gd name="connsiteX3" fmla="*/ 1639389 w 4572000"/>
              <a:gd name="connsiteY3" fmla="*/ 0 h 18288"/>
              <a:gd name="connsiteX4" fmla="*/ 2383971 w 4572000"/>
              <a:gd name="connsiteY4" fmla="*/ 0 h 18288"/>
              <a:gd name="connsiteX5" fmla="*/ 2945674 w 4572000"/>
              <a:gd name="connsiteY5" fmla="*/ 0 h 18288"/>
              <a:gd name="connsiteX6" fmla="*/ 3507377 w 4572000"/>
              <a:gd name="connsiteY6" fmla="*/ 0 h 18288"/>
              <a:gd name="connsiteX7" fmla="*/ 4572000 w 4572000"/>
              <a:gd name="connsiteY7" fmla="*/ 0 h 18288"/>
              <a:gd name="connsiteX8" fmla="*/ 4572000 w 4572000"/>
              <a:gd name="connsiteY8" fmla="*/ 18288 h 18288"/>
              <a:gd name="connsiteX9" fmla="*/ 3873137 w 4572000"/>
              <a:gd name="connsiteY9" fmla="*/ 18288 h 18288"/>
              <a:gd name="connsiteX10" fmla="*/ 3311434 w 4572000"/>
              <a:gd name="connsiteY10" fmla="*/ 18288 h 18288"/>
              <a:gd name="connsiteX11" fmla="*/ 2749731 w 4572000"/>
              <a:gd name="connsiteY11" fmla="*/ 18288 h 18288"/>
              <a:gd name="connsiteX12" fmla="*/ 2050869 w 4572000"/>
              <a:gd name="connsiteY12" fmla="*/ 18288 h 18288"/>
              <a:gd name="connsiteX13" fmla="*/ 1306286 w 4572000"/>
              <a:gd name="connsiteY13" fmla="*/ 18288 h 18288"/>
              <a:gd name="connsiteX14" fmla="*/ 790303 w 4572000"/>
              <a:gd name="connsiteY14" fmla="*/ 18288 h 18288"/>
              <a:gd name="connsiteX15" fmla="*/ 0 w 4572000"/>
              <a:gd name="connsiteY15" fmla="*/ 18288 h 18288"/>
              <a:gd name="connsiteX16" fmla="*/ 0 w 457200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572000" h="18288" fill="none" extrusionOk="0">
                <a:moveTo>
                  <a:pt x="0" y="0"/>
                </a:moveTo>
                <a:cubicBezTo>
                  <a:pt x="105156" y="-20963"/>
                  <a:pt x="340432" y="822"/>
                  <a:pt x="515983" y="0"/>
                </a:cubicBezTo>
                <a:cubicBezTo>
                  <a:pt x="691534" y="-822"/>
                  <a:pt x="850679" y="16479"/>
                  <a:pt x="1031966" y="0"/>
                </a:cubicBezTo>
                <a:cubicBezTo>
                  <a:pt x="1213253" y="-16479"/>
                  <a:pt x="1443646" y="-18730"/>
                  <a:pt x="1639389" y="0"/>
                </a:cubicBezTo>
                <a:cubicBezTo>
                  <a:pt x="1835132" y="18730"/>
                  <a:pt x="2159975" y="18531"/>
                  <a:pt x="2383971" y="0"/>
                </a:cubicBezTo>
                <a:cubicBezTo>
                  <a:pt x="2607967" y="-18531"/>
                  <a:pt x="2719096" y="-12030"/>
                  <a:pt x="2945674" y="0"/>
                </a:cubicBezTo>
                <a:cubicBezTo>
                  <a:pt x="3172252" y="12030"/>
                  <a:pt x="3269167" y="27666"/>
                  <a:pt x="3507377" y="0"/>
                </a:cubicBezTo>
                <a:cubicBezTo>
                  <a:pt x="3745587" y="-27666"/>
                  <a:pt x="4116741" y="18705"/>
                  <a:pt x="4572000" y="0"/>
                </a:cubicBezTo>
                <a:cubicBezTo>
                  <a:pt x="4572895" y="8974"/>
                  <a:pt x="4571454" y="9359"/>
                  <a:pt x="4572000" y="18288"/>
                </a:cubicBezTo>
                <a:cubicBezTo>
                  <a:pt x="4374698" y="3942"/>
                  <a:pt x="4098874" y="-11042"/>
                  <a:pt x="3873137" y="18288"/>
                </a:cubicBezTo>
                <a:cubicBezTo>
                  <a:pt x="3647400" y="47618"/>
                  <a:pt x="3517055" y="5421"/>
                  <a:pt x="3311434" y="18288"/>
                </a:cubicBezTo>
                <a:cubicBezTo>
                  <a:pt x="3105813" y="31155"/>
                  <a:pt x="3025168" y="17856"/>
                  <a:pt x="2749731" y="18288"/>
                </a:cubicBezTo>
                <a:cubicBezTo>
                  <a:pt x="2474294" y="18720"/>
                  <a:pt x="2291766" y="-14168"/>
                  <a:pt x="2050869" y="18288"/>
                </a:cubicBezTo>
                <a:cubicBezTo>
                  <a:pt x="1809972" y="50744"/>
                  <a:pt x="1540276" y="46798"/>
                  <a:pt x="1306286" y="18288"/>
                </a:cubicBezTo>
                <a:cubicBezTo>
                  <a:pt x="1072296" y="-10222"/>
                  <a:pt x="972445" y="19645"/>
                  <a:pt x="790303" y="18288"/>
                </a:cubicBezTo>
                <a:cubicBezTo>
                  <a:pt x="608161" y="16931"/>
                  <a:pt x="200981" y="8241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572000" h="18288" stroke="0" extrusionOk="0">
                <a:moveTo>
                  <a:pt x="0" y="0"/>
                </a:moveTo>
                <a:cubicBezTo>
                  <a:pt x="143285" y="-9565"/>
                  <a:pt x="327959" y="-11498"/>
                  <a:pt x="561703" y="0"/>
                </a:cubicBezTo>
                <a:cubicBezTo>
                  <a:pt x="795447" y="11498"/>
                  <a:pt x="838260" y="18255"/>
                  <a:pt x="1077686" y="0"/>
                </a:cubicBezTo>
                <a:cubicBezTo>
                  <a:pt x="1317112" y="-18255"/>
                  <a:pt x="1437472" y="23514"/>
                  <a:pt x="1639389" y="0"/>
                </a:cubicBezTo>
                <a:cubicBezTo>
                  <a:pt x="1841306" y="-23514"/>
                  <a:pt x="2037142" y="-12551"/>
                  <a:pt x="2292531" y="0"/>
                </a:cubicBezTo>
                <a:cubicBezTo>
                  <a:pt x="2547920" y="12551"/>
                  <a:pt x="2810436" y="-20352"/>
                  <a:pt x="2991394" y="0"/>
                </a:cubicBezTo>
                <a:cubicBezTo>
                  <a:pt x="3172352" y="20352"/>
                  <a:pt x="3530025" y="-13347"/>
                  <a:pt x="3735977" y="0"/>
                </a:cubicBezTo>
                <a:cubicBezTo>
                  <a:pt x="3941929" y="13347"/>
                  <a:pt x="4161497" y="34086"/>
                  <a:pt x="4572000" y="0"/>
                </a:cubicBezTo>
                <a:cubicBezTo>
                  <a:pt x="4571545" y="6162"/>
                  <a:pt x="4571903" y="11775"/>
                  <a:pt x="4572000" y="18288"/>
                </a:cubicBezTo>
                <a:cubicBezTo>
                  <a:pt x="4228040" y="36490"/>
                  <a:pt x="4199736" y="42557"/>
                  <a:pt x="3873137" y="18288"/>
                </a:cubicBezTo>
                <a:cubicBezTo>
                  <a:pt x="3546538" y="-5981"/>
                  <a:pt x="3472124" y="16809"/>
                  <a:pt x="3128554" y="18288"/>
                </a:cubicBezTo>
                <a:cubicBezTo>
                  <a:pt x="2784984" y="19767"/>
                  <a:pt x="2735896" y="-17781"/>
                  <a:pt x="2383971" y="18288"/>
                </a:cubicBezTo>
                <a:cubicBezTo>
                  <a:pt x="2032046" y="54357"/>
                  <a:pt x="2019324" y="2920"/>
                  <a:pt x="1867989" y="18288"/>
                </a:cubicBezTo>
                <a:cubicBezTo>
                  <a:pt x="1716654" y="33656"/>
                  <a:pt x="1418675" y="32575"/>
                  <a:pt x="1169126" y="18288"/>
                </a:cubicBezTo>
                <a:cubicBezTo>
                  <a:pt x="919577" y="4001"/>
                  <a:pt x="798537" y="16165"/>
                  <a:pt x="561703" y="18288"/>
                </a:cubicBezTo>
                <a:cubicBezTo>
                  <a:pt x="324869" y="20411"/>
                  <a:pt x="221395" y="-912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0130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8FF312-96EB-F760-60EE-FA31C206F6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F9FCB6B-F6CA-715B-5F4F-093C07DCC8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339924-BAA8-623A-12E9-15B9D5D11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1381"/>
            <a:ext cx="10512552" cy="406654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BREAK UNTIL 10:25</a:t>
            </a:r>
          </a:p>
        </p:txBody>
      </p:sp>
      <p:sp>
        <p:nvSpPr>
          <p:cNvPr id="13" name="sketch line">
            <a:extLst>
              <a:ext uri="{FF2B5EF4-FFF2-40B4-BE49-F238E27FC236}">
                <a16:creationId xmlns:a16="http://schemas.microsoft.com/office/drawing/2014/main" id="{5F6810DB-74C7-F617-D064-2E823DCF56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7188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1AD2BC-3A6F-9239-013E-BEEF5E088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/>
              <a:t>Breakout Tables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0C1051-25AC-2109-E213-62A52CB508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We are going to split in half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You will get a chance to chat with the faculty members about their interview experiences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At the halfway point, we will switch tables so that you get to hear from both of them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5099652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A69150-D46B-C9FF-B7F6-0CBBADD20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/>
              <a:t>Preparing for the Afternoon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7B01EE-D983-1CA4-A87A-1E47FE4791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Take a moment to write down your answers to the following questions: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200" dirty="0"/>
              <a:t>What are you concerned about going into the afternoon’s activity?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200" dirty="0"/>
              <a:t>How can we put ourselves in a position to be more successful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987742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DE9E5D9-629A-D19C-184B-4A144E71A0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E91108A2-EE6C-06FB-02D8-581605220C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2F0B8F-6B43-818D-CBCD-8AE9678D6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1381"/>
            <a:ext cx="10512552" cy="406654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LUNCH</a:t>
            </a:r>
          </a:p>
        </p:txBody>
      </p:sp>
      <p:sp>
        <p:nvSpPr>
          <p:cNvPr id="13" name="sketch line">
            <a:extLst>
              <a:ext uri="{FF2B5EF4-FFF2-40B4-BE49-F238E27FC236}">
                <a16:creationId xmlns:a16="http://schemas.microsoft.com/office/drawing/2014/main" id="{877E98F6-459F-A8CA-DF2C-69F5BF7D1E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852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FFB361-6942-8F9D-61D0-83BC25560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/>
              <a:t>The Rotation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6E82F4-4421-9B9A-B50C-39F555F56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We’re going to split into three groups and rotate between stations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At each station, you’re going to practice interviewing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As other people are being interviewed, watch and see what you can learn from them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Each station will last 40 minutes (please grab a drink and snack)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6549003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AEAB9BD-2AAE-F10B-615D-77D9817DBD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6782EC36-6503-43DC-F358-AEFD949BF7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2AD4EB1-289D-75FD-0FAC-91444E91A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1381"/>
            <a:ext cx="10512552" cy="406654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DEBRIEFING ACTIVITY</a:t>
            </a:r>
          </a:p>
        </p:txBody>
      </p:sp>
      <p:sp>
        <p:nvSpPr>
          <p:cNvPr id="13" name="sketch line">
            <a:extLst>
              <a:ext uri="{FF2B5EF4-FFF2-40B4-BE49-F238E27FC236}">
                <a16:creationId xmlns:a16="http://schemas.microsoft.com/office/drawing/2014/main" id="{A181C026-6343-779A-1FCC-602BCBA19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2282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2AC25B8-CF4A-AB5A-854B-298B2C2D14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19B7126-F4EF-0019-03C5-7D7B3A28C6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149C05-A042-C3B3-D160-791E3EABB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1381"/>
            <a:ext cx="10512552" cy="406654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WRAPPING UP</a:t>
            </a:r>
          </a:p>
        </p:txBody>
      </p:sp>
      <p:sp>
        <p:nvSpPr>
          <p:cNvPr id="13" name="sketch line">
            <a:extLst>
              <a:ext uri="{FF2B5EF4-FFF2-40B4-BE49-F238E27FC236}">
                <a16:creationId xmlns:a16="http://schemas.microsoft.com/office/drawing/2014/main" id="{4DD09B1C-3E10-5333-AC5D-AAF995F416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1842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D3B4880-0635-07F7-7583-B59A38679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/>
              <a:t>What does it mean for academia?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9A56F2-FBDE-75B2-9D62-D3A69795E0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457200" indent="-457200" algn="l" rtl="0" fontAlgn="base">
              <a:buFont typeface="Arial" panose="020B0604020202020204" pitchFamily="34" charset="0"/>
              <a:buChar char="•"/>
            </a:pPr>
            <a:r>
              <a:rPr lang="en-US" sz="2200" b="0" i="0" u="none" strike="noStrike" dirty="0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Faculty members get asked to do interviews</a:t>
            </a:r>
            <a:endParaRPr lang="en-US" sz="2200" u="none" strike="noStrike" dirty="0">
              <a:solidFill>
                <a:srgbClr val="000000"/>
              </a:solidFill>
              <a:cs typeface="Roboto" panose="02000000000000000000" pitchFamily="2" charset="0"/>
            </a:endParaRPr>
          </a:p>
          <a:p>
            <a:pPr marL="457200" indent="-457200" algn="l" rtl="0" fontAlgn="base">
              <a:buFont typeface="Arial" panose="020B0604020202020204" pitchFamily="34" charset="0"/>
              <a:buChar char="•"/>
            </a:pPr>
            <a:r>
              <a:rPr lang="en-US" sz="2200" b="0" i="0" dirty="0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Opportunity to expand the reach of your work</a:t>
            </a:r>
          </a:p>
          <a:p>
            <a:pPr marL="457200" indent="-457200" algn="l" rtl="0" fontAlgn="base">
              <a:buFont typeface="Arial" panose="020B0604020202020204" pitchFamily="34" charset="0"/>
              <a:buChar char="•"/>
            </a:pPr>
            <a:r>
              <a:rPr lang="en-US" sz="2200" u="none" strike="noStrike" dirty="0">
                <a:solidFill>
                  <a:srgbClr val="000000"/>
                </a:solidFill>
                <a:cs typeface="Roboto" panose="02000000000000000000" pitchFamily="2" charset="0"/>
              </a:rPr>
              <a:t>These skills can translate to interviewing for jobs and other times you need to explain your work publicly</a:t>
            </a:r>
            <a:endParaRPr lang="en-US" sz="2200" b="0" i="0" u="none" strike="noStrike" dirty="0">
              <a:solidFill>
                <a:srgbClr val="000000"/>
              </a:solidFill>
              <a:effectLst/>
              <a:cs typeface="Roboto" panose="02000000000000000000" pitchFamily="2" charset="0"/>
            </a:endParaRP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853381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9590F9-30B0-B8BD-38CD-E3CE72936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en-US" sz="5400" dirty="0"/>
              <a:t>What were the key points you’re taking away from today?</a:t>
            </a:r>
          </a:p>
        </p:txBody>
      </p:sp>
      <p:sp>
        <p:nvSpPr>
          <p:cNvPr id="17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A95669-DB8E-E29C-F990-8842661D00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r>
              <a:rPr lang="en-US" sz="2200" dirty="0"/>
              <a:t>How can you talk about this in job interviews and such?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1262324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007FDE-2FEC-79BE-85F5-D066386CB9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112A468-2496-D95C-1FBF-5B803D63B7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78A4CC-1DF5-8837-69BB-4C7F1B8F5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1381"/>
            <a:ext cx="10512552" cy="406654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REFLECTIONS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7DBC441D-A622-65A3-7BF5-8008988658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689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4A0858-A945-0BC7-4AEC-080AED0E1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/>
              <a:t>Overview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919D95-8953-2FE2-D97D-F2CA604FC7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8709212" cy="4251960"/>
          </a:xfrm>
        </p:spPr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kern="100" dirty="0">
                <a:effectLst/>
                <a:cs typeface="Roboto" panose="02000000000000000000" pitchFamily="2" charset="0"/>
              </a:rPr>
              <a:t>9:00 – Introductions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kern="100" dirty="0">
                <a:effectLst/>
                <a:cs typeface="Roboto" panose="02000000000000000000" pitchFamily="2" charset="0"/>
              </a:rPr>
              <a:t>9:10 – Recapping the first two sessions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kern="100" dirty="0">
                <a:effectLst/>
                <a:cs typeface="Roboto" panose="02000000000000000000" pitchFamily="2" charset="0"/>
              </a:rPr>
              <a:t>9:30 – Interviewing panel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kern="100" dirty="0">
                <a:effectLst/>
                <a:cs typeface="Roboto" panose="02000000000000000000" pitchFamily="2" charset="0"/>
              </a:rPr>
              <a:t>10:15 – Break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kern="100" dirty="0">
                <a:effectLst/>
                <a:cs typeface="Roboto" panose="02000000000000000000" pitchFamily="2" charset="0"/>
              </a:rPr>
              <a:t>10:25 – Breakout tables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kern="100" dirty="0">
                <a:effectLst/>
                <a:cs typeface="Roboto" panose="02000000000000000000" pitchFamily="2" charset="0"/>
              </a:rPr>
              <a:t>11:10 – Preparing for afternoon activity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kern="100" dirty="0">
                <a:effectLst/>
                <a:cs typeface="Roboto" panose="02000000000000000000" pitchFamily="2" charset="0"/>
              </a:rPr>
              <a:t>11:30 – Lunch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kern="100" dirty="0">
                <a:effectLst/>
                <a:cs typeface="Roboto" panose="02000000000000000000" pitchFamily="2" charset="0"/>
              </a:rPr>
              <a:t>12:15 – Practicing interviews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kern="100" dirty="0">
                <a:effectLst/>
                <a:cs typeface="Roboto" panose="02000000000000000000" pitchFamily="2" charset="0"/>
              </a:rPr>
              <a:t>2:15 – Debriefing, reflections, and prep for </a:t>
            </a:r>
            <a:r>
              <a:rPr lang="en-US" sz="2200" kern="100" dirty="0">
                <a:cs typeface="Roboto" panose="02000000000000000000" pitchFamily="2" charset="0"/>
              </a:rPr>
              <a:t>next</a:t>
            </a:r>
            <a:r>
              <a:rPr lang="en-US" sz="2200" kern="100" dirty="0">
                <a:effectLst/>
                <a:cs typeface="Roboto" panose="02000000000000000000" pitchFamily="2" charset="0"/>
              </a:rPr>
              <a:t> session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0726845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949B5D9-E536-3CBB-13FF-AFF661EE44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A735815-3ABF-2E30-A120-9D4D474516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BFCD1C-CA51-107D-ECB7-0F15D59F6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/>
              <a:t>And that’s a wrap on today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0A42EBE9-3DDD-0C72-ECB3-CE8185A708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AFD485-45C9-2962-40A8-A3373759C8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n-US" sz="2200" dirty="0"/>
              <a:t>We’ll see you back here on </a:t>
            </a:r>
            <a:r>
              <a:rPr lang="en-US" sz="2200" dirty="0">
                <a:highlight>
                  <a:srgbClr val="FFFF00"/>
                </a:highlight>
              </a:rPr>
              <a:t>the next meeting day </a:t>
            </a:r>
            <a:r>
              <a:rPr lang="en-US" sz="2200" dirty="0"/>
              <a:t>when we talk about DIY Communications</a:t>
            </a:r>
          </a:p>
          <a:p>
            <a:r>
              <a:rPr lang="en-US" sz="2200" b="1" dirty="0">
                <a:solidFill>
                  <a:schemeClr val="tx1"/>
                </a:solidFill>
              </a:rPr>
              <a:t>If you have any questions, shoot me an email at </a:t>
            </a:r>
            <a:r>
              <a:rPr lang="en-US" sz="2200" b="1" dirty="0">
                <a:solidFill>
                  <a:schemeClr val="tx1"/>
                </a:solidFill>
                <a:highlight>
                  <a:srgbClr val="FFFF00"/>
                </a:highlight>
              </a:rPr>
              <a:t>(insert email)</a:t>
            </a:r>
            <a:endParaRPr lang="en-US" sz="22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497373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B6FF8A-7946-ED4A-1DCB-D6D5049FF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1381"/>
            <a:ext cx="10512552" cy="406654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WELCOME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056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6FA33CF-A36A-8493-D133-F8E3C0352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/>
              <a:t>Introductions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038544-8093-1904-1C8B-1E6534419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Name, major, research project, and what’s your favorite thing about living in your hometown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200" dirty="0"/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072876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7D0E5E1-56C3-765C-487E-7187578177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2646391-BE84-623B-3D4A-EFD9A25F5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B76EC5-EB00-2CE4-B157-13CD4A1AD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1381"/>
            <a:ext cx="10512552" cy="406654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OUR GUESTS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989B29E2-F841-6613-A5F1-7046C6626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823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CA760F3-321B-1194-CA76-892DB1E11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/>
              <a:t>Goals for today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E6B2F8-DFBE-601C-109F-57C301BEA5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Get more comfortable being interviewed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The morning will be preparation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The afternoon will be practice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682609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76C6A6B-4E6A-3B6F-0BDD-09A360345C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C88B11F-0571-46B9-81BC-D65333976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7EE414-37D3-2628-5550-9EDAE6C6E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1381"/>
            <a:ext cx="10512552" cy="406654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REFLECTING ON THE FIRST TWO SESSIONS:</a:t>
            </a:r>
          </a:p>
        </p:txBody>
      </p:sp>
      <p:sp>
        <p:nvSpPr>
          <p:cNvPr id="13" name="sketch line">
            <a:extLst>
              <a:ext uri="{FF2B5EF4-FFF2-40B4-BE49-F238E27FC236}">
                <a16:creationId xmlns:a16="http://schemas.microsoft.com/office/drawing/2014/main" id="{B82A9244-C91B-6510-3EB8-854119F19C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9D9880-62E5-A8EF-E01B-64CA56852875}"/>
              </a:ext>
            </a:extLst>
          </p:cNvPr>
          <p:cNvSpPr txBox="1"/>
          <p:nvPr/>
        </p:nvSpPr>
        <p:spPr>
          <a:xfrm>
            <a:off x="838200" y="5071405"/>
            <a:ext cx="9682908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What are the key points you are taking away so far?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How can the first two sessions help you as you get ready to be interviewed?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541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2559F2-E53C-2C57-CF92-D19D1F8DD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1381"/>
            <a:ext cx="10512552" cy="406654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dirty="0"/>
              <a:t>FACT SHEET DRAFT</a:t>
            </a:r>
            <a:endParaRPr lang="en-US" sz="66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3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6273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82E82A9-8C90-16F2-0D15-0975676B89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3DC5688F-0023-8DD2-3308-4EE67B3C46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C44D41-F0AA-3C1B-CC2B-7A9DE4913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1381"/>
            <a:ext cx="10512552" cy="406654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dirty="0"/>
              <a:t>INTERVIEWING PANEL</a:t>
            </a:r>
            <a:endParaRPr lang="en-US" sz="66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3" name="sketch line">
            <a:extLst>
              <a:ext uri="{FF2B5EF4-FFF2-40B4-BE49-F238E27FC236}">
                <a16:creationId xmlns:a16="http://schemas.microsoft.com/office/drawing/2014/main" id="{086375F2-2B14-F5A3-E6DF-E725DAA97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9908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0744e1f-e4d1-4389-86df-4b8f1c224ed3" xsi:nil="true"/>
    <lcf76f155ced4ddcb4097134ff3c332f xmlns="61c5b2cd-d603-49a8-869f-360ed09f86ea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1A490B093F19547A8735C704A512464" ma:contentTypeVersion="12" ma:contentTypeDescription="Create a new document." ma:contentTypeScope="" ma:versionID="a9280d0976492364146f94b381fc51da">
  <xsd:schema xmlns:xsd="http://www.w3.org/2001/XMLSchema" xmlns:xs="http://www.w3.org/2001/XMLSchema" xmlns:p="http://schemas.microsoft.com/office/2006/metadata/properties" xmlns:ns2="61c5b2cd-d603-49a8-869f-360ed09f86ea" xmlns:ns3="c0744e1f-e4d1-4389-86df-4b8f1c224ed3" targetNamespace="http://schemas.microsoft.com/office/2006/metadata/properties" ma:root="true" ma:fieldsID="4a164610e88f74c337990782224dd323" ns2:_="" ns3:_="">
    <xsd:import namespace="61c5b2cd-d603-49a8-869f-360ed09f86ea"/>
    <xsd:import namespace="c0744e1f-e4d1-4389-86df-4b8f1c224ed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c5b2cd-d603-49a8-869f-360ed09f86e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abce5ee-ca9a-4d2a-a8e0-de529263518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744e1f-e4d1-4389-86df-4b8f1c224ed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1b420ce5-7927-4f2c-9182-cc8dfdba18fb}" ma:internalName="TaxCatchAll" ma:showField="CatchAllData" ma:web="c0744e1f-e4d1-4389-86df-4b8f1c224e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D8AFCFB-D45A-421F-BD30-02D2C42DE92D}">
  <ds:schemaRefs>
    <ds:schemaRef ds:uri="http://schemas.microsoft.com/office/2006/metadata/properties"/>
    <ds:schemaRef ds:uri="http://purl.org/dc/dcmitype/"/>
    <ds:schemaRef ds:uri="http://schemas.microsoft.com/office/infopath/2007/PartnerControls"/>
    <ds:schemaRef ds:uri="http://purl.org/dc/elements/1.1/"/>
    <ds:schemaRef ds:uri="http://www.w3.org/XML/1998/namespace"/>
    <ds:schemaRef ds:uri="http://schemas.microsoft.com/office/2006/documentManagement/types"/>
    <ds:schemaRef ds:uri="61c5b2cd-d603-49a8-869f-360ed09f86ea"/>
    <ds:schemaRef ds:uri="http://schemas.openxmlformats.org/package/2006/metadata/core-properties"/>
    <ds:schemaRef ds:uri="c0744e1f-e4d1-4389-86df-4b8f1c224ed3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26FFBECD-0681-4A93-BBDE-D42295DC6A5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1c5b2cd-d603-49a8-869f-360ed09f86ea"/>
    <ds:schemaRef ds:uri="c0744e1f-e4d1-4389-86df-4b8f1c224ed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BD661D1-FBDD-4FAC-9F00-89458BA8AFD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2884</TotalTime>
  <Words>637</Words>
  <Application>Microsoft Office PowerPoint</Application>
  <PresentationFormat>Widescreen</PresentationFormat>
  <Paragraphs>79</Paragraphs>
  <Slides>20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Aptos</vt:lpstr>
      <vt:lpstr>Aptos Display</vt:lpstr>
      <vt:lpstr>Arial</vt:lpstr>
      <vt:lpstr>Calibri</vt:lpstr>
      <vt:lpstr>Roboto</vt:lpstr>
      <vt:lpstr>Office Theme</vt:lpstr>
      <vt:lpstr>Session 3: Practicing Interviews</vt:lpstr>
      <vt:lpstr>Overview</vt:lpstr>
      <vt:lpstr>WELCOME</vt:lpstr>
      <vt:lpstr>Introductions</vt:lpstr>
      <vt:lpstr>OUR GUESTS</vt:lpstr>
      <vt:lpstr>Goals for today</vt:lpstr>
      <vt:lpstr>REFLECTING ON THE FIRST TWO SESSIONS:</vt:lpstr>
      <vt:lpstr>FACT SHEET DRAFT</vt:lpstr>
      <vt:lpstr>INTERVIEWING PANEL</vt:lpstr>
      <vt:lpstr>BREAK UNTIL 10:25</vt:lpstr>
      <vt:lpstr>Breakout Tables</vt:lpstr>
      <vt:lpstr>Preparing for the Afternoon</vt:lpstr>
      <vt:lpstr>LUNCH</vt:lpstr>
      <vt:lpstr>The Rotation</vt:lpstr>
      <vt:lpstr>DEBRIEFING ACTIVITY</vt:lpstr>
      <vt:lpstr>WRAPPING UP</vt:lpstr>
      <vt:lpstr>What does it mean for academia?</vt:lpstr>
      <vt:lpstr>What were the key points you’re taking away from today?</vt:lpstr>
      <vt:lpstr>REFLECTIONS</vt:lpstr>
      <vt:lpstr>And that’s a wrap on today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Reworked PPT Session 3</dc:title>
  <dc:subject>Reworked PPT Session 3</dc:subject>
  <dc:creator>OSU Extension</dc:creator>
  <cp:keywords>PowerPoint, Session 3, Oklahoma, OSU</cp:keywords>
  <cp:lastModifiedBy>Tadajewski, Hallie</cp:lastModifiedBy>
  <cp:revision>47</cp:revision>
  <dcterms:created xsi:type="dcterms:W3CDTF">2024-09-22T18:51:48Z</dcterms:created>
  <dcterms:modified xsi:type="dcterms:W3CDTF">2025-12-05T19:18:09Z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0x010100D1A490B093F19547A8735C704A512464</vt:lpwstr>
  </property>
  <property fmtid="{D5CDD505-2E9C-101B-9397-08002B2CF9AE}" pid="3" name="MediaServiceImageTags">
    <vt:lpwstr/>
  </property>
</Properties>
</file>