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50"/>
  </p:notesMasterIdLst>
  <p:sldIdLst>
    <p:sldId id="256" r:id="rId5"/>
    <p:sldId id="257" r:id="rId6"/>
    <p:sldId id="258" r:id="rId7"/>
    <p:sldId id="259" r:id="rId8"/>
    <p:sldId id="260" r:id="rId9"/>
    <p:sldId id="298" r:id="rId10"/>
    <p:sldId id="263" r:id="rId11"/>
    <p:sldId id="261" r:id="rId12"/>
    <p:sldId id="330" r:id="rId13"/>
    <p:sldId id="340" r:id="rId14"/>
    <p:sldId id="321" r:id="rId15"/>
    <p:sldId id="322" r:id="rId16"/>
    <p:sldId id="300" r:id="rId17"/>
    <p:sldId id="318" r:id="rId18"/>
    <p:sldId id="262" r:id="rId19"/>
    <p:sldId id="325" r:id="rId20"/>
    <p:sldId id="326" r:id="rId21"/>
    <p:sldId id="327" r:id="rId22"/>
    <p:sldId id="303" r:id="rId23"/>
    <p:sldId id="331" r:id="rId24"/>
    <p:sldId id="304" r:id="rId25"/>
    <p:sldId id="264" r:id="rId26"/>
    <p:sldId id="341" r:id="rId27"/>
    <p:sldId id="342" r:id="rId28"/>
    <p:sldId id="343" r:id="rId29"/>
    <p:sldId id="344" r:id="rId30"/>
    <p:sldId id="345" r:id="rId31"/>
    <p:sldId id="346" r:id="rId32"/>
    <p:sldId id="347" r:id="rId33"/>
    <p:sldId id="332" r:id="rId34"/>
    <p:sldId id="338" r:id="rId35"/>
    <p:sldId id="339" r:id="rId36"/>
    <p:sldId id="335" r:id="rId37"/>
    <p:sldId id="336" r:id="rId38"/>
    <p:sldId id="337" r:id="rId39"/>
    <p:sldId id="319" r:id="rId40"/>
    <p:sldId id="266" r:id="rId41"/>
    <p:sldId id="328" r:id="rId42"/>
    <p:sldId id="329" r:id="rId43"/>
    <p:sldId id="305" r:id="rId44"/>
    <p:sldId id="292" r:id="rId45"/>
    <p:sldId id="293" r:id="rId46"/>
    <p:sldId id="320" r:id="rId47"/>
    <p:sldId id="316" r:id="rId48"/>
    <p:sldId id="317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6CF6FC2-55AB-2A8E-6D91-CAB919B753DB}" name="Edwards, Taylor" initials="" userId="S::taylor.edwards11@okstate.edu::696d2004-ecec-4744-b5b1-f5c27b33542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3EB01F-A4B1-4B73-9FD8-2332C1960ED4}" v="4" dt="2025-12-23T08:34:08.8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72" y="6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55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microsoft.com/office/2018/10/relationships/authors" Target="authors.xml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732CD2-998D-419A-96CC-E96241F7236D}" type="datetimeFigureOut">
              <a:t>12/23/2025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E28C20-B160-4B5B-BD69-A14449B881B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103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You can include yourself as an example and introduce yourself to the group.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E28C20-B160-4B5B-BD69-A14449B881BB}" type="slidenum"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116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professor who teaches journalistic writing ran this portion. Utilize activity sheet 7 for this portion.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E28C20-B160-4B5B-BD69-A14449B881BB}" type="slidenum"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299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Here, it could be helpful to look at examples of news stories and identify these elements.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E28C20-B160-4B5B-BD69-A14449B881BB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7970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member of the university communications team did this session. Utilize activity sheet 8 for this portion.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E28C20-B160-4B5B-BD69-A14449B881BB}" type="slidenum"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7914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Utilize activity sheet 8 for this portion. For another design activity, you could have participants critique graphics according to the things they have learned.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E28C20-B160-4B5B-BD69-A14449B881BB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1182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member of the university communications team did this session. Utilize activity sheet 9 for this portion.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E28C20-B160-4B5B-BD69-A14449B881BB}" type="slidenum"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6493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 member of the university communications team did this session. Utilize activity sheet 10 for this portion.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E28C20-B160-4B5B-BD69-A14449B881BB}" type="slidenum"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8810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Insert your own information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E28C20-B160-4B5B-BD69-A14449B881BB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3094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Insert your own information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E28C20-B160-4B5B-BD69-A14449B881BB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181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CBE2D-10AE-5967-CD07-C790E08778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B6601B-B709-5E89-B4EA-789699E9C7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9EC2BF-FF4D-7F1E-E0E7-DF890A69F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4B427-6AA3-7744-9B95-AC212DE33443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D1E37F-291D-DB86-BE35-A38BEE02E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701D7A-DC45-ED97-34CA-57A713028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BF624-7A95-1B4F-A418-7A768B546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963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AF630-B49D-936A-09F1-9FBCCFBAE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BA296F-587A-9CA7-3657-DC467B6740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D4A801-499A-E753-6A89-AAF397E67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4B427-6AA3-7744-9B95-AC212DE33443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9A5AC-10BD-882A-F33E-3F59CF7C6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56B58D-84AE-7B0B-C052-52E95B954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BF624-7A95-1B4F-A418-7A768B546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575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B9E84E-A951-DF3E-56BC-3CBE57EE0E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E4AC31-8338-8AE2-2604-4840D0736E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8BED4C-D361-BE0A-DF3C-EABF6B195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4B427-6AA3-7744-9B95-AC212DE33443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3582D-F300-B273-234A-BBE91CE38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039C0A-3206-BF4F-7186-1DFC1AEAD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BF624-7A95-1B4F-A418-7A768B546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129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60FE1-865C-353E-F242-A6D54C95B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852FE3-CA95-8816-532A-B16382F8F7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DECA66-51DD-E6C8-1178-15C23B29A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4B427-6AA3-7744-9B95-AC212DE33443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BB4FB2-8416-4EB3-09F8-D9A85734E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2EFD2A-A102-58BD-DE2B-B7D2A6E85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BF624-7A95-1B4F-A418-7A768B546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127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321FF-5E3E-96E2-0C65-917628446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2C03BD-A470-47E5-262E-82E287E9BA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D31FC0-1693-A22F-171E-E4EB3128C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4B427-6AA3-7744-9B95-AC212DE33443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C0FF1A-8A7D-9D90-0460-BCCF53E34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2BAFB-99F2-4D0F-120A-665A4D0E4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BF624-7A95-1B4F-A418-7A768B546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753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4D644-02D2-6F51-9EC1-8924AB5C7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A06CB-FAB5-3AA9-3BDE-258047A966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AF2655-B8DF-C5EE-161B-E97E3B1620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FE5C54-800E-FED9-9A5C-8A06DBCA3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4B427-6AA3-7744-9B95-AC212DE33443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19F2F2-741C-BF9C-C9B1-AC5FF7A36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AE136E-4541-8BB5-A9DF-045230129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BF624-7A95-1B4F-A418-7A768B546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41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222EA-DFD6-42CB-B94F-C4D98E1F5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454E9-1612-4066-4C34-4AA3BA0ECA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E40198-346C-9E9A-01CF-63D639D536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C09EE2-6C93-8B87-3EFB-9A26007613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ACDAEC-8B59-76C9-2D9A-6490C4DDE4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7098F7-934D-E181-DAE0-0DE0A76F0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4B427-6AA3-7744-9B95-AC212DE33443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34AF5B-6495-51B4-35E6-5D6099C11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687907-2BF4-FAEB-30E8-0700E725C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BF624-7A95-1B4F-A418-7A768B546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609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A51C1-BC30-ACB2-BEEE-02F87F0B9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BBD8C0-7100-2E34-99DE-F7FF55E4D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4B427-6AA3-7744-9B95-AC212DE33443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5E1A80-6A27-4B3B-798D-2CE76FE47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B886B2-6E79-76AF-284B-C821E4731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BF624-7A95-1B4F-A418-7A768B546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299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8C76AF-BCAC-8883-C919-C550EB61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4B427-6AA3-7744-9B95-AC212DE33443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993AE7-3C79-CD55-EDAC-562839226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E4D533-1CEE-DEDC-F86F-BD04EBEE1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BF624-7A95-1B4F-A418-7A768B546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49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87F9D-0FA7-0ABF-CC3B-2E20FA610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0515BD-1863-780D-9B59-B81AF4D5D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EA60D1-EA50-FCEA-B905-62EFD4556D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B2451B-1644-2C74-4749-C03EE899F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4B427-6AA3-7744-9B95-AC212DE33443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89FA3A-253C-6AB1-188B-9DAE43DE1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CBC3D5-8633-7600-3C85-C43FA375B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BF624-7A95-1B4F-A418-7A768B546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07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2F8EB-7317-B2E7-0BF8-91B24DC9F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5AE29F-8605-9AB8-6162-464D1C29ED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1488A0-00F2-3274-2395-74E0196B81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65D308-76CF-9786-AB88-1CA0C0A22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4B427-6AA3-7744-9B95-AC212DE33443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B39F1E-ECCC-DD14-9AF9-C8DABD62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A6A890-921E-9D1F-B571-BEB2E79D1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BF624-7A95-1B4F-A418-7A768B546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708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791FF8-DBE0-D933-E4F2-1DD3BA4BE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AF3F5C-65A9-F5C4-F9CE-5CD7BFECD6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5E507B-E878-640B-8B95-21A8CE8C51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24B427-6AA3-7744-9B95-AC212DE33443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4EF193-84EE-CF4C-A5BE-1A82D75012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15B52-4091-AC83-AFDB-AD18F3C8EC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43BF624-7A95-1B4F-A418-7A768B546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862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3245F62-CCC4-49E4-B95B-EA6C1E790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02D399-F4E1-6FC3-D2D6-F3D42749823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38175" y="5661025"/>
            <a:ext cx="10910888" cy="5524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Session 4: DIY Communication</a:t>
            </a:r>
          </a:p>
        </p:txBody>
      </p:sp>
      <p:pic>
        <p:nvPicPr>
          <p:cNvPr id="5" name="Picture 4" descr="OSU Agriculture Science Communication Academy Logo.">
            <a:extLst>
              <a:ext uri="{FF2B5EF4-FFF2-40B4-BE49-F238E27FC236}">
                <a16:creationId xmlns:a16="http://schemas.microsoft.com/office/drawing/2014/main" id="{2BEDB0B1-100C-D5EE-D980-C43D46FB6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4423" y="2057998"/>
            <a:ext cx="5298558" cy="2742004"/>
          </a:xfrm>
          <a:prstGeom prst="rect">
            <a:avLst/>
          </a:prstGeom>
        </p:spPr>
      </p:pic>
      <p:sp>
        <p:nvSpPr>
          <p:cNvPr id="12" name="sketch line">
            <a:extLst>
              <a:ext uri="{FF2B5EF4-FFF2-40B4-BE49-F238E27FC236}">
                <a16:creationId xmlns:a16="http://schemas.microsoft.com/office/drawing/2014/main" id="{E6C0DD6B-6AA3-448F-9B99-8386295BC1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5509052"/>
            <a:ext cx="4572000" cy="18288"/>
          </a:xfrm>
          <a:custGeom>
            <a:avLst/>
            <a:gdLst>
              <a:gd name="csX0" fmla="*/ 0 w 4572000"/>
              <a:gd name="csY0" fmla="*/ 0 h 18288"/>
              <a:gd name="csX1" fmla="*/ 515983 w 4572000"/>
              <a:gd name="csY1" fmla="*/ 0 h 18288"/>
              <a:gd name="csX2" fmla="*/ 1031966 w 4572000"/>
              <a:gd name="csY2" fmla="*/ 0 h 18288"/>
              <a:gd name="csX3" fmla="*/ 1639389 w 4572000"/>
              <a:gd name="csY3" fmla="*/ 0 h 18288"/>
              <a:gd name="csX4" fmla="*/ 2383971 w 4572000"/>
              <a:gd name="csY4" fmla="*/ 0 h 18288"/>
              <a:gd name="csX5" fmla="*/ 2945674 w 4572000"/>
              <a:gd name="csY5" fmla="*/ 0 h 18288"/>
              <a:gd name="csX6" fmla="*/ 3507377 w 4572000"/>
              <a:gd name="csY6" fmla="*/ 0 h 18288"/>
              <a:gd name="csX7" fmla="*/ 4572000 w 4572000"/>
              <a:gd name="csY7" fmla="*/ 0 h 18288"/>
              <a:gd name="csX8" fmla="*/ 4572000 w 4572000"/>
              <a:gd name="csY8" fmla="*/ 18288 h 18288"/>
              <a:gd name="csX9" fmla="*/ 3873137 w 4572000"/>
              <a:gd name="csY9" fmla="*/ 18288 h 18288"/>
              <a:gd name="csX10" fmla="*/ 3311434 w 4572000"/>
              <a:gd name="csY10" fmla="*/ 18288 h 18288"/>
              <a:gd name="csX11" fmla="*/ 2749731 w 4572000"/>
              <a:gd name="csY11" fmla="*/ 18288 h 18288"/>
              <a:gd name="csX12" fmla="*/ 2050869 w 4572000"/>
              <a:gd name="csY12" fmla="*/ 18288 h 18288"/>
              <a:gd name="csX13" fmla="*/ 1306286 w 4572000"/>
              <a:gd name="csY13" fmla="*/ 18288 h 18288"/>
              <a:gd name="csX14" fmla="*/ 790303 w 4572000"/>
              <a:gd name="csY14" fmla="*/ 18288 h 18288"/>
              <a:gd name="csX15" fmla="*/ 0 w 4572000"/>
              <a:gd name="csY15" fmla="*/ 18288 h 18288"/>
              <a:gd name="csX16" fmla="*/ 0 w 4572000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0130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EE249F-C9BE-3108-54F1-B5EBEABE6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095CB9-A083-6F88-B249-EA0E02523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18410D-6A9A-33EF-FC9C-3B286FA35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/>
              <a:t>AP Style Activity (cont.)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0F5F12-4D0F-F1CD-FFB9-22CA8B2F6B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sX0" fmla="*/ 0 w 10853928"/>
              <a:gd name="csY0" fmla="*/ 0 h 18288"/>
              <a:gd name="csX1" fmla="*/ 461292 w 10853928"/>
              <a:gd name="csY1" fmla="*/ 0 h 18288"/>
              <a:gd name="csX2" fmla="*/ 1139662 w 10853928"/>
              <a:gd name="csY2" fmla="*/ 0 h 18288"/>
              <a:gd name="csX3" fmla="*/ 1926572 w 10853928"/>
              <a:gd name="csY3" fmla="*/ 0 h 18288"/>
              <a:gd name="csX4" fmla="*/ 2279325 w 10853928"/>
              <a:gd name="csY4" fmla="*/ 0 h 18288"/>
              <a:gd name="csX5" fmla="*/ 2632078 w 10853928"/>
              <a:gd name="csY5" fmla="*/ 0 h 18288"/>
              <a:gd name="csX6" fmla="*/ 3527527 w 10853928"/>
              <a:gd name="csY6" fmla="*/ 0 h 18288"/>
              <a:gd name="csX7" fmla="*/ 4205897 w 10853928"/>
              <a:gd name="csY7" fmla="*/ 0 h 18288"/>
              <a:gd name="csX8" fmla="*/ 4558650 w 10853928"/>
              <a:gd name="csY8" fmla="*/ 0 h 18288"/>
              <a:gd name="csX9" fmla="*/ 5237020 w 10853928"/>
              <a:gd name="csY9" fmla="*/ 0 h 18288"/>
              <a:gd name="csX10" fmla="*/ 6132469 w 10853928"/>
              <a:gd name="csY10" fmla="*/ 0 h 18288"/>
              <a:gd name="csX11" fmla="*/ 6702301 w 10853928"/>
              <a:gd name="csY11" fmla="*/ 0 h 18288"/>
              <a:gd name="csX12" fmla="*/ 7272132 w 10853928"/>
              <a:gd name="csY12" fmla="*/ 0 h 18288"/>
              <a:gd name="csX13" fmla="*/ 7950502 w 10853928"/>
              <a:gd name="csY13" fmla="*/ 0 h 18288"/>
              <a:gd name="csX14" fmla="*/ 8737412 w 10853928"/>
              <a:gd name="csY14" fmla="*/ 0 h 18288"/>
              <a:gd name="csX15" fmla="*/ 9524322 w 10853928"/>
              <a:gd name="csY15" fmla="*/ 0 h 18288"/>
              <a:gd name="csX16" fmla="*/ 10853928 w 10853928"/>
              <a:gd name="csY16" fmla="*/ 0 h 18288"/>
              <a:gd name="csX17" fmla="*/ 10853928 w 10853928"/>
              <a:gd name="csY17" fmla="*/ 18288 h 18288"/>
              <a:gd name="csX18" fmla="*/ 10392636 w 10853928"/>
              <a:gd name="csY18" fmla="*/ 18288 h 18288"/>
              <a:gd name="csX19" fmla="*/ 9497187 w 10853928"/>
              <a:gd name="csY19" fmla="*/ 18288 h 18288"/>
              <a:gd name="csX20" fmla="*/ 8818817 w 10853928"/>
              <a:gd name="csY20" fmla="*/ 18288 h 18288"/>
              <a:gd name="csX21" fmla="*/ 8466064 w 10853928"/>
              <a:gd name="csY21" fmla="*/ 18288 h 18288"/>
              <a:gd name="csX22" fmla="*/ 7787693 w 10853928"/>
              <a:gd name="csY22" fmla="*/ 18288 h 18288"/>
              <a:gd name="csX23" fmla="*/ 7217862 w 10853928"/>
              <a:gd name="csY23" fmla="*/ 18288 h 18288"/>
              <a:gd name="csX24" fmla="*/ 6648031 w 10853928"/>
              <a:gd name="csY24" fmla="*/ 18288 h 18288"/>
              <a:gd name="csX25" fmla="*/ 6078200 w 10853928"/>
              <a:gd name="csY25" fmla="*/ 18288 h 18288"/>
              <a:gd name="csX26" fmla="*/ 5508368 w 10853928"/>
              <a:gd name="csY26" fmla="*/ 18288 h 18288"/>
              <a:gd name="csX27" fmla="*/ 4721459 w 10853928"/>
              <a:gd name="csY27" fmla="*/ 18288 h 18288"/>
              <a:gd name="csX28" fmla="*/ 4043088 w 10853928"/>
              <a:gd name="csY28" fmla="*/ 18288 h 18288"/>
              <a:gd name="csX29" fmla="*/ 3690336 w 10853928"/>
              <a:gd name="csY29" fmla="*/ 18288 h 18288"/>
              <a:gd name="csX30" fmla="*/ 3120504 w 10853928"/>
              <a:gd name="csY30" fmla="*/ 18288 h 18288"/>
              <a:gd name="csX31" fmla="*/ 2333595 w 10853928"/>
              <a:gd name="csY31" fmla="*/ 18288 h 18288"/>
              <a:gd name="csX32" fmla="*/ 1872303 w 10853928"/>
              <a:gd name="csY32" fmla="*/ 18288 h 18288"/>
              <a:gd name="csX33" fmla="*/ 976854 w 10853928"/>
              <a:gd name="csY33" fmla="*/ 18288 h 18288"/>
              <a:gd name="csX34" fmla="*/ 0 w 10853928"/>
              <a:gd name="csY34" fmla="*/ 18288 h 18288"/>
              <a:gd name="csX35" fmla="*/ 0 w 10853928"/>
              <a:gd name="csY35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D7CF63-E719-188A-5F6F-2D43B0942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lnSpc>
                <a:spcPct val="100000"/>
              </a:lnSpc>
            </a:pPr>
            <a:r>
              <a:rPr lang="en-US" sz="2400" kern="100" dirty="0">
                <a:effectLst/>
                <a:ea typeface="Aptos" panose="020B0004020202020204" pitchFamily="34" charset="0"/>
                <a:cs typeface="Times New Roman"/>
              </a:rPr>
              <a:t>Using your markerboard, write the following things in AP Style: </a:t>
            </a:r>
            <a:endParaRPr lang="en-US" sz="2400" dirty="0">
              <a:ea typeface="Aptos" panose="020B0004020202020204" pitchFamily="34" charset="0"/>
              <a:cs typeface="Times New Roman"/>
            </a:endParaRPr>
          </a:p>
          <a:p>
            <a:pPr lvl="1">
              <a:lnSpc>
                <a:spcPct val="100000"/>
              </a:lnSpc>
            </a:pPr>
            <a:r>
              <a:rPr lang="en-US" sz="2000" kern="100" dirty="0">
                <a:effectLst/>
                <a:ea typeface="Aptos" panose="020B0004020202020204" pitchFamily="34" charset="0"/>
                <a:cs typeface="Times New Roman"/>
              </a:rPr>
              <a:t>(Your hometown)(Your state) is a great place to live.</a:t>
            </a:r>
            <a:endParaRPr lang="en-US" sz="2000" dirty="0">
              <a:ea typeface="Aptos" panose="020B0004020202020204" pitchFamily="34" charset="0"/>
              <a:cs typeface="Times New Roman"/>
            </a:endParaRPr>
          </a:p>
          <a:p>
            <a:pPr lvl="1">
              <a:lnSpc>
                <a:spcPct val="100000"/>
              </a:lnSpc>
            </a:pPr>
            <a:r>
              <a:rPr lang="en-US" sz="2400" kern="100" dirty="0">
                <a:effectLst/>
                <a:ea typeface="Aptos" panose="020B0004020202020204" pitchFamily="34" charset="0"/>
                <a:cs typeface="Times New Roman"/>
              </a:rPr>
              <a:t>Measles (is/are) spreading in the community.</a:t>
            </a:r>
            <a:endParaRPr lang="en-US" sz="2000" dirty="0">
              <a:effectLst/>
              <a:ea typeface="Aptos" panose="020B0004020202020204" pitchFamily="34" charset="0"/>
              <a:cs typeface="Times New Roman"/>
            </a:endParaRPr>
          </a:p>
          <a:p>
            <a:pPr lvl="1">
              <a:lnSpc>
                <a:spcPct val="100000"/>
              </a:lnSpc>
            </a:pPr>
            <a:r>
              <a:rPr lang="en-US" sz="2400" kern="100" dirty="0">
                <a:effectLst/>
                <a:ea typeface="Aptos" panose="020B0004020202020204" pitchFamily="34" charset="0"/>
                <a:cs typeface="Times New Roman"/>
              </a:rPr>
              <a:t>An average of 10 new cases (is/are) diagnosed daily.</a:t>
            </a:r>
            <a:endParaRPr lang="en-US" sz="2000" dirty="0">
              <a:ea typeface="Aptos" panose="020B0004020202020204" pitchFamily="34" charset="0"/>
              <a:cs typeface="Times New Roman"/>
            </a:endParaRPr>
          </a:p>
          <a:p>
            <a:pPr lvl="1">
              <a:lnSpc>
                <a:spcPct val="100000"/>
              </a:lnSpc>
            </a:pPr>
            <a:r>
              <a:rPr lang="en-US" sz="2400" kern="100" dirty="0">
                <a:effectLst/>
                <a:ea typeface="Aptos" panose="020B0004020202020204" pitchFamily="34" charset="0"/>
                <a:cs typeface="Times New Roman"/>
              </a:rPr>
              <a:t>Corey, who (uses/prefers) the pronoun they, starts work Monday. Corey said they are excited about the new opportunity.</a:t>
            </a:r>
            <a:endParaRPr lang="en-US" sz="2000" dirty="0">
              <a:ea typeface="Aptos" panose="020B0004020202020204" pitchFamily="34" charset="0"/>
              <a:cs typeface="Times New Roman"/>
            </a:endParaRPr>
          </a:p>
          <a:p>
            <a:pPr marR="0" lvl="1">
              <a:lnSpc>
                <a:spcPct val="100000"/>
              </a:lnSpc>
            </a:pPr>
            <a:r>
              <a:rPr lang="en-US" sz="2400" kern="100" dirty="0">
                <a:effectLst/>
                <a:ea typeface="Aptos" panose="020B0004020202020204" pitchFamily="34" charset="0"/>
                <a:cs typeface="Times New Roman"/>
              </a:rPr>
              <a:t>The committee met at (7 in the evening yesterday). </a:t>
            </a:r>
            <a:endParaRPr lang="en-US" sz="2000" dirty="0">
              <a:effectLst/>
              <a:ea typeface="Aptos" panose="020B0004020202020204" pitchFamily="34" charset="0"/>
              <a:cs typeface="Times New Roman"/>
            </a:endParaRPr>
          </a:p>
          <a:p>
            <a:pPr marL="228600" lvl="1">
              <a:lnSpc>
                <a:spcPts val="1500"/>
              </a:lnSpc>
              <a:spcBef>
                <a:spcPts val="1000"/>
              </a:spcBef>
              <a:buNone/>
            </a:pPr>
            <a:endParaRPr lang="en-US" sz="1800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sz="12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7450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7025BD-EEE6-F800-DEBB-630F53419C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7FA78B-DC74-B9B1-9F33-D9B9EA8A3D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DF311F-31E1-6903-1D74-F4249AE50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/>
              <a:t>Elements of News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F15C5899-C919-46DC-134A-EA824D050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sX0" fmla="*/ 0 w 10853928"/>
              <a:gd name="csY0" fmla="*/ 0 h 18288"/>
              <a:gd name="csX1" fmla="*/ 461292 w 10853928"/>
              <a:gd name="csY1" fmla="*/ 0 h 18288"/>
              <a:gd name="csX2" fmla="*/ 1139662 w 10853928"/>
              <a:gd name="csY2" fmla="*/ 0 h 18288"/>
              <a:gd name="csX3" fmla="*/ 1926572 w 10853928"/>
              <a:gd name="csY3" fmla="*/ 0 h 18288"/>
              <a:gd name="csX4" fmla="*/ 2279325 w 10853928"/>
              <a:gd name="csY4" fmla="*/ 0 h 18288"/>
              <a:gd name="csX5" fmla="*/ 2632078 w 10853928"/>
              <a:gd name="csY5" fmla="*/ 0 h 18288"/>
              <a:gd name="csX6" fmla="*/ 3527527 w 10853928"/>
              <a:gd name="csY6" fmla="*/ 0 h 18288"/>
              <a:gd name="csX7" fmla="*/ 4205897 w 10853928"/>
              <a:gd name="csY7" fmla="*/ 0 h 18288"/>
              <a:gd name="csX8" fmla="*/ 4558650 w 10853928"/>
              <a:gd name="csY8" fmla="*/ 0 h 18288"/>
              <a:gd name="csX9" fmla="*/ 5237020 w 10853928"/>
              <a:gd name="csY9" fmla="*/ 0 h 18288"/>
              <a:gd name="csX10" fmla="*/ 6132469 w 10853928"/>
              <a:gd name="csY10" fmla="*/ 0 h 18288"/>
              <a:gd name="csX11" fmla="*/ 6702301 w 10853928"/>
              <a:gd name="csY11" fmla="*/ 0 h 18288"/>
              <a:gd name="csX12" fmla="*/ 7272132 w 10853928"/>
              <a:gd name="csY12" fmla="*/ 0 h 18288"/>
              <a:gd name="csX13" fmla="*/ 7950502 w 10853928"/>
              <a:gd name="csY13" fmla="*/ 0 h 18288"/>
              <a:gd name="csX14" fmla="*/ 8737412 w 10853928"/>
              <a:gd name="csY14" fmla="*/ 0 h 18288"/>
              <a:gd name="csX15" fmla="*/ 9524322 w 10853928"/>
              <a:gd name="csY15" fmla="*/ 0 h 18288"/>
              <a:gd name="csX16" fmla="*/ 10853928 w 10853928"/>
              <a:gd name="csY16" fmla="*/ 0 h 18288"/>
              <a:gd name="csX17" fmla="*/ 10853928 w 10853928"/>
              <a:gd name="csY17" fmla="*/ 18288 h 18288"/>
              <a:gd name="csX18" fmla="*/ 10392636 w 10853928"/>
              <a:gd name="csY18" fmla="*/ 18288 h 18288"/>
              <a:gd name="csX19" fmla="*/ 9497187 w 10853928"/>
              <a:gd name="csY19" fmla="*/ 18288 h 18288"/>
              <a:gd name="csX20" fmla="*/ 8818817 w 10853928"/>
              <a:gd name="csY20" fmla="*/ 18288 h 18288"/>
              <a:gd name="csX21" fmla="*/ 8466064 w 10853928"/>
              <a:gd name="csY21" fmla="*/ 18288 h 18288"/>
              <a:gd name="csX22" fmla="*/ 7787693 w 10853928"/>
              <a:gd name="csY22" fmla="*/ 18288 h 18288"/>
              <a:gd name="csX23" fmla="*/ 7217862 w 10853928"/>
              <a:gd name="csY23" fmla="*/ 18288 h 18288"/>
              <a:gd name="csX24" fmla="*/ 6648031 w 10853928"/>
              <a:gd name="csY24" fmla="*/ 18288 h 18288"/>
              <a:gd name="csX25" fmla="*/ 6078200 w 10853928"/>
              <a:gd name="csY25" fmla="*/ 18288 h 18288"/>
              <a:gd name="csX26" fmla="*/ 5508368 w 10853928"/>
              <a:gd name="csY26" fmla="*/ 18288 h 18288"/>
              <a:gd name="csX27" fmla="*/ 4721459 w 10853928"/>
              <a:gd name="csY27" fmla="*/ 18288 h 18288"/>
              <a:gd name="csX28" fmla="*/ 4043088 w 10853928"/>
              <a:gd name="csY28" fmla="*/ 18288 h 18288"/>
              <a:gd name="csX29" fmla="*/ 3690336 w 10853928"/>
              <a:gd name="csY29" fmla="*/ 18288 h 18288"/>
              <a:gd name="csX30" fmla="*/ 3120504 w 10853928"/>
              <a:gd name="csY30" fmla="*/ 18288 h 18288"/>
              <a:gd name="csX31" fmla="*/ 2333595 w 10853928"/>
              <a:gd name="csY31" fmla="*/ 18288 h 18288"/>
              <a:gd name="csX32" fmla="*/ 1872303 w 10853928"/>
              <a:gd name="csY32" fmla="*/ 18288 h 18288"/>
              <a:gd name="csX33" fmla="*/ 976854 w 10853928"/>
              <a:gd name="csY33" fmla="*/ 18288 h 18288"/>
              <a:gd name="csX34" fmla="*/ 0 w 10853928"/>
              <a:gd name="csY34" fmla="*/ 18288 h 18288"/>
              <a:gd name="csX35" fmla="*/ 0 w 10853928"/>
              <a:gd name="csY35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423F6C-2EF6-3241-27B5-FCEAB627A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en-US" sz="2200"/>
              <a:t>Timeliness</a:t>
            </a:r>
          </a:p>
          <a:p>
            <a:r>
              <a:rPr lang="en-US" sz="2200"/>
              <a:t>Impact</a:t>
            </a:r>
          </a:p>
          <a:p>
            <a:r>
              <a:rPr lang="en-US" sz="2200"/>
              <a:t>Proximity</a:t>
            </a:r>
          </a:p>
          <a:p>
            <a:r>
              <a:rPr lang="en-US" sz="2200"/>
              <a:t>Prominence</a:t>
            </a:r>
          </a:p>
          <a:p>
            <a:r>
              <a:rPr lang="en-US" sz="2200"/>
              <a:t>Novelty</a:t>
            </a:r>
          </a:p>
          <a:p>
            <a:r>
              <a:rPr lang="en-US" sz="2200"/>
              <a:t>Controversy</a:t>
            </a:r>
          </a:p>
          <a:p>
            <a:pPr marL="0" indent="0">
              <a:buNone/>
            </a:pP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10552278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CE0896-ED9C-A30D-07E8-7B1D223055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C3AFD6-7BC7-E597-8AB0-8DA588BEF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US" sz="5400" dirty="0"/>
              <a:t>Inverted Pyramid</a:t>
            </a:r>
          </a:p>
        </p:txBody>
      </p:sp>
      <p:sp>
        <p:nvSpPr>
          <p:cNvPr id="17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456DE4-C4B9-7946-A78D-28F9F27DCF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dirty="0"/>
              <a:t>Way to think through the newsworthiness of content</a:t>
            </a:r>
            <a:endParaRPr lang="en-US" sz="2200"/>
          </a:p>
          <a:p>
            <a:endParaRPr lang="en-US" sz="2200"/>
          </a:p>
          <a:p>
            <a:pPr marL="0" indent="0">
              <a:buNone/>
            </a:pPr>
            <a:endParaRPr lang="en-US" sz="2200"/>
          </a:p>
        </p:txBody>
      </p:sp>
      <p:pic>
        <p:nvPicPr>
          <p:cNvPr id="4" name="Picture 3" descr="Triangle 1, Textbox">
            <a:extLst>
              <a:ext uri="{FF2B5EF4-FFF2-40B4-BE49-F238E27FC236}">
                <a16:creationId xmlns:a16="http://schemas.microsoft.com/office/drawing/2014/main" id="{6A0AD214-CCEE-C2D9-EC3C-EC3ECCB7E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048" y="883756"/>
            <a:ext cx="5458968" cy="50904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7F9769-7B0D-337E-A259-25729CE2DF2E}"/>
              </a:ext>
            </a:extLst>
          </p:cNvPr>
          <p:cNvSpPr txBox="1"/>
          <p:nvPr/>
        </p:nvSpPr>
        <p:spPr>
          <a:xfrm>
            <a:off x="8321841" y="1191807"/>
            <a:ext cx="100263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/>
              <a:t>Lead: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2E67B2-A225-857C-FED5-CEE53DADA0ED}"/>
              </a:ext>
            </a:extLst>
          </p:cNvPr>
          <p:cNvSpPr txBox="1"/>
          <p:nvPr/>
        </p:nvSpPr>
        <p:spPr>
          <a:xfrm>
            <a:off x="8108830" y="2016235"/>
            <a:ext cx="139762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 err="1"/>
              <a:t>Nutgraph</a:t>
            </a:r>
            <a:r>
              <a:rPr lang="en-US" dirty="0"/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DAFD8E-2955-D1E3-D06F-72E15EA057DA}"/>
              </a:ext>
            </a:extLst>
          </p:cNvPr>
          <p:cNvSpPr txBox="1"/>
          <p:nvPr/>
        </p:nvSpPr>
        <p:spPr>
          <a:xfrm>
            <a:off x="8321085" y="3061620"/>
            <a:ext cx="97841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/>
              <a:t>Quote: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E3A813-45EB-4A01-F54F-31E51D7AEA70}"/>
              </a:ext>
            </a:extLst>
          </p:cNvPr>
          <p:cNvSpPr txBox="1"/>
          <p:nvPr/>
        </p:nvSpPr>
        <p:spPr>
          <a:xfrm>
            <a:off x="8201525" y="4150894"/>
            <a:ext cx="1243263" cy="3810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Extra info:</a:t>
            </a:r>
          </a:p>
        </p:txBody>
      </p:sp>
    </p:spTree>
    <p:extLst>
      <p:ext uri="{BB962C8B-B14F-4D97-AF65-F5344CB8AC3E}">
        <p14:creationId xmlns:p14="http://schemas.microsoft.com/office/powerpoint/2010/main" val="1606996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8FF312-96EB-F760-60EE-FA31C206F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F9FCB6B-F6CA-715B-5F4F-093C07DCC8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339924-BAA8-623A-12E9-15B9D5D11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BREAK UNTIL 10:25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5F6810DB-74C7-F617-D064-2E823DCF56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sX0" fmla="*/ 0 w 5410200"/>
              <a:gd name="csY0" fmla="*/ 0 h 18288"/>
              <a:gd name="csX1" fmla="*/ 568071 w 5410200"/>
              <a:gd name="csY1" fmla="*/ 0 h 18288"/>
              <a:gd name="csX2" fmla="*/ 1298448 w 5410200"/>
              <a:gd name="csY2" fmla="*/ 0 h 18288"/>
              <a:gd name="csX3" fmla="*/ 1920621 w 5410200"/>
              <a:gd name="csY3" fmla="*/ 0 h 18288"/>
              <a:gd name="csX4" fmla="*/ 2488692 w 5410200"/>
              <a:gd name="csY4" fmla="*/ 0 h 18288"/>
              <a:gd name="csX5" fmla="*/ 3219069 w 5410200"/>
              <a:gd name="csY5" fmla="*/ 0 h 18288"/>
              <a:gd name="csX6" fmla="*/ 3895344 w 5410200"/>
              <a:gd name="csY6" fmla="*/ 0 h 18288"/>
              <a:gd name="csX7" fmla="*/ 4571619 w 5410200"/>
              <a:gd name="csY7" fmla="*/ 0 h 18288"/>
              <a:gd name="csX8" fmla="*/ 5410200 w 5410200"/>
              <a:gd name="csY8" fmla="*/ 0 h 18288"/>
              <a:gd name="csX9" fmla="*/ 5410200 w 5410200"/>
              <a:gd name="csY9" fmla="*/ 18288 h 18288"/>
              <a:gd name="csX10" fmla="*/ 4842129 w 5410200"/>
              <a:gd name="csY10" fmla="*/ 18288 h 18288"/>
              <a:gd name="csX11" fmla="*/ 4328160 w 5410200"/>
              <a:gd name="csY11" fmla="*/ 18288 h 18288"/>
              <a:gd name="csX12" fmla="*/ 3597783 w 5410200"/>
              <a:gd name="csY12" fmla="*/ 18288 h 18288"/>
              <a:gd name="csX13" fmla="*/ 3029712 w 5410200"/>
              <a:gd name="csY13" fmla="*/ 18288 h 18288"/>
              <a:gd name="csX14" fmla="*/ 2299335 w 5410200"/>
              <a:gd name="csY14" fmla="*/ 18288 h 18288"/>
              <a:gd name="csX15" fmla="*/ 1514856 w 5410200"/>
              <a:gd name="csY15" fmla="*/ 18288 h 18288"/>
              <a:gd name="csX16" fmla="*/ 892683 w 5410200"/>
              <a:gd name="csY16" fmla="*/ 18288 h 18288"/>
              <a:gd name="csX17" fmla="*/ 0 w 5410200"/>
              <a:gd name="csY17" fmla="*/ 18288 h 18288"/>
              <a:gd name="csX18" fmla="*/ 0 w 5410200"/>
              <a:gd name="csY18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7188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71E7A9-C9A7-CDAE-47A1-6BF68AD69A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FE6AD04-95A9-FADF-BD65-DC0D2336ED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E2F790-9FD9-8651-8B72-62EB7628D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/>
              <a:t>DESIGN</a:t>
            </a:r>
            <a:endParaRPr lang="en-US" sz="66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1E425732-FD79-D2C6-56FF-9E0B934BC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sX0" fmla="*/ 0 w 5410200"/>
              <a:gd name="csY0" fmla="*/ 0 h 18288"/>
              <a:gd name="csX1" fmla="*/ 568071 w 5410200"/>
              <a:gd name="csY1" fmla="*/ 0 h 18288"/>
              <a:gd name="csX2" fmla="*/ 1298448 w 5410200"/>
              <a:gd name="csY2" fmla="*/ 0 h 18288"/>
              <a:gd name="csX3" fmla="*/ 1920621 w 5410200"/>
              <a:gd name="csY3" fmla="*/ 0 h 18288"/>
              <a:gd name="csX4" fmla="*/ 2488692 w 5410200"/>
              <a:gd name="csY4" fmla="*/ 0 h 18288"/>
              <a:gd name="csX5" fmla="*/ 3219069 w 5410200"/>
              <a:gd name="csY5" fmla="*/ 0 h 18288"/>
              <a:gd name="csX6" fmla="*/ 3895344 w 5410200"/>
              <a:gd name="csY6" fmla="*/ 0 h 18288"/>
              <a:gd name="csX7" fmla="*/ 4571619 w 5410200"/>
              <a:gd name="csY7" fmla="*/ 0 h 18288"/>
              <a:gd name="csX8" fmla="*/ 5410200 w 5410200"/>
              <a:gd name="csY8" fmla="*/ 0 h 18288"/>
              <a:gd name="csX9" fmla="*/ 5410200 w 5410200"/>
              <a:gd name="csY9" fmla="*/ 18288 h 18288"/>
              <a:gd name="csX10" fmla="*/ 4842129 w 5410200"/>
              <a:gd name="csY10" fmla="*/ 18288 h 18288"/>
              <a:gd name="csX11" fmla="*/ 4328160 w 5410200"/>
              <a:gd name="csY11" fmla="*/ 18288 h 18288"/>
              <a:gd name="csX12" fmla="*/ 3597783 w 5410200"/>
              <a:gd name="csY12" fmla="*/ 18288 h 18288"/>
              <a:gd name="csX13" fmla="*/ 3029712 w 5410200"/>
              <a:gd name="csY13" fmla="*/ 18288 h 18288"/>
              <a:gd name="csX14" fmla="*/ 2299335 w 5410200"/>
              <a:gd name="csY14" fmla="*/ 18288 h 18288"/>
              <a:gd name="csX15" fmla="*/ 1514856 w 5410200"/>
              <a:gd name="csY15" fmla="*/ 18288 h 18288"/>
              <a:gd name="csX16" fmla="*/ 892683 w 5410200"/>
              <a:gd name="csY16" fmla="*/ 18288 h 18288"/>
              <a:gd name="csX17" fmla="*/ 0 w 5410200"/>
              <a:gd name="csY17" fmla="*/ 18288 h 18288"/>
              <a:gd name="csX18" fmla="*/ 0 w 5410200"/>
              <a:gd name="csY18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7761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1AD2BC-3A6F-9239-013E-BEEF5E088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/>
              <a:t>Branding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sX0" fmla="*/ 0 w 10853928"/>
              <a:gd name="csY0" fmla="*/ 0 h 18288"/>
              <a:gd name="csX1" fmla="*/ 461292 w 10853928"/>
              <a:gd name="csY1" fmla="*/ 0 h 18288"/>
              <a:gd name="csX2" fmla="*/ 1139662 w 10853928"/>
              <a:gd name="csY2" fmla="*/ 0 h 18288"/>
              <a:gd name="csX3" fmla="*/ 1926572 w 10853928"/>
              <a:gd name="csY3" fmla="*/ 0 h 18288"/>
              <a:gd name="csX4" fmla="*/ 2279325 w 10853928"/>
              <a:gd name="csY4" fmla="*/ 0 h 18288"/>
              <a:gd name="csX5" fmla="*/ 2632078 w 10853928"/>
              <a:gd name="csY5" fmla="*/ 0 h 18288"/>
              <a:gd name="csX6" fmla="*/ 3527527 w 10853928"/>
              <a:gd name="csY6" fmla="*/ 0 h 18288"/>
              <a:gd name="csX7" fmla="*/ 4205897 w 10853928"/>
              <a:gd name="csY7" fmla="*/ 0 h 18288"/>
              <a:gd name="csX8" fmla="*/ 4558650 w 10853928"/>
              <a:gd name="csY8" fmla="*/ 0 h 18288"/>
              <a:gd name="csX9" fmla="*/ 5237020 w 10853928"/>
              <a:gd name="csY9" fmla="*/ 0 h 18288"/>
              <a:gd name="csX10" fmla="*/ 6132469 w 10853928"/>
              <a:gd name="csY10" fmla="*/ 0 h 18288"/>
              <a:gd name="csX11" fmla="*/ 6702301 w 10853928"/>
              <a:gd name="csY11" fmla="*/ 0 h 18288"/>
              <a:gd name="csX12" fmla="*/ 7272132 w 10853928"/>
              <a:gd name="csY12" fmla="*/ 0 h 18288"/>
              <a:gd name="csX13" fmla="*/ 7950502 w 10853928"/>
              <a:gd name="csY13" fmla="*/ 0 h 18288"/>
              <a:gd name="csX14" fmla="*/ 8737412 w 10853928"/>
              <a:gd name="csY14" fmla="*/ 0 h 18288"/>
              <a:gd name="csX15" fmla="*/ 9524322 w 10853928"/>
              <a:gd name="csY15" fmla="*/ 0 h 18288"/>
              <a:gd name="csX16" fmla="*/ 10853928 w 10853928"/>
              <a:gd name="csY16" fmla="*/ 0 h 18288"/>
              <a:gd name="csX17" fmla="*/ 10853928 w 10853928"/>
              <a:gd name="csY17" fmla="*/ 18288 h 18288"/>
              <a:gd name="csX18" fmla="*/ 10392636 w 10853928"/>
              <a:gd name="csY18" fmla="*/ 18288 h 18288"/>
              <a:gd name="csX19" fmla="*/ 9497187 w 10853928"/>
              <a:gd name="csY19" fmla="*/ 18288 h 18288"/>
              <a:gd name="csX20" fmla="*/ 8818817 w 10853928"/>
              <a:gd name="csY20" fmla="*/ 18288 h 18288"/>
              <a:gd name="csX21" fmla="*/ 8466064 w 10853928"/>
              <a:gd name="csY21" fmla="*/ 18288 h 18288"/>
              <a:gd name="csX22" fmla="*/ 7787693 w 10853928"/>
              <a:gd name="csY22" fmla="*/ 18288 h 18288"/>
              <a:gd name="csX23" fmla="*/ 7217862 w 10853928"/>
              <a:gd name="csY23" fmla="*/ 18288 h 18288"/>
              <a:gd name="csX24" fmla="*/ 6648031 w 10853928"/>
              <a:gd name="csY24" fmla="*/ 18288 h 18288"/>
              <a:gd name="csX25" fmla="*/ 6078200 w 10853928"/>
              <a:gd name="csY25" fmla="*/ 18288 h 18288"/>
              <a:gd name="csX26" fmla="*/ 5508368 w 10853928"/>
              <a:gd name="csY26" fmla="*/ 18288 h 18288"/>
              <a:gd name="csX27" fmla="*/ 4721459 w 10853928"/>
              <a:gd name="csY27" fmla="*/ 18288 h 18288"/>
              <a:gd name="csX28" fmla="*/ 4043088 w 10853928"/>
              <a:gd name="csY28" fmla="*/ 18288 h 18288"/>
              <a:gd name="csX29" fmla="*/ 3690336 w 10853928"/>
              <a:gd name="csY29" fmla="*/ 18288 h 18288"/>
              <a:gd name="csX30" fmla="*/ 3120504 w 10853928"/>
              <a:gd name="csY30" fmla="*/ 18288 h 18288"/>
              <a:gd name="csX31" fmla="*/ 2333595 w 10853928"/>
              <a:gd name="csY31" fmla="*/ 18288 h 18288"/>
              <a:gd name="csX32" fmla="*/ 1872303 w 10853928"/>
              <a:gd name="csY32" fmla="*/ 18288 h 18288"/>
              <a:gd name="csX33" fmla="*/ 976854 w 10853928"/>
              <a:gd name="csY33" fmla="*/ 18288 h 18288"/>
              <a:gd name="csX34" fmla="*/ 0 w 10853928"/>
              <a:gd name="csY34" fmla="*/ 18288 h 18288"/>
              <a:gd name="csX35" fmla="*/ 0 w 10853928"/>
              <a:gd name="csY35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0C1051-25AC-2109-E213-62A52CB508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/>
              <a:t>What is branding?</a:t>
            </a:r>
          </a:p>
          <a:p>
            <a:pPr marL="914400" lvl="1" indent="-457200"/>
            <a:r>
              <a:rPr lang="en-US" sz="2200"/>
              <a:t>Brand Strategy = your brand’s identity</a:t>
            </a:r>
          </a:p>
          <a:p>
            <a:pPr marL="457200" indent="-457200"/>
            <a:r>
              <a:rPr lang="en-US" sz="2200"/>
              <a:t>Why is branding important?</a:t>
            </a:r>
          </a:p>
          <a:p>
            <a:pPr marL="914400" lvl="1" indent="-457200"/>
            <a:r>
              <a:rPr lang="en-US" sz="2200"/>
              <a:t>Involves creating and maintaining an “image or brand message that </a:t>
            </a:r>
            <a:r>
              <a:rPr lang="en-US" sz="2200" i="1"/>
              <a:t>resonates</a:t>
            </a:r>
            <a:r>
              <a:rPr lang="en-US" sz="2200"/>
              <a:t> with customers, builds trust and loyalty, and drives brand recognition.” </a:t>
            </a:r>
          </a:p>
          <a:p>
            <a:pPr marL="914400" lvl="1" indent="-457200"/>
            <a:r>
              <a:rPr lang="en-US" sz="2200"/>
              <a:t>7 seconds—the amount of time your brand has to make a first impression</a:t>
            </a:r>
          </a:p>
        </p:txBody>
      </p:sp>
    </p:spTree>
    <p:extLst>
      <p:ext uri="{BB962C8B-B14F-4D97-AF65-F5344CB8AC3E}">
        <p14:creationId xmlns:p14="http://schemas.microsoft.com/office/powerpoint/2010/main" val="25099652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877D4A-F389-75AC-E23C-0F538E36C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B2B473A-6691-6528-4D0E-636D18B40C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12F612-CD61-FC83-2ABE-FF4C92A34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/>
              <a:t>3 C’s of Branding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ECF7686C-0C8A-0D98-0793-590735CF3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sX0" fmla="*/ 0 w 10853928"/>
              <a:gd name="csY0" fmla="*/ 0 h 18288"/>
              <a:gd name="csX1" fmla="*/ 461292 w 10853928"/>
              <a:gd name="csY1" fmla="*/ 0 h 18288"/>
              <a:gd name="csX2" fmla="*/ 1139662 w 10853928"/>
              <a:gd name="csY2" fmla="*/ 0 h 18288"/>
              <a:gd name="csX3" fmla="*/ 1926572 w 10853928"/>
              <a:gd name="csY3" fmla="*/ 0 h 18288"/>
              <a:gd name="csX4" fmla="*/ 2279325 w 10853928"/>
              <a:gd name="csY4" fmla="*/ 0 h 18288"/>
              <a:gd name="csX5" fmla="*/ 2632078 w 10853928"/>
              <a:gd name="csY5" fmla="*/ 0 h 18288"/>
              <a:gd name="csX6" fmla="*/ 3527527 w 10853928"/>
              <a:gd name="csY6" fmla="*/ 0 h 18288"/>
              <a:gd name="csX7" fmla="*/ 4205897 w 10853928"/>
              <a:gd name="csY7" fmla="*/ 0 h 18288"/>
              <a:gd name="csX8" fmla="*/ 4558650 w 10853928"/>
              <a:gd name="csY8" fmla="*/ 0 h 18288"/>
              <a:gd name="csX9" fmla="*/ 5237020 w 10853928"/>
              <a:gd name="csY9" fmla="*/ 0 h 18288"/>
              <a:gd name="csX10" fmla="*/ 6132469 w 10853928"/>
              <a:gd name="csY10" fmla="*/ 0 h 18288"/>
              <a:gd name="csX11" fmla="*/ 6702301 w 10853928"/>
              <a:gd name="csY11" fmla="*/ 0 h 18288"/>
              <a:gd name="csX12" fmla="*/ 7272132 w 10853928"/>
              <a:gd name="csY12" fmla="*/ 0 h 18288"/>
              <a:gd name="csX13" fmla="*/ 7950502 w 10853928"/>
              <a:gd name="csY13" fmla="*/ 0 h 18288"/>
              <a:gd name="csX14" fmla="*/ 8737412 w 10853928"/>
              <a:gd name="csY14" fmla="*/ 0 h 18288"/>
              <a:gd name="csX15" fmla="*/ 9524322 w 10853928"/>
              <a:gd name="csY15" fmla="*/ 0 h 18288"/>
              <a:gd name="csX16" fmla="*/ 10853928 w 10853928"/>
              <a:gd name="csY16" fmla="*/ 0 h 18288"/>
              <a:gd name="csX17" fmla="*/ 10853928 w 10853928"/>
              <a:gd name="csY17" fmla="*/ 18288 h 18288"/>
              <a:gd name="csX18" fmla="*/ 10392636 w 10853928"/>
              <a:gd name="csY18" fmla="*/ 18288 h 18288"/>
              <a:gd name="csX19" fmla="*/ 9497187 w 10853928"/>
              <a:gd name="csY19" fmla="*/ 18288 h 18288"/>
              <a:gd name="csX20" fmla="*/ 8818817 w 10853928"/>
              <a:gd name="csY20" fmla="*/ 18288 h 18288"/>
              <a:gd name="csX21" fmla="*/ 8466064 w 10853928"/>
              <a:gd name="csY21" fmla="*/ 18288 h 18288"/>
              <a:gd name="csX22" fmla="*/ 7787693 w 10853928"/>
              <a:gd name="csY22" fmla="*/ 18288 h 18288"/>
              <a:gd name="csX23" fmla="*/ 7217862 w 10853928"/>
              <a:gd name="csY23" fmla="*/ 18288 h 18288"/>
              <a:gd name="csX24" fmla="*/ 6648031 w 10853928"/>
              <a:gd name="csY24" fmla="*/ 18288 h 18288"/>
              <a:gd name="csX25" fmla="*/ 6078200 w 10853928"/>
              <a:gd name="csY25" fmla="*/ 18288 h 18288"/>
              <a:gd name="csX26" fmla="*/ 5508368 w 10853928"/>
              <a:gd name="csY26" fmla="*/ 18288 h 18288"/>
              <a:gd name="csX27" fmla="*/ 4721459 w 10853928"/>
              <a:gd name="csY27" fmla="*/ 18288 h 18288"/>
              <a:gd name="csX28" fmla="*/ 4043088 w 10853928"/>
              <a:gd name="csY28" fmla="*/ 18288 h 18288"/>
              <a:gd name="csX29" fmla="*/ 3690336 w 10853928"/>
              <a:gd name="csY29" fmla="*/ 18288 h 18288"/>
              <a:gd name="csX30" fmla="*/ 3120504 w 10853928"/>
              <a:gd name="csY30" fmla="*/ 18288 h 18288"/>
              <a:gd name="csX31" fmla="*/ 2333595 w 10853928"/>
              <a:gd name="csY31" fmla="*/ 18288 h 18288"/>
              <a:gd name="csX32" fmla="*/ 1872303 w 10853928"/>
              <a:gd name="csY32" fmla="*/ 18288 h 18288"/>
              <a:gd name="csX33" fmla="*/ 976854 w 10853928"/>
              <a:gd name="csY33" fmla="*/ 18288 h 18288"/>
              <a:gd name="csX34" fmla="*/ 0 w 10853928"/>
              <a:gd name="csY34" fmla="*/ 18288 h 18288"/>
              <a:gd name="csX35" fmla="*/ 0 w 10853928"/>
              <a:gd name="csY35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A5152C-63B7-C0BC-BFEF-DEE9F2C417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/>
              <a:t>Consistency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/>
              <a:t>Customization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/>
              <a:t>Core design principles</a:t>
            </a:r>
          </a:p>
          <a:p>
            <a:pPr marL="914400" lvl="1" indent="-457200"/>
            <a:r>
              <a:rPr lang="en-US" sz="2200"/>
              <a:t>Balance</a:t>
            </a:r>
          </a:p>
          <a:p>
            <a:pPr marL="914400" lvl="1" indent="-457200"/>
            <a:r>
              <a:rPr lang="en-US" sz="2200"/>
              <a:t>Proportion</a:t>
            </a:r>
          </a:p>
          <a:p>
            <a:pPr marL="914400" lvl="1" indent="-457200"/>
            <a:r>
              <a:rPr lang="en-US" sz="2200"/>
              <a:t>Emphasis</a:t>
            </a:r>
          </a:p>
          <a:p>
            <a:pPr marL="914400" lvl="1" indent="-457200"/>
            <a:r>
              <a:rPr lang="en-US" sz="2200"/>
              <a:t>Contrast</a:t>
            </a:r>
          </a:p>
          <a:p>
            <a:pPr marL="914400" lvl="1" indent="-457200"/>
            <a:r>
              <a:rPr lang="en-US" sz="2200"/>
              <a:t>Repetition</a:t>
            </a:r>
          </a:p>
          <a:p>
            <a:pPr marL="914400" lvl="1" indent="-457200"/>
            <a:r>
              <a:rPr lang="en-US" sz="2200"/>
              <a:t>Pattern</a:t>
            </a:r>
          </a:p>
          <a:p>
            <a:pPr marL="914400" lvl="1" indent="-457200"/>
            <a:r>
              <a:rPr lang="en-US" sz="2200"/>
              <a:t>Rhythm</a:t>
            </a:r>
          </a:p>
          <a:p>
            <a:pPr marL="914400" lvl="1" indent="-457200"/>
            <a:r>
              <a:rPr lang="en-US" sz="2200"/>
              <a:t>Unity </a:t>
            </a:r>
          </a:p>
        </p:txBody>
      </p:sp>
    </p:spTree>
    <p:extLst>
      <p:ext uri="{BB962C8B-B14F-4D97-AF65-F5344CB8AC3E}">
        <p14:creationId xmlns:p14="http://schemas.microsoft.com/office/powerpoint/2010/main" val="42069727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FCEBB1-764C-7B1E-298F-034BD601DE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5FEFE49-B2E1-AA57-6776-2A412F611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1888D9-6BEA-086A-9DE2-07EA71C61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/>
              <a:t>Putting it into Practice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1D543AFB-1271-FEE3-1BC9-CB0462FF1D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sX0" fmla="*/ 0 w 10853928"/>
              <a:gd name="csY0" fmla="*/ 0 h 18288"/>
              <a:gd name="csX1" fmla="*/ 461292 w 10853928"/>
              <a:gd name="csY1" fmla="*/ 0 h 18288"/>
              <a:gd name="csX2" fmla="*/ 1139662 w 10853928"/>
              <a:gd name="csY2" fmla="*/ 0 h 18288"/>
              <a:gd name="csX3" fmla="*/ 1926572 w 10853928"/>
              <a:gd name="csY3" fmla="*/ 0 h 18288"/>
              <a:gd name="csX4" fmla="*/ 2279325 w 10853928"/>
              <a:gd name="csY4" fmla="*/ 0 h 18288"/>
              <a:gd name="csX5" fmla="*/ 2632078 w 10853928"/>
              <a:gd name="csY5" fmla="*/ 0 h 18288"/>
              <a:gd name="csX6" fmla="*/ 3527527 w 10853928"/>
              <a:gd name="csY6" fmla="*/ 0 h 18288"/>
              <a:gd name="csX7" fmla="*/ 4205897 w 10853928"/>
              <a:gd name="csY7" fmla="*/ 0 h 18288"/>
              <a:gd name="csX8" fmla="*/ 4558650 w 10853928"/>
              <a:gd name="csY8" fmla="*/ 0 h 18288"/>
              <a:gd name="csX9" fmla="*/ 5237020 w 10853928"/>
              <a:gd name="csY9" fmla="*/ 0 h 18288"/>
              <a:gd name="csX10" fmla="*/ 6132469 w 10853928"/>
              <a:gd name="csY10" fmla="*/ 0 h 18288"/>
              <a:gd name="csX11" fmla="*/ 6702301 w 10853928"/>
              <a:gd name="csY11" fmla="*/ 0 h 18288"/>
              <a:gd name="csX12" fmla="*/ 7272132 w 10853928"/>
              <a:gd name="csY12" fmla="*/ 0 h 18288"/>
              <a:gd name="csX13" fmla="*/ 7950502 w 10853928"/>
              <a:gd name="csY13" fmla="*/ 0 h 18288"/>
              <a:gd name="csX14" fmla="*/ 8737412 w 10853928"/>
              <a:gd name="csY14" fmla="*/ 0 h 18288"/>
              <a:gd name="csX15" fmla="*/ 9524322 w 10853928"/>
              <a:gd name="csY15" fmla="*/ 0 h 18288"/>
              <a:gd name="csX16" fmla="*/ 10853928 w 10853928"/>
              <a:gd name="csY16" fmla="*/ 0 h 18288"/>
              <a:gd name="csX17" fmla="*/ 10853928 w 10853928"/>
              <a:gd name="csY17" fmla="*/ 18288 h 18288"/>
              <a:gd name="csX18" fmla="*/ 10392636 w 10853928"/>
              <a:gd name="csY18" fmla="*/ 18288 h 18288"/>
              <a:gd name="csX19" fmla="*/ 9497187 w 10853928"/>
              <a:gd name="csY19" fmla="*/ 18288 h 18288"/>
              <a:gd name="csX20" fmla="*/ 8818817 w 10853928"/>
              <a:gd name="csY20" fmla="*/ 18288 h 18288"/>
              <a:gd name="csX21" fmla="*/ 8466064 w 10853928"/>
              <a:gd name="csY21" fmla="*/ 18288 h 18288"/>
              <a:gd name="csX22" fmla="*/ 7787693 w 10853928"/>
              <a:gd name="csY22" fmla="*/ 18288 h 18288"/>
              <a:gd name="csX23" fmla="*/ 7217862 w 10853928"/>
              <a:gd name="csY23" fmla="*/ 18288 h 18288"/>
              <a:gd name="csX24" fmla="*/ 6648031 w 10853928"/>
              <a:gd name="csY24" fmla="*/ 18288 h 18288"/>
              <a:gd name="csX25" fmla="*/ 6078200 w 10853928"/>
              <a:gd name="csY25" fmla="*/ 18288 h 18288"/>
              <a:gd name="csX26" fmla="*/ 5508368 w 10853928"/>
              <a:gd name="csY26" fmla="*/ 18288 h 18288"/>
              <a:gd name="csX27" fmla="*/ 4721459 w 10853928"/>
              <a:gd name="csY27" fmla="*/ 18288 h 18288"/>
              <a:gd name="csX28" fmla="*/ 4043088 w 10853928"/>
              <a:gd name="csY28" fmla="*/ 18288 h 18288"/>
              <a:gd name="csX29" fmla="*/ 3690336 w 10853928"/>
              <a:gd name="csY29" fmla="*/ 18288 h 18288"/>
              <a:gd name="csX30" fmla="*/ 3120504 w 10853928"/>
              <a:gd name="csY30" fmla="*/ 18288 h 18288"/>
              <a:gd name="csX31" fmla="*/ 2333595 w 10853928"/>
              <a:gd name="csY31" fmla="*/ 18288 h 18288"/>
              <a:gd name="csX32" fmla="*/ 1872303 w 10853928"/>
              <a:gd name="csY32" fmla="*/ 18288 h 18288"/>
              <a:gd name="csX33" fmla="*/ 976854 w 10853928"/>
              <a:gd name="csY33" fmla="*/ 18288 h 18288"/>
              <a:gd name="csX34" fmla="*/ 0 w 10853928"/>
              <a:gd name="csY34" fmla="*/ 18288 h 18288"/>
              <a:gd name="csX35" fmla="*/ 0 w 10853928"/>
              <a:gd name="csY35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5896C9-FCFB-A508-86C3-4034A1071E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/>
              <a:t>The average person scrolls ¼ of a mile per day on their phone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/>
              <a:t>90% of snap judgments made about products are based on color alone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/>
              <a:t>Create eye-catching content that cuts through the “clutter”</a:t>
            </a:r>
          </a:p>
          <a:p>
            <a:pPr marL="914400" lvl="1" indent="-457200"/>
            <a:r>
              <a:rPr lang="en-US" sz="2200"/>
              <a:t>Social media graphics should deliver a message both simplistically and visually</a:t>
            </a:r>
          </a:p>
          <a:p>
            <a:pPr marL="457200" indent="-457200"/>
            <a:r>
              <a:rPr lang="en-US" sz="2200"/>
              <a:t>Keep in mind how your audience will be consuming content—mobile devices</a:t>
            </a:r>
          </a:p>
          <a:p>
            <a:pPr marL="914400" lvl="1" indent="-457200"/>
            <a:r>
              <a:rPr lang="en-US" sz="2200"/>
              <a:t>Size images to the platform </a:t>
            </a:r>
          </a:p>
          <a:p>
            <a:pPr marL="1371600" lvl="2" indent="-457200"/>
            <a:r>
              <a:rPr lang="en-US" sz="2200"/>
              <a:t>Facebook</a:t>
            </a:r>
            <a:br>
              <a:rPr lang="en-US" sz="2200"/>
            </a:br>
            <a:r>
              <a:rPr lang="en-US" sz="2200"/>
              <a:t>Facebook and Instagram</a:t>
            </a:r>
          </a:p>
          <a:p>
            <a:pPr marL="1371600" lvl="2" indent="-457200"/>
            <a:r>
              <a:rPr lang="en-US" sz="2200"/>
              <a:t>Facebook Story</a:t>
            </a:r>
          </a:p>
          <a:p>
            <a:pPr marL="457200" indent="-457200"/>
            <a:r>
              <a:rPr lang="en-US" sz="2200"/>
              <a:t>Use your logo (JUST ONE!)</a:t>
            </a:r>
          </a:p>
          <a:p>
            <a:pPr marL="457200" indent="-457200"/>
            <a:r>
              <a:rPr lang="en-US" sz="2200"/>
              <a:t>Avoid using QR codes</a:t>
            </a:r>
          </a:p>
        </p:txBody>
      </p:sp>
    </p:spTree>
    <p:extLst>
      <p:ext uri="{BB962C8B-B14F-4D97-AF65-F5344CB8AC3E}">
        <p14:creationId xmlns:p14="http://schemas.microsoft.com/office/powerpoint/2010/main" val="32337064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58CA8C-956D-528F-7BA5-4E51FB2CE6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E0DE776-EE39-16F9-35E9-8530CA1BE4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C37617-B014-8BF4-94FA-69160E757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/>
              <a:t>Accessibility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8CF2BA42-0720-4B2E-1490-C8C3C36B2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sX0" fmla="*/ 0 w 10853928"/>
              <a:gd name="csY0" fmla="*/ 0 h 18288"/>
              <a:gd name="csX1" fmla="*/ 461292 w 10853928"/>
              <a:gd name="csY1" fmla="*/ 0 h 18288"/>
              <a:gd name="csX2" fmla="*/ 1139662 w 10853928"/>
              <a:gd name="csY2" fmla="*/ 0 h 18288"/>
              <a:gd name="csX3" fmla="*/ 1926572 w 10853928"/>
              <a:gd name="csY3" fmla="*/ 0 h 18288"/>
              <a:gd name="csX4" fmla="*/ 2279325 w 10853928"/>
              <a:gd name="csY4" fmla="*/ 0 h 18288"/>
              <a:gd name="csX5" fmla="*/ 2632078 w 10853928"/>
              <a:gd name="csY5" fmla="*/ 0 h 18288"/>
              <a:gd name="csX6" fmla="*/ 3527527 w 10853928"/>
              <a:gd name="csY6" fmla="*/ 0 h 18288"/>
              <a:gd name="csX7" fmla="*/ 4205897 w 10853928"/>
              <a:gd name="csY7" fmla="*/ 0 h 18288"/>
              <a:gd name="csX8" fmla="*/ 4558650 w 10853928"/>
              <a:gd name="csY8" fmla="*/ 0 h 18288"/>
              <a:gd name="csX9" fmla="*/ 5237020 w 10853928"/>
              <a:gd name="csY9" fmla="*/ 0 h 18288"/>
              <a:gd name="csX10" fmla="*/ 6132469 w 10853928"/>
              <a:gd name="csY10" fmla="*/ 0 h 18288"/>
              <a:gd name="csX11" fmla="*/ 6702301 w 10853928"/>
              <a:gd name="csY11" fmla="*/ 0 h 18288"/>
              <a:gd name="csX12" fmla="*/ 7272132 w 10853928"/>
              <a:gd name="csY12" fmla="*/ 0 h 18288"/>
              <a:gd name="csX13" fmla="*/ 7950502 w 10853928"/>
              <a:gd name="csY13" fmla="*/ 0 h 18288"/>
              <a:gd name="csX14" fmla="*/ 8737412 w 10853928"/>
              <a:gd name="csY14" fmla="*/ 0 h 18288"/>
              <a:gd name="csX15" fmla="*/ 9524322 w 10853928"/>
              <a:gd name="csY15" fmla="*/ 0 h 18288"/>
              <a:gd name="csX16" fmla="*/ 10853928 w 10853928"/>
              <a:gd name="csY16" fmla="*/ 0 h 18288"/>
              <a:gd name="csX17" fmla="*/ 10853928 w 10853928"/>
              <a:gd name="csY17" fmla="*/ 18288 h 18288"/>
              <a:gd name="csX18" fmla="*/ 10392636 w 10853928"/>
              <a:gd name="csY18" fmla="*/ 18288 h 18288"/>
              <a:gd name="csX19" fmla="*/ 9497187 w 10853928"/>
              <a:gd name="csY19" fmla="*/ 18288 h 18288"/>
              <a:gd name="csX20" fmla="*/ 8818817 w 10853928"/>
              <a:gd name="csY20" fmla="*/ 18288 h 18288"/>
              <a:gd name="csX21" fmla="*/ 8466064 w 10853928"/>
              <a:gd name="csY21" fmla="*/ 18288 h 18288"/>
              <a:gd name="csX22" fmla="*/ 7787693 w 10853928"/>
              <a:gd name="csY22" fmla="*/ 18288 h 18288"/>
              <a:gd name="csX23" fmla="*/ 7217862 w 10853928"/>
              <a:gd name="csY23" fmla="*/ 18288 h 18288"/>
              <a:gd name="csX24" fmla="*/ 6648031 w 10853928"/>
              <a:gd name="csY24" fmla="*/ 18288 h 18288"/>
              <a:gd name="csX25" fmla="*/ 6078200 w 10853928"/>
              <a:gd name="csY25" fmla="*/ 18288 h 18288"/>
              <a:gd name="csX26" fmla="*/ 5508368 w 10853928"/>
              <a:gd name="csY26" fmla="*/ 18288 h 18288"/>
              <a:gd name="csX27" fmla="*/ 4721459 w 10853928"/>
              <a:gd name="csY27" fmla="*/ 18288 h 18288"/>
              <a:gd name="csX28" fmla="*/ 4043088 w 10853928"/>
              <a:gd name="csY28" fmla="*/ 18288 h 18288"/>
              <a:gd name="csX29" fmla="*/ 3690336 w 10853928"/>
              <a:gd name="csY29" fmla="*/ 18288 h 18288"/>
              <a:gd name="csX30" fmla="*/ 3120504 w 10853928"/>
              <a:gd name="csY30" fmla="*/ 18288 h 18288"/>
              <a:gd name="csX31" fmla="*/ 2333595 w 10853928"/>
              <a:gd name="csY31" fmla="*/ 18288 h 18288"/>
              <a:gd name="csX32" fmla="*/ 1872303 w 10853928"/>
              <a:gd name="csY32" fmla="*/ 18288 h 18288"/>
              <a:gd name="csX33" fmla="*/ 976854 w 10853928"/>
              <a:gd name="csY33" fmla="*/ 18288 h 18288"/>
              <a:gd name="csX34" fmla="*/ 0 w 10853928"/>
              <a:gd name="csY34" fmla="*/ 18288 h 18288"/>
              <a:gd name="csX35" fmla="*/ 0 w 10853928"/>
              <a:gd name="csY35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785AFD-54F4-C40D-17FD-D61720132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/>
              <a:t>Minimal text</a:t>
            </a:r>
          </a:p>
          <a:p>
            <a:pPr marL="914400" lvl="1" indent="-457200"/>
            <a:r>
              <a:rPr lang="en-US" sz="2200"/>
              <a:t>The majority of your information should be in the post’s copy</a:t>
            </a:r>
          </a:p>
          <a:p>
            <a:pPr marL="457200" indent="-457200"/>
            <a:r>
              <a:rPr lang="en-US" sz="2200"/>
              <a:t>No event flyers</a:t>
            </a:r>
          </a:p>
          <a:p>
            <a:pPr marL="457200" indent="-457200"/>
            <a:r>
              <a:rPr lang="en-US" sz="2200"/>
              <a:t>Include alt-text descriptions</a:t>
            </a:r>
          </a:p>
          <a:p>
            <a:pPr marL="457200" indent="-457200"/>
            <a:r>
              <a:rPr lang="en-US" sz="2200"/>
              <a:t>Use captions on videos</a:t>
            </a:r>
          </a:p>
          <a:p>
            <a:pPr marL="457200" indent="-457200"/>
            <a:r>
              <a:rPr lang="en-US" sz="2200"/>
              <a:t>Contrast is important</a:t>
            </a:r>
          </a:p>
          <a:p>
            <a:pPr marL="914400" lvl="1" indent="-457200"/>
            <a:r>
              <a:rPr lang="en-US" sz="2200"/>
              <a:t>Color contrast checkers</a:t>
            </a:r>
          </a:p>
          <a:p>
            <a:pPr marL="457200" indent="-457200"/>
            <a:r>
              <a:rPr lang="en-US" sz="2200"/>
              <a:t>Embrace the white space</a:t>
            </a:r>
          </a:p>
        </p:txBody>
      </p:sp>
    </p:spTree>
    <p:extLst>
      <p:ext uri="{BB962C8B-B14F-4D97-AF65-F5344CB8AC3E}">
        <p14:creationId xmlns:p14="http://schemas.microsoft.com/office/powerpoint/2010/main" val="9403089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E9E5D9-629A-D19C-184B-4A144E71A0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91108A2-EE6C-06FB-02D8-581605220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2F0B8F-6B43-818D-CBCD-8AE9678D6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dirty="0"/>
              <a:t>DESIGN ACTIVITY</a:t>
            </a:r>
            <a:endParaRPr lang="en-US" sz="6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877E98F6-459F-A8CA-DF2C-69F5BF7D1E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sX0" fmla="*/ 0 w 5410200"/>
              <a:gd name="csY0" fmla="*/ 0 h 18288"/>
              <a:gd name="csX1" fmla="*/ 568071 w 5410200"/>
              <a:gd name="csY1" fmla="*/ 0 h 18288"/>
              <a:gd name="csX2" fmla="*/ 1298448 w 5410200"/>
              <a:gd name="csY2" fmla="*/ 0 h 18288"/>
              <a:gd name="csX3" fmla="*/ 1920621 w 5410200"/>
              <a:gd name="csY3" fmla="*/ 0 h 18288"/>
              <a:gd name="csX4" fmla="*/ 2488692 w 5410200"/>
              <a:gd name="csY4" fmla="*/ 0 h 18288"/>
              <a:gd name="csX5" fmla="*/ 3219069 w 5410200"/>
              <a:gd name="csY5" fmla="*/ 0 h 18288"/>
              <a:gd name="csX6" fmla="*/ 3895344 w 5410200"/>
              <a:gd name="csY6" fmla="*/ 0 h 18288"/>
              <a:gd name="csX7" fmla="*/ 4571619 w 5410200"/>
              <a:gd name="csY7" fmla="*/ 0 h 18288"/>
              <a:gd name="csX8" fmla="*/ 5410200 w 5410200"/>
              <a:gd name="csY8" fmla="*/ 0 h 18288"/>
              <a:gd name="csX9" fmla="*/ 5410200 w 5410200"/>
              <a:gd name="csY9" fmla="*/ 18288 h 18288"/>
              <a:gd name="csX10" fmla="*/ 4842129 w 5410200"/>
              <a:gd name="csY10" fmla="*/ 18288 h 18288"/>
              <a:gd name="csX11" fmla="*/ 4328160 w 5410200"/>
              <a:gd name="csY11" fmla="*/ 18288 h 18288"/>
              <a:gd name="csX12" fmla="*/ 3597783 w 5410200"/>
              <a:gd name="csY12" fmla="*/ 18288 h 18288"/>
              <a:gd name="csX13" fmla="*/ 3029712 w 5410200"/>
              <a:gd name="csY13" fmla="*/ 18288 h 18288"/>
              <a:gd name="csX14" fmla="*/ 2299335 w 5410200"/>
              <a:gd name="csY14" fmla="*/ 18288 h 18288"/>
              <a:gd name="csX15" fmla="*/ 1514856 w 5410200"/>
              <a:gd name="csY15" fmla="*/ 18288 h 18288"/>
              <a:gd name="csX16" fmla="*/ 892683 w 5410200"/>
              <a:gd name="csY16" fmla="*/ 18288 h 18288"/>
              <a:gd name="csX17" fmla="*/ 0 w 5410200"/>
              <a:gd name="csY17" fmla="*/ 18288 h 18288"/>
              <a:gd name="csX18" fmla="*/ 0 w 5410200"/>
              <a:gd name="csY18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85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4A0858-A945-0BC7-4AEC-080AED0E1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/>
              <a:t>Overview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sX0" fmla="*/ 0 w 10853928"/>
              <a:gd name="csY0" fmla="*/ 0 h 18288"/>
              <a:gd name="csX1" fmla="*/ 461292 w 10853928"/>
              <a:gd name="csY1" fmla="*/ 0 h 18288"/>
              <a:gd name="csX2" fmla="*/ 1139662 w 10853928"/>
              <a:gd name="csY2" fmla="*/ 0 h 18288"/>
              <a:gd name="csX3" fmla="*/ 1926572 w 10853928"/>
              <a:gd name="csY3" fmla="*/ 0 h 18288"/>
              <a:gd name="csX4" fmla="*/ 2279325 w 10853928"/>
              <a:gd name="csY4" fmla="*/ 0 h 18288"/>
              <a:gd name="csX5" fmla="*/ 2632078 w 10853928"/>
              <a:gd name="csY5" fmla="*/ 0 h 18288"/>
              <a:gd name="csX6" fmla="*/ 3527527 w 10853928"/>
              <a:gd name="csY6" fmla="*/ 0 h 18288"/>
              <a:gd name="csX7" fmla="*/ 4205897 w 10853928"/>
              <a:gd name="csY7" fmla="*/ 0 h 18288"/>
              <a:gd name="csX8" fmla="*/ 4558650 w 10853928"/>
              <a:gd name="csY8" fmla="*/ 0 h 18288"/>
              <a:gd name="csX9" fmla="*/ 5237020 w 10853928"/>
              <a:gd name="csY9" fmla="*/ 0 h 18288"/>
              <a:gd name="csX10" fmla="*/ 6132469 w 10853928"/>
              <a:gd name="csY10" fmla="*/ 0 h 18288"/>
              <a:gd name="csX11" fmla="*/ 6702301 w 10853928"/>
              <a:gd name="csY11" fmla="*/ 0 h 18288"/>
              <a:gd name="csX12" fmla="*/ 7272132 w 10853928"/>
              <a:gd name="csY12" fmla="*/ 0 h 18288"/>
              <a:gd name="csX13" fmla="*/ 7950502 w 10853928"/>
              <a:gd name="csY13" fmla="*/ 0 h 18288"/>
              <a:gd name="csX14" fmla="*/ 8737412 w 10853928"/>
              <a:gd name="csY14" fmla="*/ 0 h 18288"/>
              <a:gd name="csX15" fmla="*/ 9524322 w 10853928"/>
              <a:gd name="csY15" fmla="*/ 0 h 18288"/>
              <a:gd name="csX16" fmla="*/ 10853928 w 10853928"/>
              <a:gd name="csY16" fmla="*/ 0 h 18288"/>
              <a:gd name="csX17" fmla="*/ 10853928 w 10853928"/>
              <a:gd name="csY17" fmla="*/ 18288 h 18288"/>
              <a:gd name="csX18" fmla="*/ 10392636 w 10853928"/>
              <a:gd name="csY18" fmla="*/ 18288 h 18288"/>
              <a:gd name="csX19" fmla="*/ 9497187 w 10853928"/>
              <a:gd name="csY19" fmla="*/ 18288 h 18288"/>
              <a:gd name="csX20" fmla="*/ 8818817 w 10853928"/>
              <a:gd name="csY20" fmla="*/ 18288 h 18288"/>
              <a:gd name="csX21" fmla="*/ 8466064 w 10853928"/>
              <a:gd name="csY21" fmla="*/ 18288 h 18288"/>
              <a:gd name="csX22" fmla="*/ 7787693 w 10853928"/>
              <a:gd name="csY22" fmla="*/ 18288 h 18288"/>
              <a:gd name="csX23" fmla="*/ 7217862 w 10853928"/>
              <a:gd name="csY23" fmla="*/ 18288 h 18288"/>
              <a:gd name="csX24" fmla="*/ 6648031 w 10853928"/>
              <a:gd name="csY24" fmla="*/ 18288 h 18288"/>
              <a:gd name="csX25" fmla="*/ 6078200 w 10853928"/>
              <a:gd name="csY25" fmla="*/ 18288 h 18288"/>
              <a:gd name="csX26" fmla="*/ 5508368 w 10853928"/>
              <a:gd name="csY26" fmla="*/ 18288 h 18288"/>
              <a:gd name="csX27" fmla="*/ 4721459 w 10853928"/>
              <a:gd name="csY27" fmla="*/ 18288 h 18288"/>
              <a:gd name="csX28" fmla="*/ 4043088 w 10853928"/>
              <a:gd name="csY28" fmla="*/ 18288 h 18288"/>
              <a:gd name="csX29" fmla="*/ 3690336 w 10853928"/>
              <a:gd name="csY29" fmla="*/ 18288 h 18288"/>
              <a:gd name="csX30" fmla="*/ 3120504 w 10853928"/>
              <a:gd name="csY30" fmla="*/ 18288 h 18288"/>
              <a:gd name="csX31" fmla="*/ 2333595 w 10853928"/>
              <a:gd name="csY31" fmla="*/ 18288 h 18288"/>
              <a:gd name="csX32" fmla="*/ 1872303 w 10853928"/>
              <a:gd name="csY32" fmla="*/ 18288 h 18288"/>
              <a:gd name="csX33" fmla="*/ 976854 w 10853928"/>
              <a:gd name="csY33" fmla="*/ 18288 h 18288"/>
              <a:gd name="csX34" fmla="*/ 0 w 10853928"/>
              <a:gd name="csY34" fmla="*/ 18288 h 18288"/>
              <a:gd name="csX35" fmla="*/ 0 w 10853928"/>
              <a:gd name="csY35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919D95-8953-2FE2-D97D-F2CA604FC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8709212" cy="4251960"/>
          </a:xfrm>
        </p:spPr>
        <p:txBody>
          <a:bodyPr>
            <a:norm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kern="100">
                <a:effectLst/>
                <a:cs typeface="Roboto" panose="02000000000000000000" pitchFamily="2" charset="0"/>
              </a:rPr>
              <a:t>9:00 – Introductions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kern="100">
                <a:effectLst/>
                <a:cs typeface="Roboto" panose="02000000000000000000" pitchFamily="2" charset="0"/>
              </a:rPr>
              <a:t>9:10 – Recapping the first three sessions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kern="100">
                <a:effectLst/>
                <a:cs typeface="Roboto" panose="02000000000000000000" pitchFamily="2" charset="0"/>
              </a:rPr>
              <a:t>9:15 – </a:t>
            </a:r>
            <a:r>
              <a:rPr lang="en-US" sz="2200" kern="100">
                <a:cs typeface="Roboto" panose="02000000000000000000" pitchFamily="2" charset="0"/>
              </a:rPr>
              <a:t>Media Writing</a:t>
            </a:r>
            <a:endParaRPr lang="en-US" sz="2200" kern="100">
              <a:effectLst/>
              <a:cs typeface="Roboto" panose="02000000000000000000" pitchFamily="2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kern="100">
                <a:effectLst/>
                <a:cs typeface="Roboto" panose="02000000000000000000" pitchFamily="2" charset="0"/>
              </a:rPr>
              <a:t>10:15 – Break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kern="100">
                <a:effectLst/>
                <a:cs typeface="Roboto" panose="02000000000000000000" pitchFamily="2" charset="0"/>
              </a:rPr>
              <a:t>10:25 – </a:t>
            </a:r>
            <a:r>
              <a:rPr lang="en-US" sz="2200" kern="100">
                <a:cs typeface="Roboto" panose="02000000000000000000" pitchFamily="2" charset="0"/>
              </a:rPr>
              <a:t>Design</a:t>
            </a:r>
            <a:endParaRPr lang="en-US" sz="2200" kern="100">
              <a:effectLst/>
              <a:cs typeface="Roboto" panose="02000000000000000000" pitchFamily="2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kern="100">
                <a:effectLst/>
                <a:cs typeface="Roboto" panose="02000000000000000000" pitchFamily="2" charset="0"/>
              </a:rPr>
              <a:t>11:30 – Lunch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kern="100">
                <a:effectLst/>
                <a:cs typeface="Roboto" panose="02000000000000000000" pitchFamily="2" charset="0"/>
              </a:rPr>
              <a:t>12:15 – Photo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kern="100">
                <a:cs typeface="Roboto" panose="02000000000000000000" pitchFamily="2" charset="0"/>
              </a:rPr>
              <a:t>1:15 – Video </a:t>
            </a:r>
            <a:endParaRPr lang="en-US" sz="2200" kern="100">
              <a:effectLst/>
              <a:cs typeface="Roboto" panose="02000000000000000000" pitchFamily="2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kern="100">
                <a:effectLst/>
                <a:cs typeface="Roboto" panose="02000000000000000000" pitchFamily="2" charset="0"/>
              </a:rPr>
              <a:t>2:15 – Debriefing, reflections, and prep for next session</a:t>
            </a: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20726845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E3DDA0-02C3-E90F-E4EB-E857F1638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7FE063A-D844-6699-3859-C89C9D8C26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723C57-2B8D-E0B1-9EDC-43F40A3D3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LUNCH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16A8820B-196D-B3DC-A38D-173512AF6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sX0" fmla="*/ 0 w 5410200"/>
              <a:gd name="csY0" fmla="*/ 0 h 18288"/>
              <a:gd name="csX1" fmla="*/ 568071 w 5410200"/>
              <a:gd name="csY1" fmla="*/ 0 h 18288"/>
              <a:gd name="csX2" fmla="*/ 1298448 w 5410200"/>
              <a:gd name="csY2" fmla="*/ 0 h 18288"/>
              <a:gd name="csX3" fmla="*/ 1920621 w 5410200"/>
              <a:gd name="csY3" fmla="*/ 0 h 18288"/>
              <a:gd name="csX4" fmla="*/ 2488692 w 5410200"/>
              <a:gd name="csY4" fmla="*/ 0 h 18288"/>
              <a:gd name="csX5" fmla="*/ 3219069 w 5410200"/>
              <a:gd name="csY5" fmla="*/ 0 h 18288"/>
              <a:gd name="csX6" fmla="*/ 3895344 w 5410200"/>
              <a:gd name="csY6" fmla="*/ 0 h 18288"/>
              <a:gd name="csX7" fmla="*/ 4571619 w 5410200"/>
              <a:gd name="csY7" fmla="*/ 0 h 18288"/>
              <a:gd name="csX8" fmla="*/ 5410200 w 5410200"/>
              <a:gd name="csY8" fmla="*/ 0 h 18288"/>
              <a:gd name="csX9" fmla="*/ 5410200 w 5410200"/>
              <a:gd name="csY9" fmla="*/ 18288 h 18288"/>
              <a:gd name="csX10" fmla="*/ 4842129 w 5410200"/>
              <a:gd name="csY10" fmla="*/ 18288 h 18288"/>
              <a:gd name="csX11" fmla="*/ 4328160 w 5410200"/>
              <a:gd name="csY11" fmla="*/ 18288 h 18288"/>
              <a:gd name="csX12" fmla="*/ 3597783 w 5410200"/>
              <a:gd name="csY12" fmla="*/ 18288 h 18288"/>
              <a:gd name="csX13" fmla="*/ 3029712 w 5410200"/>
              <a:gd name="csY13" fmla="*/ 18288 h 18288"/>
              <a:gd name="csX14" fmla="*/ 2299335 w 5410200"/>
              <a:gd name="csY14" fmla="*/ 18288 h 18288"/>
              <a:gd name="csX15" fmla="*/ 1514856 w 5410200"/>
              <a:gd name="csY15" fmla="*/ 18288 h 18288"/>
              <a:gd name="csX16" fmla="*/ 892683 w 5410200"/>
              <a:gd name="csY16" fmla="*/ 18288 h 18288"/>
              <a:gd name="csX17" fmla="*/ 0 w 5410200"/>
              <a:gd name="csY17" fmla="*/ 18288 h 18288"/>
              <a:gd name="csX18" fmla="*/ 0 w 5410200"/>
              <a:gd name="csY18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7704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EAB9BD-2AAE-F10B-615D-77D9817DBD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782EC36-6503-43DC-F358-AEFD949BF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AD4EB1-289D-75FD-0FAC-91444E91A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PHOTO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A181C026-6343-779A-1FCC-602BCBA19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sX0" fmla="*/ 0 w 5410200"/>
              <a:gd name="csY0" fmla="*/ 0 h 18288"/>
              <a:gd name="csX1" fmla="*/ 568071 w 5410200"/>
              <a:gd name="csY1" fmla="*/ 0 h 18288"/>
              <a:gd name="csX2" fmla="*/ 1298448 w 5410200"/>
              <a:gd name="csY2" fmla="*/ 0 h 18288"/>
              <a:gd name="csX3" fmla="*/ 1920621 w 5410200"/>
              <a:gd name="csY3" fmla="*/ 0 h 18288"/>
              <a:gd name="csX4" fmla="*/ 2488692 w 5410200"/>
              <a:gd name="csY4" fmla="*/ 0 h 18288"/>
              <a:gd name="csX5" fmla="*/ 3219069 w 5410200"/>
              <a:gd name="csY5" fmla="*/ 0 h 18288"/>
              <a:gd name="csX6" fmla="*/ 3895344 w 5410200"/>
              <a:gd name="csY6" fmla="*/ 0 h 18288"/>
              <a:gd name="csX7" fmla="*/ 4571619 w 5410200"/>
              <a:gd name="csY7" fmla="*/ 0 h 18288"/>
              <a:gd name="csX8" fmla="*/ 5410200 w 5410200"/>
              <a:gd name="csY8" fmla="*/ 0 h 18288"/>
              <a:gd name="csX9" fmla="*/ 5410200 w 5410200"/>
              <a:gd name="csY9" fmla="*/ 18288 h 18288"/>
              <a:gd name="csX10" fmla="*/ 4842129 w 5410200"/>
              <a:gd name="csY10" fmla="*/ 18288 h 18288"/>
              <a:gd name="csX11" fmla="*/ 4328160 w 5410200"/>
              <a:gd name="csY11" fmla="*/ 18288 h 18288"/>
              <a:gd name="csX12" fmla="*/ 3597783 w 5410200"/>
              <a:gd name="csY12" fmla="*/ 18288 h 18288"/>
              <a:gd name="csX13" fmla="*/ 3029712 w 5410200"/>
              <a:gd name="csY13" fmla="*/ 18288 h 18288"/>
              <a:gd name="csX14" fmla="*/ 2299335 w 5410200"/>
              <a:gd name="csY14" fmla="*/ 18288 h 18288"/>
              <a:gd name="csX15" fmla="*/ 1514856 w 5410200"/>
              <a:gd name="csY15" fmla="*/ 18288 h 18288"/>
              <a:gd name="csX16" fmla="*/ 892683 w 5410200"/>
              <a:gd name="csY16" fmla="*/ 18288 h 18288"/>
              <a:gd name="csX17" fmla="*/ 0 w 5410200"/>
              <a:gd name="csY17" fmla="*/ 18288 h 18288"/>
              <a:gd name="csX18" fmla="*/ 0 w 5410200"/>
              <a:gd name="csY18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2282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A69150-D46B-C9FF-B7F6-0CBBADD20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/>
              <a:t>Parts of a Photograph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sX0" fmla="*/ 0 w 10853928"/>
              <a:gd name="csY0" fmla="*/ 0 h 18288"/>
              <a:gd name="csX1" fmla="*/ 461292 w 10853928"/>
              <a:gd name="csY1" fmla="*/ 0 h 18288"/>
              <a:gd name="csX2" fmla="*/ 1139662 w 10853928"/>
              <a:gd name="csY2" fmla="*/ 0 h 18288"/>
              <a:gd name="csX3" fmla="*/ 1926572 w 10853928"/>
              <a:gd name="csY3" fmla="*/ 0 h 18288"/>
              <a:gd name="csX4" fmla="*/ 2279325 w 10853928"/>
              <a:gd name="csY4" fmla="*/ 0 h 18288"/>
              <a:gd name="csX5" fmla="*/ 2632078 w 10853928"/>
              <a:gd name="csY5" fmla="*/ 0 h 18288"/>
              <a:gd name="csX6" fmla="*/ 3527527 w 10853928"/>
              <a:gd name="csY6" fmla="*/ 0 h 18288"/>
              <a:gd name="csX7" fmla="*/ 4205897 w 10853928"/>
              <a:gd name="csY7" fmla="*/ 0 h 18288"/>
              <a:gd name="csX8" fmla="*/ 4558650 w 10853928"/>
              <a:gd name="csY8" fmla="*/ 0 h 18288"/>
              <a:gd name="csX9" fmla="*/ 5237020 w 10853928"/>
              <a:gd name="csY9" fmla="*/ 0 h 18288"/>
              <a:gd name="csX10" fmla="*/ 6132469 w 10853928"/>
              <a:gd name="csY10" fmla="*/ 0 h 18288"/>
              <a:gd name="csX11" fmla="*/ 6702301 w 10853928"/>
              <a:gd name="csY11" fmla="*/ 0 h 18288"/>
              <a:gd name="csX12" fmla="*/ 7272132 w 10853928"/>
              <a:gd name="csY12" fmla="*/ 0 h 18288"/>
              <a:gd name="csX13" fmla="*/ 7950502 w 10853928"/>
              <a:gd name="csY13" fmla="*/ 0 h 18288"/>
              <a:gd name="csX14" fmla="*/ 8737412 w 10853928"/>
              <a:gd name="csY14" fmla="*/ 0 h 18288"/>
              <a:gd name="csX15" fmla="*/ 9524322 w 10853928"/>
              <a:gd name="csY15" fmla="*/ 0 h 18288"/>
              <a:gd name="csX16" fmla="*/ 10853928 w 10853928"/>
              <a:gd name="csY16" fmla="*/ 0 h 18288"/>
              <a:gd name="csX17" fmla="*/ 10853928 w 10853928"/>
              <a:gd name="csY17" fmla="*/ 18288 h 18288"/>
              <a:gd name="csX18" fmla="*/ 10392636 w 10853928"/>
              <a:gd name="csY18" fmla="*/ 18288 h 18288"/>
              <a:gd name="csX19" fmla="*/ 9497187 w 10853928"/>
              <a:gd name="csY19" fmla="*/ 18288 h 18288"/>
              <a:gd name="csX20" fmla="*/ 8818817 w 10853928"/>
              <a:gd name="csY20" fmla="*/ 18288 h 18288"/>
              <a:gd name="csX21" fmla="*/ 8466064 w 10853928"/>
              <a:gd name="csY21" fmla="*/ 18288 h 18288"/>
              <a:gd name="csX22" fmla="*/ 7787693 w 10853928"/>
              <a:gd name="csY22" fmla="*/ 18288 h 18288"/>
              <a:gd name="csX23" fmla="*/ 7217862 w 10853928"/>
              <a:gd name="csY23" fmla="*/ 18288 h 18288"/>
              <a:gd name="csX24" fmla="*/ 6648031 w 10853928"/>
              <a:gd name="csY24" fmla="*/ 18288 h 18288"/>
              <a:gd name="csX25" fmla="*/ 6078200 w 10853928"/>
              <a:gd name="csY25" fmla="*/ 18288 h 18288"/>
              <a:gd name="csX26" fmla="*/ 5508368 w 10853928"/>
              <a:gd name="csY26" fmla="*/ 18288 h 18288"/>
              <a:gd name="csX27" fmla="*/ 4721459 w 10853928"/>
              <a:gd name="csY27" fmla="*/ 18288 h 18288"/>
              <a:gd name="csX28" fmla="*/ 4043088 w 10853928"/>
              <a:gd name="csY28" fmla="*/ 18288 h 18288"/>
              <a:gd name="csX29" fmla="*/ 3690336 w 10853928"/>
              <a:gd name="csY29" fmla="*/ 18288 h 18288"/>
              <a:gd name="csX30" fmla="*/ 3120504 w 10853928"/>
              <a:gd name="csY30" fmla="*/ 18288 h 18288"/>
              <a:gd name="csX31" fmla="*/ 2333595 w 10853928"/>
              <a:gd name="csY31" fmla="*/ 18288 h 18288"/>
              <a:gd name="csX32" fmla="*/ 1872303 w 10853928"/>
              <a:gd name="csY32" fmla="*/ 18288 h 18288"/>
              <a:gd name="csX33" fmla="*/ 976854 w 10853928"/>
              <a:gd name="csY33" fmla="*/ 18288 h 18288"/>
              <a:gd name="csX34" fmla="*/ 0 w 10853928"/>
              <a:gd name="csY34" fmla="*/ 18288 h 18288"/>
              <a:gd name="csX35" fmla="*/ 0 w 10853928"/>
              <a:gd name="csY35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B01EE-D983-1CA4-A87A-1E47FE4791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/>
            <a:r>
              <a:rPr lang="en-US" sz="2200" dirty="0"/>
              <a:t>Foreground</a:t>
            </a:r>
            <a:endParaRPr lang="en-US" sz="2200"/>
          </a:p>
          <a:p>
            <a:pPr marL="914400" lvl="1">
              <a:buFont typeface="Courier New" panose="020B0604020202020204" pitchFamily="34" charset="0"/>
              <a:buChar char="o"/>
            </a:pPr>
            <a:r>
              <a:rPr lang="en-US" sz="1800" dirty="0"/>
              <a:t>The part of the image closest to the camera</a:t>
            </a:r>
          </a:p>
          <a:p>
            <a:pPr marL="457200" indent="-457200"/>
            <a:r>
              <a:rPr lang="en-US" sz="2200" dirty="0"/>
              <a:t>Midground</a:t>
            </a:r>
          </a:p>
          <a:p>
            <a:pPr marL="914400" lvl="1">
              <a:buFont typeface="Courier New" panose="020B0604020202020204" pitchFamily="34" charset="0"/>
              <a:buChar char="o"/>
            </a:pPr>
            <a:r>
              <a:rPr lang="en-US" sz="1800" dirty="0"/>
              <a:t>The area between the foreground and the background</a:t>
            </a:r>
          </a:p>
          <a:p>
            <a:pPr marL="457200" indent="-457200"/>
            <a:r>
              <a:rPr lang="en-US" sz="2200" dirty="0"/>
              <a:t>Background</a:t>
            </a:r>
            <a:endParaRPr lang="en-US" sz="2200"/>
          </a:p>
          <a:p>
            <a:pPr marL="914400" lvl="1">
              <a:buFont typeface="Courier New" panose="020B0604020202020204" pitchFamily="34" charset="0"/>
              <a:buChar char="o"/>
            </a:pPr>
            <a:r>
              <a:rPr lang="en-US" sz="1800" dirty="0"/>
              <a:t>The part of the image farthest from the camera</a:t>
            </a:r>
          </a:p>
          <a:p>
            <a:pPr marL="914400" lvl="1">
              <a:buFont typeface="Courier New" panose="020B0604020202020204" pitchFamily="34" charset="0"/>
              <a:buChar char="o"/>
            </a:pPr>
            <a:endParaRPr lang="en-US" sz="1800" dirty="0"/>
          </a:p>
          <a:p>
            <a:pPr lvl="1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2200"/>
              <a:t>Utilize these relationships to add depth and context to the photo</a:t>
            </a:r>
          </a:p>
          <a:p>
            <a:pPr lvl="1" indent="0">
              <a:buNone/>
            </a:pPr>
            <a:endParaRPr lang="en-US" sz="1800" dirty="0"/>
          </a:p>
          <a:p>
            <a:pPr lvl="1" indent="0">
              <a:buNone/>
            </a:pPr>
            <a:endParaRPr lang="en-US" sz="1800" dirty="0"/>
          </a:p>
          <a:p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3987742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0CAB17-3364-E8FE-C1E2-876DBF7326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3674023-049E-C490-BF6B-66FD3B9A90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EEAFD0-2D99-29D9-3666-576593183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/>
              <a:t>Types of Shots and Angles</a:t>
            </a:r>
            <a:endParaRPr lang="en-US" sz="54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991B45EA-0C9B-E5A3-9061-F7AD476FD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sX0" fmla="*/ 0 w 10853928"/>
              <a:gd name="csY0" fmla="*/ 0 h 18288"/>
              <a:gd name="csX1" fmla="*/ 461292 w 10853928"/>
              <a:gd name="csY1" fmla="*/ 0 h 18288"/>
              <a:gd name="csX2" fmla="*/ 1139662 w 10853928"/>
              <a:gd name="csY2" fmla="*/ 0 h 18288"/>
              <a:gd name="csX3" fmla="*/ 1926572 w 10853928"/>
              <a:gd name="csY3" fmla="*/ 0 h 18288"/>
              <a:gd name="csX4" fmla="*/ 2279325 w 10853928"/>
              <a:gd name="csY4" fmla="*/ 0 h 18288"/>
              <a:gd name="csX5" fmla="*/ 2632078 w 10853928"/>
              <a:gd name="csY5" fmla="*/ 0 h 18288"/>
              <a:gd name="csX6" fmla="*/ 3527527 w 10853928"/>
              <a:gd name="csY6" fmla="*/ 0 h 18288"/>
              <a:gd name="csX7" fmla="*/ 4205897 w 10853928"/>
              <a:gd name="csY7" fmla="*/ 0 h 18288"/>
              <a:gd name="csX8" fmla="*/ 4558650 w 10853928"/>
              <a:gd name="csY8" fmla="*/ 0 h 18288"/>
              <a:gd name="csX9" fmla="*/ 5237020 w 10853928"/>
              <a:gd name="csY9" fmla="*/ 0 h 18288"/>
              <a:gd name="csX10" fmla="*/ 6132469 w 10853928"/>
              <a:gd name="csY10" fmla="*/ 0 h 18288"/>
              <a:gd name="csX11" fmla="*/ 6702301 w 10853928"/>
              <a:gd name="csY11" fmla="*/ 0 h 18288"/>
              <a:gd name="csX12" fmla="*/ 7272132 w 10853928"/>
              <a:gd name="csY12" fmla="*/ 0 h 18288"/>
              <a:gd name="csX13" fmla="*/ 7950502 w 10853928"/>
              <a:gd name="csY13" fmla="*/ 0 h 18288"/>
              <a:gd name="csX14" fmla="*/ 8737412 w 10853928"/>
              <a:gd name="csY14" fmla="*/ 0 h 18288"/>
              <a:gd name="csX15" fmla="*/ 9524322 w 10853928"/>
              <a:gd name="csY15" fmla="*/ 0 h 18288"/>
              <a:gd name="csX16" fmla="*/ 10853928 w 10853928"/>
              <a:gd name="csY16" fmla="*/ 0 h 18288"/>
              <a:gd name="csX17" fmla="*/ 10853928 w 10853928"/>
              <a:gd name="csY17" fmla="*/ 18288 h 18288"/>
              <a:gd name="csX18" fmla="*/ 10392636 w 10853928"/>
              <a:gd name="csY18" fmla="*/ 18288 h 18288"/>
              <a:gd name="csX19" fmla="*/ 9497187 w 10853928"/>
              <a:gd name="csY19" fmla="*/ 18288 h 18288"/>
              <a:gd name="csX20" fmla="*/ 8818817 w 10853928"/>
              <a:gd name="csY20" fmla="*/ 18288 h 18288"/>
              <a:gd name="csX21" fmla="*/ 8466064 w 10853928"/>
              <a:gd name="csY21" fmla="*/ 18288 h 18288"/>
              <a:gd name="csX22" fmla="*/ 7787693 w 10853928"/>
              <a:gd name="csY22" fmla="*/ 18288 h 18288"/>
              <a:gd name="csX23" fmla="*/ 7217862 w 10853928"/>
              <a:gd name="csY23" fmla="*/ 18288 h 18288"/>
              <a:gd name="csX24" fmla="*/ 6648031 w 10853928"/>
              <a:gd name="csY24" fmla="*/ 18288 h 18288"/>
              <a:gd name="csX25" fmla="*/ 6078200 w 10853928"/>
              <a:gd name="csY25" fmla="*/ 18288 h 18288"/>
              <a:gd name="csX26" fmla="*/ 5508368 w 10853928"/>
              <a:gd name="csY26" fmla="*/ 18288 h 18288"/>
              <a:gd name="csX27" fmla="*/ 4721459 w 10853928"/>
              <a:gd name="csY27" fmla="*/ 18288 h 18288"/>
              <a:gd name="csX28" fmla="*/ 4043088 w 10853928"/>
              <a:gd name="csY28" fmla="*/ 18288 h 18288"/>
              <a:gd name="csX29" fmla="*/ 3690336 w 10853928"/>
              <a:gd name="csY29" fmla="*/ 18288 h 18288"/>
              <a:gd name="csX30" fmla="*/ 3120504 w 10853928"/>
              <a:gd name="csY30" fmla="*/ 18288 h 18288"/>
              <a:gd name="csX31" fmla="*/ 2333595 w 10853928"/>
              <a:gd name="csY31" fmla="*/ 18288 h 18288"/>
              <a:gd name="csX32" fmla="*/ 1872303 w 10853928"/>
              <a:gd name="csY32" fmla="*/ 18288 h 18288"/>
              <a:gd name="csX33" fmla="*/ 976854 w 10853928"/>
              <a:gd name="csY33" fmla="*/ 18288 h 18288"/>
              <a:gd name="csX34" fmla="*/ 0 w 10853928"/>
              <a:gd name="csY34" fmla="*/ 18288 h 18288"/>
              <a:gd name="csX35" fmla="*/ 0 w 10853928"/>
              <a:gd name="csY35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8CB33-A49D-6C5C-3D16-38718838EC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dirty="0"/>
              <a:t>Bird’s-Eye View: overhead shot that captures all the elements in a single shot</a:t>
            </a:r>
          </a:p>
          <a:p>
            <a:r>
              <a:rPr lang="en-US" sz="2200" dirty="0"/>
              <a:t>High Angle: angle higher than eye-level, emphasizes the area around the subject, and gives a broad perspective of the scene</a:t>
            </a:r>
          </a:p>
          <a:p>
            <a:r>
              <a:rPr lang="en-US" sz="2200" dirty="0"/>
              <a:t>Low Angle: captures subject from a viewpoint lower than eye-level, making ordinary objects seem significant</a:t>
            </a:r>
          </a:p>
          <a:p>
            <a:r>
              <a:rPr lang="en-US" sz="2200" dirty="0"/>
              <a:t>Bug’s-Eye View: the camera is placed at ground level to emphasize the size and prominence of your subject</a:t>
            </a:r>
          </a:p>
          <a:p>
            <a:r>
              <a:rPr lang="en-US" sz="2200" dirty="0"/>
              <a:t>Close-Up Shot: focuses on a particular detail and gets close to eliminate any unnecessary background details, generally at eye level </a:t>
            </a:r>
          </a:p>
          <a:p>
            <a:r>
              <a:rPr lang="en-US" sz="2200" dirty="0"/>
              <a:t>Wide Angle Shot: gets a lot of perspective in one shot, enhances a lot at once, while capturing a great deal of detail</a:t>
            </a:r>
          </a:p>
          <a:p>
            <a:pPr marL="457200" indent="-457200"/>
            <a:endParaRPr lang="en-US" sz="2200" dirty="0"/>
          </a:p>
          <a:p>
            <a:pPr lvl="1" indent="0">
              <a:buNone/>
            </a:pPr>
            <a:endParaRPr lang="en-US" sz="1800" dirty="0"/>
          </a:p>
          <a:p>
            <a:pPr lvl="1" indent="0">
              <a:buNone/>
            </a:pPr>
            <a:endParaRPr lang="en-US" sz="1800" dirty="0"/>
          </a:p>
          <a:p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37990893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893137-D3F9-E780-BCA6-B63E19825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924CEB8-A814-628E-F6A8-695BB716D5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17B2AA-DB1A-8AD4-642C-06A7E0BCE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/>
              <a:t>Birds-Eye View </a:t>
            </a:r>
            <a:endParaRPr lang="en-US" sz="1200" dirty="0">
              <a:latin typeface="Aptos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162D7386-7A02-2D23-6778-116C81185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sX0" fmla="*/ 0 w 10853928"/>
              <a:gd name="csY0" fmla="*/ 0 h 18288"/>
              <a:gd name="csX1" fmla="*/ 461292 w 10853928"/>
              <a:gd name="csY1" fmla="*/ 0 h 18288"/>
              <a:gd name="csX2" fmla="*/ 1139662 w 10853928"/>
              <a:gd name="csY2" fmla="*/ 0 h 18288"/>
              <a:gd name="csX3" fmla="*/ 1926572 w 10853928"/>
              <a:gd name="csY3" fmla="*/ 0 h 18288"/>
              <a:gd name="csX4" fmla="*/ 2279325 w 10853928"/>
              <a:gd name="csY4" fmla="*/ 0 h 18288"/>
              <a:gd name="csX5" fmla="*/ 2632078 w 10853928"/>
              <a:gd name="csY5" fmla="*/ 0 h 18288"/>
              <a:gd name="csX6" fmla="*/ 3527527 w 10853928"/>
              <a:gd name="csY6" fmla="*/ 0 h 18288"/>
              <a:gd name="csX7" fmla="*/ 4205897 w 10853928"/>
              <a:gd name="csY7" fmla="*/ 0 h 18288"/>
              <a:gd name="csX8" fmla="*/ 4558650 w 10853928"/>
              <a:gd name="csY8" fmla="*/ 0 h 18288"/>
              <a:gd name="csX9" fmla="*/ 5237020 w 10853928"/>
              <a:gd name="csY9" fmla="*/ 0 h 18288"/>
              <a:gd name="csX10" fmla="*/ 6132469 w 10853928"/>
              <a:gd name="csY10" fmla="*/ 0 h 18288"/>
              <a:gd name="csX11" fmla="*/ 6702301 w 10853928"/>
              <a:gd name="csY11" fmla="*/ 0 h 18288"/>
              <a:gd name="csX12" fmla="*/ 7272132 w 10853928"/>
              <a:gd name="csY12" fmla="*/ 0 h 18288"/>
              <a:gd name="csX13" fmla="*/ 7950502 w 10853928"/>
              <a:gd name="csY13" fmla="*/ 0 h 18288"/>
              <a:gd name="csX14" fmla="*/ 8737412 w 10853928"/>
              <a:gd name="csY14" fmla="*/ 0 h 18288"/>
              <a:gd name="csX15" fmla="*/ 9524322 w 10853928"/>
              <a:gd name="csY15" fmla="*/ 0 h 18288"/>
              <a:gd name="csX16" fmla="*/ 10853928 w 10853928"/>
              <a:gd name="csY16" fmla="*/ 0 h 18288"/>
              <a:gd name="csX17" fmla="*/ 10853928 w 10853928"/>
              <a:gd name="csY17" fmla="*/ 18288 h 18288"/>
              <a:gd name="csX18" fmla="*/ 10392636 w 10853928"/>
              <a:gd name="csY18" fmla="*/ 18288 h 18288"/>
              <a:gd name="csX19" fmla="*/ 9497187 w 10853928"/>
              <a:gd name="csY19" fmla="*/ 18288 h 18288"/>
              <a:gd name="csX20" fmla="*/ 8818817 w 10853928"/>
              <a:gd name="csY20" fmla="*/ 18288 h 18288"/>
              <a:gd name="csX21" fmla="*/ 8466064 w 10853928"/>
              <a:gd name="csY21" fmla="*/ 18288 h 18288"/>
              <a:gd name="csX22" fmla="*/ 7787693 w 10853928"/>
              <a:gd name="csY22" fmla="*/ 18288 h 18288"/>
              <a:gd name="csX23" fmla="*/ 7217862 w 10853928"/>
              <a:gd name="csY23" fmla="*/ 18288 h 18288"/>
              <a:gd name="csX24" fmla="*/ 6648031 w 10853928"/>
              <a:gd name="csY24" fmla="*/ 18288 h 18288"/>
              <a:gd name="csX25" fmla="*/ 6078200 w 10853928"/>
              <a:gd name="csY25" fmla="*/ 18288 h 18288"/>
              <a:gd name="csX26" fmla="*/ 5508368 w 10853928"/>
              <a:gd name="csY26" fmla="*/ 18288 h 18288"/>
              <a:gd name="csX27" fmla="*/ 4721459 w 10853928"/>
              <a:gd name="csY27" fmla="*/ 18288 h 18288"/>
              <a:gd name="csX28" fmla="*/ 4043088 w 10853928"/>
              <a:gd name="csY28" fmla="*/ 18288 h 18288"/>
              <a:gd name="csX29" fmla="*/ 3690336 w 10853928"/>
              <a:gd name="csY29" fmla="*/ 18288 h 18288"/>
              <a:gd name="csX30" fmla="*/ 3120504 w 10853928"/>
              <a:gd name="csY30" fmla="*/ 18288 h 18288"/>
              <a:gd name="csX31" fmla="*/ 2333595 w 10853928"/>
              <a:gd name="csY31" fmla="*/ 18288 h 18288"/>
              <a:gd name="csX32" fmla="*/ 1872303 w 10853928"/>
              <a:gd name="csY32" fmla="*/ 18288 h 18288"/>
              <a:gd name="csX33" fmla="*/ 976854 w 10853928"/>
              <a:gd name="csY33" fmla="*/ 18288 h 18288"/>
              <a:gd name="csX34" fmla="*/ 0 w 10853928"/>
              <a:gd name="csY34" fmla="*/ 18288 h 18288"/>
              <a:gd name="csX35" fmla="*/ 0 w 10853928"/>
              <a:gd name="csY35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tractor working in a field with product being harvested.">
            <a:extLst>
              <a:ext uri="{FF2B5EF4-FFF2-40B4-BE49-F238E27FC236}">
                <a16:creationId xmlns:a16="http://schemas.microsoft.com/office/drawing/2014/main" id="{0AE23E8F-016E-F680-89E3-8BDCDCA3E5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2120" y="1825625"/>
            <a:ext cx="5807759" cy="43513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D091A1-BE92-9BA7-8871-BD52BFE2B641}"/>
              </a:ext>
            </a:extLst>
          </p:cNvPr>
          <p:cNvSpPr txBox="1"/>
          <p:nvPr/>
        </p:nvSpPr>
        <p:spPr>
          <a:xfrm>
            <a:off x="7690555" y="6349999"/>
            <a:ext cx="4219221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Photo from Mitchell Alcala, Oklahoma State University 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2956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536F5A-00CE-DF6E-38DA-FD0E82621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5E4AD4-50E4-880F-EA9F-90DA1AA54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188EE4-2A94-B142-9DD3-36BD8AE02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Aptos Display"/>
              </a:rPr>
              <a:t>High Angle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2B0E01EE-86C2-515A-5854-49D104EC58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sX0" fmla="*/ 0 w 10853928"/>
              <a:gd name="csY0" fmla="*/ 0 h 18288"/>
              <a:gd name="csX1" fmla="*/ 461292 w 10853928"/>
              <a:gd name="csY1" fmla="*/ 0 h 18288"/>
              <a:gd name="csX2" fmla="*/ 1139662 w 10853928"/>
              <a:gd name="csY2" fmla="*/ 0 h 18288"/>
              <a:gd name="csX3" fmla="*/ 1926572 w 10853928"/>
              <a:gd name="csY3" fmla="*/ 0 h 18288"/>
              <a:gd name="csX4" fmla="*/ 2279325 w 10853928"/>
              <a:gd name="csY4" fmla="*/ 0 h 18288"/>
              <a:gd name="csX5" fmla="*/ 2632078 w 10853928"/>
              <a:gd name="csY5" fmla="*/ 0 h 18288"/>
              <a:gd name="csX6" fmla="*/ 3527527 w 10853928"/>
              <a:gd name="csY6" fmla="*/ 0 h 18288"/>
              <a:gd name="csX7" fmla="*/ 4205897 w 10853928"/>
              <a:gd name="csY7" fmla="*/ 0 h 18288"/>
              <a:gd name="csX8" fmla="*/ 4558650 w 10853928"/>
              <a:gd name="csY8" fmla="*/ 0 h 18288"/>
              <a:gd name="csX9" fmla="*/ 5237020 w 10853928"/>
              <a:gd name="csY9" fmla="*/ 0 h 18288"/>
              <a:gd name="csX10" fmla="*/ 6132469 w 10853928"/>
              <a:gd name="csY10" fmla="*/ 0 h 18288"/>
              <a:gd name="csX11" fmla="*/ 6702301 w 10853928"/>
              <a:gd name="csY11" fmla="*/ 0 h 18288"/>
              <a:gd name="csX12" fmla="*/ 7272132 w 10853928"/>
              <a:gd name="csY12" fmla="*/ 0 h 18288"/>
              <a:gd name="csX13" fmla="*/ 7950502 w 10853928"/>
              <a:gd name="csY13" fmla="*/ 0 h 18288"/>
              <a:gd name="csX14" fmla="*/ 8737412 w 10853928"/>
              <a:gd name="csY14" fmla="*/ 0 h 18288"/>
              <a:gd name="csX15" fmla="*/ 9524322 w 10853928"/>
              <a:gd name="csY15" fmla="*/ 0 h 18288"/>
              <a:gd name="csX16" fmla="*/ 10853928 w 10853928"/>
              <a:gd name="csY16" fmla="*/ 0 h 18288"/>
              <a:gd name="csX17" fmla="*/ 10853928 w 10853928"/>
              <a:gd name="csY17" fmla="*/ 18288 h 18288"/>
              <a:gd name="csX18" fmla="*/ 10392636 w 10853928"/>
              <a:gd name="csY18" fmla="*/ 18288 h 18288"/>
              <a:gd name="csX19" fmla="*/ 9497187 w 10853928"/>
              <a:gd name="csY19" fmla="*/ 18288 h 18288"/>
              <a:gd name="csX20" fmla="*/ 8818817 w 10853928"/>
              <a:gd name="csY20" fmla="*/ 18288 h 18288"/>
              <a:gd name="csX21" fmla="*/ 8466064 w 10853928"/>
              <a:gd name="csY21" fmla="*/ 18288 h 18288"/>
              <a:gd name="csX22" fmla="*/ 7787693 w 10853928"/>
              <a:gd name="csY22" fmla="*/ 18288 h 18288"/>
              <a:gd name="csX23" fmla="*/ 7217862 w 10853928"/>
              <a:gd name="csY23" fmla="*/ 18288 h 18288"/>
              <a:gd name="csX24" fmla="*/ 6648031 w 10853928"/>
              <a:gd name="csY24" fmla="*/ 18288 h 18288"/>
              <a:gd name="csX25" fmla="*/ 6078200 w 10853928"/>
              <a:gd name="csY25" fmla="*/ 18288 h 18288"/>
              <a:gd name="csX26" fmla="*/ 5508368 w 10853928"/>
              <a:gd name="csY26" fmla="*/ 18288 h 18288"/>
              <a:gd name="csX27" fmla="*/ 4721459 w 10853928"/>
              <a:gd name="csY27" fmla="*/ 18288 h 18288"/>
              <a:gd name="csX28" fmla="*/ 4043088 w 10853928"/>
              <a:gd name="csY28" fmla="*/ 18288 h 18288"/>
              <a:gd name="csX29" fmla="*/ 3690336 w 10853928"/>
              <a:gd name="csY29" fmla="*/ 18288 h 18288"/>
              <a:gd name="csX30" fmla="*/ 3120504 w 10853928"/>
              <a:gd name="csY30" fmla="*/ 18288 h 18288"/>
              <a:gd name="csX31" fmla="*/ 2333595 w 10853928"/>
              <a:gd name="csY31" fmla="*/ 18288 h 18288"/>
              <a:gd name="csX32" fmla="*/ 1872303 w 10853928"/>
              <a:gd name="csY32" fmla="*/ 18288 h 18288"/>
              <a:gd name="csX33" fmla="*/ 976854 w 10853928"/>
              <a:gd name="csY33" fmla="*/ 18288 h 18288"/>
              <a:gd name="csX34" fmla="*/ 0 w 10853928"/>
              <a:gd name="csY34" fmla="*/ 18288 h 18288"/>
              <a:gd name="csX35" fmla="*/ 0 w 10853928"/>
              <a:gd name="csY35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Content Placeholder 2" descr="An OSU Cowboys football player holding a helmet up in the air in front of a crowd of people.">
            <a:extLst>
              <a:ext uri="{FF2B5EF4-FFF2-40B4-BE49-F238E27FC236}">
                <a16:creationId xmlns:a16="http://schemas.microsoft.com/office/drawing/2014/main" id="{46A9F296-4A16-9AA1-91B7-1A1B959009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6260" y="1825625"/>
            <a:ext cx="6519479" cy="43513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954269-81BE-05A5-BC7B-99B3D4E55205}"/>
              </a:ext>
            </a:extLst>
          </p:cNvPr>
          <p:cNvSpPr txBox="1"/>
          <p:nvPr/>
        </p:nvSpPr>
        <p:spPr>
          <a:xfrm>
            <a:off x="7690555" y="6349999"/>
            <a:ext cx="4219221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Photo from Mitchell Alcala, Oklahoma State University 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2959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EAB225-D688-4DA2-85E3-AF21E5474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D86470-BAFF-74CF-FAE7-86B748CE46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84B9B9-7A9A-07C1-49BE-215F35212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Aptos Display"/>
              </a:rPr>
              <a:t>Low Angle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B8A4446B-98BC-F02E-B705-3762FEF4C7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sX0" fmla="*/ 0 w 10853928"/>
              <a:gd name="csY0" fmla="*/ 0 h 18288"/>
              <a:gd name="csX1" fmla="*/ 461292 w 10853928"/>
              <a:gd name="csY1" fmla="*/ 0 h 18288"/>
              <a:gd name="csX2" fmla="*/ 1139662 w 10853928"/>
              <a:gd name="csY2" fmla="*/ 0 h 18288"/>
              <a:gd name="csX3" fmla="*/ 1926572 w 10853928"/>
              <a:gd name="csY3" fmla="*/ 0 h 18288"/>
              <a:gd name="csX4" fmla="*/ 2279325 w 10853928"/>
              <a:gd name="csY4" fmla="*/ 0 h 18288"/>
              <a:gd name="csX5" fmla="*/ 2632078 w 10853928"/>
              <a:gd name="csY5" fmla="*/ 0 h 18288"/>
              <a:gd name="csX6" fmla="*/ 3527527 w 10853928"/>
              <a:gd name="csY6" fmla="*/ 0 h 18288"/>
              <a:gd name="csX7" fmla="*/ 4205897 w 10853928"/>
              <a:gd name="csY7" fmla="*/ 0 h 18288"/>
              <a:gd name="csX8" fmla="*/ 4558650 w 10853928"/>
              <a:gd name="csY8" fmla="*/ 0 h 18288"/>
              <a:gd name="csX9" fmla="*/ 5237020 w 10853928"/>
              <a:gd name="csY9" fmla="*/ 0 h 18288"/>
              <a:gd name="csX10" fmla="*/ 6132469 w 10853928"/>
              <a:gd name="csY10" fmla="*/ 0 h 18288"/>
              <a:gd name="csX11" fmla="*/ 6702301 w 10853928"/>
              <a:gd name="csY11" fmla="*/ 0 h 18288"/>
              <a:gd name="csX12" fmla="*/ 7272132 w 10853928"/>
              <a:gd name="csY12" fmla="*/ 0 h 18288"/>
              <a:gd name="csX13" fmla="*/ 7950502 w 10853928"/>
              <a:gd name="csY13" fmla="*/ 0 h 18288"/>
              <a:gd name="csX14" fmla="*/ 8737412 w 10853928"/>
              <a:gd name="csY14" fmla="*/ 0 h 18288"/>
              <a:gd name="csX15" fmla="*/ 9524322 w 10853928"/>
              <a:gd name="csY15" fmla="*/ 0 h 18288"/>
              <a:gd name="csX16" fmla="*/ 10853928 w 10853928"/>
              <a:gd name="csY16" fmla="*/ 0 h 18288"/>
              <a:gd name="csX17" fmla="*/ 10853928 w 10853928"/>
              <a:gd name="csY17" fmla="*/ 18288 h 18288"/>
              <a:gd name="csX18" fmla="*/ 10392636 w 10853928"/>
              <a:gd name="csY18" fmla="*/ 18288 h 18288"/>
              <a:gd name="csX19" fmla="*/ 9497187 w 10853928"/>
              <a:gd name="csY19" fmla="*/ 18288 h 18288"/>
              <a:gd name="csX20" fmla="*/ 8818817 w 10853928"/>
              <a:gd name="csY20" fmla="*/ 18288 h 18288"/>
              <a:gd name="csX21" fmla="*/ 8466064 w 10853928"/>
              <a:gd name="csY21" fmla="*/ 18288 h 18288"/>
              <a:gd name="csX22" fmla="*/ 7787693 w 10853928"/>
              <a:gd name="csY22" fmla="*/ 18288 h 18288"/>
              <a:gd name="csX23" fmla="*/ 7217862 w 10853928"/>
              <a:gd name="csY23" fmla="*/ 18288 h 18288"/>
              <a:gd name="csX24" fmla="*/ 6648031 w 10853928"/>
              <a:gd name="csY24" fmla="*/ 18288 h 18288"/>
              <a:gd name="csX25" fmla="*/ 6078200 w 10853928"/>
              <a:gd name="csY25" fmla="*/ 18288 h 18288"/>
              <a:gd name="csX26" fmla="*/ 5508368 w 10853928"/>
              <a:gd name="csY26" fmla="*/ 18288 h 18288"/>
              <a:gd name="csX27" fmla="*/ 4721459 w 10853928"/>
              <a:gd name="csY27" fmla="*/ 18288 h 18288"/>
              <a:gd name="csX28" fmla="*/ 4043088 w 10853928"/>
              <a:gd name="csY28" fmla="*/ 18288 h 18288"/>
              <a:gd name="csX29" fmla="*/ 3690336 w 10853928"/>
              <a:gd name="csY29" fmla="*/ 18288 h 18288"/>
              <a:gd name="csX30" fmla="*/ 3120504 w 10853928"/>
              <a:gd name="csY30" fmla="*/ 18288 h 18288"/>
              <a:gd name="csX31" fmla="*/ 2333595 w 10853928"/>
              <a:gd name="csY31" fmla="*/ 18288 h 18288"/>
              <a:gd name="csX32" fmla="*/ 1872303 w 10853928"/>
              <a:gd name="csY32" fmla="*/ 18288 h 18288"/>
              <a:gd name="csX33" fmla="*/ 976854 w 10853928"/>
              <a:gd name="csY33" fmla="*/ 18288 h 18288"/>
              <a:gd name="csX34" fmla="*/ 0 w 10853928"/>
              <a:gd name="csY34" fmla="*/ 18288 h 18288"/>
              <a:gd name="csX35" fmla="*/ 0 w 10853928"/>
              <a:gd name="csY35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Content Placeholder 2" descr="A person in orange jumpsuit holding two orange &quot;Pokes&quot; paddle boards and two planes in the sky overhead.">
            <a:extLst>
              <a:ext uri="{FF2B5EF4-FFF2-40B4-BE49-F238E27FC236}">
                <a16:creationId xmlns:a16="http://schemas.microsoft.com/office/drawing/2014/main" id="{B5438DC3-6490-3E0A-0EBB-13C389EDE9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9966" y="1825625"/>
            <a:ext cx="6532067" cy="43513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4DCF4C-7AE8-C047-6E27-43579A013641}"/>
              </a:ext>
            </a:extLst>
          </p:cNvPr>
          <p:cNvSpPr txBox="1"/>
          <p:nvPr/>
        </p:nvSpPr>
        <p:spPr>
          <a:xfrm>
            <a:off x="7690555" y="6349999"/>
            <a:ext cx="4219221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Photo from Mitchell Alcala, Oklahoma State University 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7596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C8AB8B-7B6E-7FF4-F809-7DD1156BED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F38D6B-C16F-6B7B-3A82-969C83DD4F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715618-64D5-7E26-44EB-305DA51B9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Aptos Display"/>
              </a:rPr>
              <a:t>Bugs-Eye View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C910E507-C204-9882-BACB-0457D38D12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sX0" fmla="*/ 0 w 10853928"/>
              <a:gd name="csY0" fmla="*/ 0 h 18288"/>
              <a:gd name="csX1" fmla="*/ 461292 w 10853928"/>
              <a:gd name="csY1" fmla="*/ 0 h 18288"/>
              <a:gd name="csX2" fmla="*/ 1139662 w 10853928"/>
              <a:gd name="csY2" fmla="*/ 0 h 18288"/>
              <a:gd name="csX3" fmla="*/ 1926572 w 10853928"/>
              <a:gd name="csY3" fmla="*/ 0 h 18288"/>
              <a:gd name="csX4" fmla="*/ 2279325 w 10853928"/>
              <a:gd name="csY4" fmla="*/ 0 h 18288"/>
              <a:gd name="csX5" fmla="*/ 2632078 w 10853928"/>
              <a:gd name="csY5" fmla="*/ 0 h 18288"/>
              <a:gd name="csX6" fmla="*/ 3527527 w 10853928"/>
              <a:gd name="csY6" fmla="*/ 0 h 18288"/>
              <a:gd name="csX7" fmla="*/ 4205897 w 10853928"/>
              <a:gd name="csY7" fmla="*/ 0 h 18288"/>
              <a:gd name="csX8" fmla="*/ 4558650 w 10853928"/>
              <a:gd name="csY8" fmla="*/ 0 h 18288"/>
              <a:gd name="csX9" fmla="*/ 5237020 w 10853928"/>
              <a:gd name="csY9" fmla="*/ 0 h 18288"/>
              <a:gd name="csX10" fmla="*/ 6132469 w 10853928"/>
              <a:gd name="csY10" fmla="*/ 0 h 18288"/>
              <a:gd name="csX11" fmla="*/ 6702301 w 10853928"/>
              <a:gd name="csY11" fmla="*/ 0 h 18288"/>
              <a:gd name="csX12" fmla="*/ 7272132 w 10853928"/>
              <a:gd name="csY12" fmla="*/ 0 h 18288"/>
              <a:gd name="csX13" fmla="*/ 7950502 w 10853928"/>
              <a:gd name="csY13" fmla="*/ 0 h 18288"/>
              <a:gd name="csX14" fmla="*/ 8737412 w 10853928"/>
              <a:gd name="csY14" fmla="*/ 0 h 18288"/>
              <a:gd name="csX15" fmla="*/ 9524322 w 10853928"/>
              <a:gd name="csY15" fmla="*/ 0 h 18288"/>
              <a:gd name="csX16" fmla="*/ 10853928 w 10853928"/>
              <a:gd name="csY16" fmla="*/ 0 h 18288"/>
              <a:gd name="csX17" fmla="*/ 10853928 w 10853928"/>
              <a:gd name="csY17" fmla="*/ 18288 h 18288"/>
              <a:gd name="csX18" fmla="*/ 10392636 w 10853928"/>
              <a:gd name="csY18" fmla="*/ 18288 h 18288"/>
              <a:gd name="csX19" fmla="*/ 9497187 w 10853928"/>
              <a:gd name="csY19" fmla="*/ 18288 h 18288"/>
              <a:gd name="csX20" fmla="*/ 8818817 w 10853928"/>
              <a:gd name="csY20" fmla="*/ 18288 h 18288"/>
              <a:gd name="csX21" fmla="*/ 8466064 w 10853928"/>
              <a:gd name="csY21" fmla="*/ 18288 h 18288"/>
              <a:gd name="csX22" fmla="*/ 7787693 w 10853928"/>
              <a:gd name="csY22" fmla="*/ 18288 h 18288"/>
              <a:gd name="csX23" fmla="*/ 7217862 w 10853928"/>
              <a:gd name="csY23" fmla="*/ 18288 h 18288"/>
              <a:gd name="csX24" fmla="*/ 6648031 w 10853928"/>
              <a:gd name="csY24" fmla="*/ 18288 h 18288"/>
              <a:gd name="csX25" fmla="*/ 6078200 w 10853928"/>
              <a:gd name="csY25" fmla="*/ 18288 h 18288"/>
              <a:gd name="csX26" fmla="*/ 5508368 w 10853928"/>
              <a:gd name="csY26" fmla="*/ 18288 h 18288"/>
              <a:gd name="csX27" fmla="*/ 4721459 w 10853928"/>
              <a:gd name="csY27" fmla="*/ 18288 h 18288"/>
              <a:gd name="csX28" fmla="*/ 4043088 w 10853928"/>
              <a:gd name="csY28" fmla="*/ 18288 h 18288"/>
              <a:gd name="csX29" fmla="*/ 3690336 w 10853928"/>
              <a:gd name="csY29" fmla="*/ 18288 h 18288"/>
              <a:gd name="csX30" fmla="*/ 3120504 w 10853928"/>
              <a:gd name="csY30" fmla="*/ 18288 h 18288"/>
              <a:gd name="csX31" fmla="*/ 2333595 w 10853928"/>
              <a:gd name="csY31" fmla="*/ 18288 h 18288"/>
              <a:gd name="csX32" fmla="*/ 1872303 w 10853928"/>
              <a:gd name="csY32" fmla="*/ 18288 h 18288"/>
              <a:gd name="csX33" fmla="*/ 976854 w 10853928"/>
              <a:gd name="csY33" fmla="*/ 18288 h 18288"/>
              <a:gd name="csX34" fmla="*/ 0 w 10853928"/>
              <a:gd name="csY34" fmla="*/ 18288 h 18288"/>
              <a:gd name="csX35" fmla="*/ 0 w 10853928"/>
              <a:gd name="csY35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Two colorful elephant-shaped amusement ride figures, one pink and one blue, appear to fly on mechanical arms against a clear blue sky, viewed from below.">
            <a:extLst>
              <a:ext uri="{FF2B5EF4-FFF2-40B4-BE49-F238E27FC236}">
                <a16:creationId xmlns:a16="http://schemas.microsoft.com/office/drawing/2014/main" id="{68430290-5365-0BD5-6760-E26A800999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3763" y="1825625"/>
            <a:ext cx="6524474" cy="43513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9BCBAA8-C839-5218-2141-5E97790D4CFB}"/>
              </a:ext>
            </a:extLst>
          </p:cNvPr>
          <p:cNvSpPr txBox="1"/>
          <p:nvPr/>
        </p:nvSpPr>
        <p:spPr>
          <a:xfrm>
            <a:off x="7690555" y="6349999"/>
            <a:ext cx="4219221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Photo from Mitchell Alcala, Oklahoma State University 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330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C23184-04E2-D803-ADFC-3B2BC92FD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AA17EBE-688C-82B1-B757-814FE1F25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68781C-A155-ECBC-2AAD-63A2CDF31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Aptos Display"/>
              </a:rPr>
              <a:t>Close-Up Shot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7F54185C-41A4-9439-3735-5CBE40DF90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sX0" fmla="*/ 0 w 10853928"/>
              <a:gd name="csY0" fmla="*/ 0 h 18288"/>
              <a:gd name="csX1" fmla="*/ 461292 w 10853928"/>
              <a:gd name="csY1" fmla="*/ 0 h 18288"/>
              <a:gd name="csX2" fmla="*/ 1139662 w 10853928"/>
              <a:gd name="csY2" fmla="*/ 0 h 18288"/>
              <a:gd name="csX3" fmla="*/ 1926572 w 10853928"/>
              <a:gd name="csY3" fmla="*/ 0 h 18288"/>
              <a:gd name="csX4" fmla="*/ 2279325 w 10853928"/>
              <a:gd name="csY4" fmla="*/ 0 h 18288"/>
              <a:gd name="csX5" fmla="*/ 2632078 w 10853928"/>
              <a:gd name="csY5" fmla="*/ 0 h 18288"/>
              <a:gd name="csX6" fmla="*/ 3527527 w 10853928"/>
              <a:gd name="csY6" fmla="*/ 0 h 18288"/>
              <a:gd name="csX7" fmla="*/ 4205897 w 10853928"/>
              <a:gd name="csY7" fmla="*/ 0 h 18288"/>
              <a:gd name="csX8" fmla="*/ 4558650 w 10853928"/>
              <a:gd name="csY8" fmla="*/ 0 h 18288"/>
              <a:gd name="csX9" fmla="*/ 5237020 w 10853928"/>
              <a:gd name="csY9" fmla="*/ 0 h 18288"/>
              <a:gd name="csX10" fmla="*/ 6132469 w 10853928"/>
              <a:gd name="csY10" fmla="*/ 0 h 18288"/>
              <a:gd name="csX11" fmla="*/ 6702301 w 10853928"/>
              <a:gd name="csY11" fmla="*/ 0 h 18288"/>
              <a:gd name="csX12" fmla="*/ 7272132 w 10853928"/>
              <a:gd name="csY12" fmla="*/ 0 h 18288"/>
              <a:gd name="csX13" fmla="*/ 7950502 w 10853928"/>
              <a:gd name="csY13" fmla="*/ 0 h 18288"/>
              <a:gd name="csX14" fmla="*/ 8737412 w 10853928"/>
              <a:gd name="csY14" fmla="*/ 0 h 18288"/>
              <a:gd name="csX15" fmla="*/ 9524322 w 10853928"/>
              <a:gd name="csY15" fmla="*/ 0 h 18288"/>
              <a:gd name="csX16" fmla="*/ 10853928 w 10853928"/>
              <a:gd name="csY16" fmla="*/ 0 h 18288"/>
              <a:gd name="csX17" fmla="*/ 10853928 w 10853928"/>
              <a:gd name="csY17" fmla="*/ 18288 h 18288"/>
              <a:gd name="csX18" fmla="*/ 10392636 w 10853928"/>
              <a:gd name="csY18" fmla="*/ 18288 h 18288"/>
              <a:gd name="csX19" fmla="*/ 9497187 w 10853928"/>
              <a:gd name="csY19" fmla="*/ 18288 h 18288"/>
              <a:gd name="csX20" fmla="*/ 8818817 w 10853928"/>
              <a:gd name="csY20" fmla="*/ 18288 h 18288"/>
              <a:gd name="csX21" fmla="*/ 8466064 w 10853928"/>
              <a:gd name="csY21" fmla="*/ 18288 h 18288"/>
              <a:gd name="csX22" fmla="*/ 7787693 w 10853928"/>
              <a:gd name="csY22" fmla="*/ 18288 h 18288"/>
              <a:gd name="csX23" fmla="*/ 7217862 w 10853928"/>
              <a:gd name="csY23" fmla="*/ 18288 h 18288"/>
              <a:gd name="csX24" fmla="*/ 6648031 w 10853928"/>
              <a:gd name="csY24" fmla="*/ 18288 h 18288"/>
              <a:gd name="csX25" fmla="*/ 6078200 w 10853928"/>
              <a:gd name="csY25" fmla="*/ 18288 h 18288"/>
              <a:gd name="csX26" fmla="*/ 5508368 w 10853928"/>
              <a:gd name="csY26" fmla="*/ 18288 h 18288"/>
              <a:gd name="csX27" fmla="*/ 4721459 w 10853928"/>
              <a:gd name="csY27" fmla="*/ 18288 h 18288"/>
              <a:gd name="csX28" fmla="*/ 4043088 w 10853928"/>
              <a:gd name="csY28" fmla="*/ 18288 h 18288"/>
              <a:gd name="csX29" fmla="*/ 3690336 w 10853928"/>
              <a:gd name="csY29" fmla="*/ 18288 h 18288"/>
              <a:gd name="csX30" fmla="*/ 3120504 w 10853928"/>
              <a:gd name="csY30" fmla="*/ 18288 h 18288"/>
              <a:gd name="csX31" fmla="*/ 2333595 w 10853928"/>
              <a:gd name="csY31" fmla="*/ 18288 h 18288"/>
              <a:gd name="csX32" fmla="*/ 1872303 w 10853928"/>
              <a:gd name="csY32" fmla="*/ 18288 h 18288"/>
              <a:gd name="csX33" fmla="*/ 976854 w 10853928"/>
              <a:gd name="csY33" fmla="*/ 18288 h 18288"/>
              <a:gd name="csX34" fmla="*/ 0 w 10853928"/>
              <a:gd name="csY34" fmla="*/ 18288 h 18288"/>
              <a:gd name="csX35" fmla="*/ 0 w 10853928"/>
              <a:gd name="csY35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A close-up of a red poinsettia flower with yellow center.">
            <a:extLst>
              <a:ext uri="{FF2B5EF4-FFF2-40B4-BE49-F238E27FC236}">
                <a16:creationId xmlns:a16="http://schemas.microsoft.com/office/drawing/2014/main" id="{AF3DB44A-422A-1B04-0FE4-F687883244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3164" y="1825625"/>
            <a:ext cx="6585671" cy="43513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899E361-CBC6-831D-9D10-1C85C4F25198}"/>
              </a:ext>
            </a:extLst>
          </p:cNvPr>
          <p:cNvSpPr txBox="1"/>
          <p:nvPr/>
        </p:nvSpPr>
        <p:spPr>
          <a:xfrm>
            <a:off x="7690555" y="6349999"/>
            <a:ext cx="4219221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Photo from Mitchell Alcala, Oklahoma State University 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0119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365A07-8D64-7F20-27F0-183DDFED9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90971BA-0876-8616-C203-2D3F9D830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FC192B-0017-51EA-48CE-F16A59A63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Aptos Display"/>
              </a:rPr>
              <a:t>Wide Angle Shot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B0F6BFA7-D6AB-D2BE-44F3-C11EF384F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sX0" fmla="*/ 0 w 10853928"/>
              <a:gd name="csY0" fmla="*/ 0 h 18288"/>
              <a:gd name="csX1" fmla="*/ 461292 w 10853928"/>
              <a:gd name="csY1" fmla="*/ 0 h 18288"/>
              <a:gd name="csX2" fmla="*/ 1139662 w 10853928"/>
              <a:gd name="csY2" fmla="*/ 0 h 18288"/>
              <a:gd name="csX3" fmla="*/ 1926572 w 10853928"/>
              <a:gd name="csY3" fmla="*/ 0 h 18288"/>
              <a:gd name="csX4" fmla="*/ 2279325 w 10853928"/>
              <a:gd name="csY4" fmla="*/ 0 h 18288"/>
              <a:gd name="csX5" fmla="*/ 2632078 w 10853928"/>
              <a:gd name="csY5" fmla="*/ 0 h 18288"/>
              <a:gd name="csX6" fmla="*/ 3527527 w 10853928"/>
              <a:gd name="csY6" fmla="*/ 0 h 18288"/>
              <a:gd name="csX7" fmla="*/ 4205897 w 10853928"/>
              <a:gd name="csY7" fmla="*/ 0 h 18288"/>
              <a:gd name="csX8" fmla="*/ 4558650 w 10853928"/>
              <a:gd name="csY8" fmla="*/ 0 h 18288"/>
              <a:gd name="csX9" fmla="*/ 5237020 w 10853928"/>
              <a:gd name="csY9" fmla="*/ 0 h 18288"/>
              <a:gd name="csX10" fmla="*/ 6132469 w 10853928"/>
              <a:gd name="csY10" fmla="*/ 0 h 18288"/>
              <a:gd name="csX11" fmla="*/ 6702301 w 10853928"/>
              <a:gd name="csY11" fmla="*/ 0 h 18288"/>
              <a:gd name="csX12" fmla="*/ 7272132 w 10853928"/>
              <a:gd name="csY12" fmla="*/ 0 h 18288"/>
              <a:gd name="csX13" fmla="*/ 7950502 w 10853928"/>
              <a:gd name="csY13" fmla="*/ 0 h 18288"/>
              <a:gd name="csX14" fmla="*/ 8737412 w 10853928"/>
              <a:gd name="csY14" fmla="*/ 0 h 18288"/>
              <a:gd name="csX15" fmla="*/ 9524322 w 10853928"/>
              <a:gd name="csY15" fmla="*/ 0 h 18288"/>
              <a:gd name="csX16" fmla="*/ 10853928 w 10853928"/>
              <a:gd name="csY16" fmla="*/ 0 h 18288"/>
              <a:gd name="csX17" fmla="*/ 10853928 w 10853928"/>
              <a:gd name="csY17" fmla="*/ 18288 h 18288"/>
              <a:gd name="csX18" fmla="*/ 10392636 w 10853928"/>
              <a:gd name="csY18" fmla="*/ 18288 h 18288"/>
              <a:gd name="csX19" fmla="*/ 9497187 w 10853928"/>
              <a:gd name="csY19" fmla="*/ 18288 h 18288"/>
              <a:gd name="csX20" fmla="*/ 8818817 w 10853928"/>
              <a:gd name="csY20" fmla="*/ 18288 h 18288"/>
              <a:gd name="csX21" fmla="*/ 8466064 w 10853928"/>
              <a:gd name="csY21" fmla="*/ 18288 h 18288"/>
              <a:gd name="csX22" fmla="*/ 7787693 w 10853928"/>
              <a:gd name="csY22" fmla="*/ 18288 h 18288"/>
              <a:gd name="csX23" fmla="*/ 7217862 w 10853928"/>
              <a:gd name="csY23" fmla="*/ 18288 h 18288"/>
              <a:gd name="csX24" fmla="*/ 6648031 w 10853928"/>
              <a:gd name="csY24" fmla="*/ 18288 h 18288"/>
              <a:gd name="csX25" fmla="*/ 6078200 w 10853928"/>
              <a:gd name="csY25" fmla="*/ 18288 h 18288"/>
              <a:gd name="csX26" fmla="*/ 5508368 w 10853928"/>
              <a:gd name="csY26" fmla="*/ 18288 h 18288"/>
              <a:gd name="csX27" fmla="*/ 4721459 w 10853928"/>
              <a:gd name="csY27" fmla="*/ 18288 h 18288"/>
              <a:gd name="csX28" fmla="*/ 4043088 w 10853928"/>
              <a:gd name="csY28" fmla="*/ 18288 h 18288"/>
              <a:gd name="csX29" fmla="*/ 3690336 w 10853928"/>
              <a:gd name="csY29" fmla="*/ 18288 h 18288"/>
              <a:gd name="csX30" fmla="*/ 3120504 w 10853928"/>
              <a:gd name="csY30" fmla="*/ 18288 h 18288"/>
              <a:gd name="csX31" fmla="*/ 2333595 w 10853928"/>
              <a:gd name="csY31" fmla="*/ 18288 h 18288"/>
              <a:gd name="csX32" fmla="*/ 1872303 w 10853928"/>
              <a:gd name="csY32" fmla="*/ 18288 h 18288"/>
              <a:gd name="csX33" fmla="*/ 976854 w 10853928"/>
              <a:gd name="csY33" fmla="*/ 18288 h 18288"/>
              <a:gd name="csX34" fmla="*/ 0 w 10853928"/>
              <a:gd name="csY34" fmla="*/ 18288 h 18288"/>
              <a:gd name="csX35" fmla="*/ 0 w 10853928"/>
              <a:gd name="csY35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Content Placeholder 2" descr="A long, empty two-lane highway stretches through rolling green hills toward distant mountains beneath dark storm clouds, with sunlight breaking through in the distance.">
            <a:extLst>
              <a:ext uri="{FF2B5EF4-FFF2-40B4-BE49-F238E27FC236}">
                <a16:creationId xmlns:a16="http://schemas.microsoft.com/office/drawing/2014/main" id="{4859CB92-5B89-7FCD-286F-609F1B50D6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5026" y="1825625"/>
            <a:ext cx="6521947" cy="43513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B54A77-2A53-983B-8F17-586A412F8755}"/>
              </a:ext>
            </a:extLst>
          </p:cNvPr>
          <p:cNvSpPr txBox="1"/>
          <p:nvPr/>
        </p:nvSpPr>
        <p:spPr>
          <a:xfrm>
            <a:off x="7690555" y="6349999"/>
            <a:ext cx="4219221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Photo from Mitchell Alcala, Oklahoma State University 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1625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B6FF8A-7946-ED4A-1DCB-D6D5049FF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WELCOME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sX0" fmla="*/ 0 w 5410200"/>
              <a:gd name="csY0" fmla="*/ 0 h 18288"/>
              <a:gd name="csX1" fmla="*/ 568071 w 5410200"/>
              <a:gd name="csY1" fmla="*/ 0 h 18288"/>
              <a:gd name="csX2" fmla="*/ 1298448 w 5410200"/>
              <a:gd name="csY2" fmla="*/ 0 h 18288"/>
              <a:gd name="csX3" fmla="*/ 1920621 w 5410200"/>
              <a:gd name="csY3" fmla="*/ 0 h 18288"/>
              <a:gd name="csX4" fmla="*/ 2488692 w 5410200"/>
              <a:gd name="csY4" fmla="*/ 0 h 18288"/>
              <a:gd name="csX5" fmla="*/ 3219069 w 5410200"/>
              <a:gd name="csY5" fmla="*/ 0 h 18288"/>
              <a:gd name="csX6" fmla="*/ 3895344 w 5410200"/>
              <a:gd name="csY6" fmla="*/ 0 h 18288"/>
              <a:gd name="csX7" fmla="*/ 4571619 w 5410200"/>
              <a:gd name="csY7" fmla="*/ 0 h 18288"/>
              <a:gd name="csX8" fmla="*/ 5410200 w 5410200"/>
              <a:gd name="csY8" fmla="*/ 0 h 18288"/>
              <a:gd name="csX9" fmla="*/ 5410200 w 5410200"/>
              <a:gd name="csY9" fmla="*/ 18288 h 18288"/>
              <a:gd name="csX10" fmla="*/ 4842129 w 5410200"/>
              <a:gd name="csY10" fmla="*/ 18288 h 18288"/>
              <a:gd name="csX11" fmla="*/ 4328160 w 5410200"/>
              <a:gd name="csY11" fmla="*/ 18288 h 18288"/>
              <a:gd name="csX12" fmla="*/ 3597783 w 5410200"/>
              <a:gd name="csY12" fmla="*/ 18288 h 18288"/>
              <a:gd name="csX13" fmla="*/ 3029712 w 5410200"/>
              <a:gd name="csY13" fmla="*/ 18288 h 18288"/>
              <a:gd name="csX14" fmla="*/ 2299335 w 5410200"/>
              <a:gd name="csY14" fmla="*/ 18288 h 18288"/>
              <a:gd name="csX15" fmla="*/ 1514856 w 5410200"/>
              <a:gd name="csY15" fmla="*/ 18288 h 18288"/>
              <a:gd name="csX16" fmla="*/ 892683 w 5410200"/>
              <a:gd name="csY16" fmla="*/ 18288 h 18288"/>
              <a:gd name="csX17" fmla="*/ 0 w 5410200"/>
              <a:gd name="csY17" fmla="*/ 18288 h 18288"/>
              <a:gd name="csX18" fmla="*/ 0 w 5410200"/>
              <a:gd name="csY18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0563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3CE14F-D3D9-0E88-42B3-7A7636755E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4A1AE5C-69C6-3599-64E3-44DC0DFA96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C3C1CC-5154-1502-52CB-83B8FA85F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/>
              <a:t>Composition</a:t>
            </a:r>
            <a:endParaRPr lang="en-US" dirty="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346DC90B-6678-3CF4-3666-E1CD499392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sX0" fmla="*/ 0 w 10853928"/>
              <a:gd name="csY0" fmla="*/ 0 h 18288"/>
              <a:gd name="csX1" fmla="*/ 461292 w 10853928"/>
              <a:gd name="csY1" fmla="*/ 0 h 18288"/>
              <a:gd name="csX2" fmla="*/ 1139662 w 10853928"/>
              <a:gd name="csY2" fmla="*/ 0 h 18288"/>
              <a:gd name="csX3" fmla="*/ 1926572 w 10853928"/>
              <a:gd name="csY3" fmla="*/ 0 h 18288"/>
              <a:gd name="csX4" fmla="*/ 2279325 w 10853928"/>
              <a:gd name="csY4" fmla="*/ 0 h 18288"/>
              <a:gd name="csX5" fmla="*/ 2632078 w 10853928"/>
              <a:gd name="csY5" fmla="*/ 0 h 18288"/>
              <a:gd name="csX6" fmla="*/ 3527527 w 10853928"/>
              <a:gd name="csY6" fmla="*/ 0 h 18288"/>
              <a:gd name="csX7" fmla="*/ 4205897 w 10853928"/>
              <a:gd name="csY7" fmla="*/ 0 h 18288"/>
              <a:gd name="csX8" fmla="*/ 4558650 w 10853928"/>
              <a:gd name="csY8" fmla="*/ 0 h 18288"/>
              <a:gd name="csX9" fmla="*/ 5237020 w 10853928"/>
              <a:gd name="csY9" fmla="*/ 0 h 18288"/>
              <a:gd name="csX10" fmla="*/ 6132469 w 10853928"/>
              <a:gd name="csY10" fmla="*/ 0 h 18288"/>
              <a:gd name="csX11" fmla="*/ 6702301 w 10853928"/>
              <a:gd name="csY11" fmla="*/ 0 h 18288"/>
              <a:gd name="csX12" fmla="*/ 7272132 w 10853928"/>
              <a:gd name="csY12" fmla="*/ 0 h 18288"/>
              <a:gd name="csX13" fmla="*/ 7950502 w 10853928"/>
              <a:gd name="csY13" fmla="*/ 0 h 18288"/>
              <a:gd name="csX14" fmla="*/ 8737412 w 10853928"/>
              <a:gd name="csY14" fmla="*/ 0 h 18288"/>
              <a:gd name="csX15" fmla="*/ 9524322 w 10853928"/>
              <a:gd name="csY15" fmla="*/ 0 h 18288"/>
              <a:gd name="csX16" fmla="*/ 10853928 w 10853928"/>
              <a:gd name="csY16" fmla="*/ 0 h 18288"/>
              <a:gd name="csX17" fmla="*/ 10853928 w 10853928"/>
              <a:gd name="csY17" fmla="*/ 18288 h 18288"/>
              <a:gd name="csX18" fmla="*/ 10392636 w 10853928"/>
              <a:gd name="csY18" fmla="*/ 18288 h 18288"/>
              <a:gd name="csX19" fmla="*/ 9497187 w 10853928"/>
              <a:gd name="csY19" fmla="*/ 18288 h 18288"/>
              <a:gd name="csX20" fmla="*/ 8818817 w 10853928"/>
              <a:gd name="csY20" fmla="*/ 18288 h 18288"/>
              <a:gd name="csX21" fmla="*/ 8466064 w 10853928"/>
              <a:gd name="csY21" fmla="*/ 18288 h 18288"/>
              <a:gd name="csX22" fmla="*/ 7787693 w 10853928"/>
              <a:gd name="csY22" fmla="*/ 18288 h 18288"/>
              <a:gd name="csX23" fmla="*/ 7217862 w 10853928"/>
              <a:gd name="csY23" fmla="*/ 18288 h 18288"/>
              <a:gd name="csX24" fmla="*/ 6648031 w 10853928"/>
              <a:gd name="csY24" fmla="*/ 18288 h 18288"/>
              <a:gd name="csX25" fmla="*/ 6078200 w 10853928"/>
              <a:gd name="csY25" fmla="*/ 18288 h 18288"/>
              <a:gd name="csX26" fmla="*/ 5508368 w 10853928"/>
              <a:gd name="csY26" fmla="*/ 18288 h 18288"/>
              <a:gd name="csX27" fmla="*/ 4721459 w 10853928"/>
              <a:gd name="csY27" fmla="*/ 18288 h 18288"/>
              <a:gd name="csX28" fmla="*/ 4043088 w 10853928"/>
              <a:gd name="csY28" fmla="*/ 18288 h 18288"/>
              <a:gd name="csX29" fmla="*/ 3690336 w 10853928"/>
              <a:gd name="csY29" fmla="*/ 18288 h 18288"/>
              <a:gd name="csX30" fmla="*/ 3120504 w 10853928"/>
              <a:gd name="csY30" fmla="*/ 18288 h 18288"/>
              <a:gd name="csX31" fmla="*/ 2333595 w 10853928"/>
              <a:gd name="csY31" fmla="*/ 18288 h 18288"/>
              <a:gd name="csX32" fmla="*/ 1872303 w 10853928"/>
              <a:gd name="csY32" fmla="*/ 18288 h 18288"/>
              <a:gd name="csX33" fmla="*/ 976854 w 10853928"/>
              <a:gd name="csY33" fmla="*/ 18288 h 18288"/>
              <a:gd name="csX34" fmla="*/ 0 w 10853928"/>
              <a:gd name="csY34" fmla="*/ 18288 h 18288"/>
              <a:gd name="csX35" fmla="*/ 0 w 10853928"/>
              <a:gd name="csY35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916523-5D01-7C2D-3914-6C4F3A9A8F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/>
            <a:r>
              <a:rPr lang="en-US" sz="2200" dirty="0"/>
              <a:t>The nature of something's ingredients or constituents; the way in which a whole or mixture is made up.</a:t>
            </a:r>
          </a:p>
          <a:p>
            <a:pPr marL="0" indent="0">
              <a:buNone/>
            </a:pPr>
            <a:endParaRPr lang="en-US" sz="2200" dirty="0"/>
          </a:p>
          <a:p>
            <a:pPr marL="457200" indent="-457200"/>
            <a:r>
              <a:rPr lang="en-US" sz="2200" dirty="0"/>
              <a:t>The one thing you need to learn today, and if you learn nothing else, PLEASE REMEMBER THIS ONE THING.</a:t>
            </a:r>
          </a:p>
          <a:p>
            <a:pPr marL="914400" lvl="1" indent="-457200">
              <a:buFont typeface="Courier New" panose="020B0604020202020204" pitchFamily="34" charset="0"/>
              <a:buChar char="o"/>
            </a:pPr>
            <a:r>
              <a:rPr lang="en-US" sz="1800" dirty="0"/>
              <a:t>GET YOUR SUBJECT OUT OF THE MIDDLE!!</a:t>
            </a:r>
          </a:p>
          <a:p>
            <a:pPr marL="457200" indent="-457200"/>
            <a:r>
              <a:rPr lang="en-US" sz="2200" dirty="0"/>
              <a:t>Keep it simple: The rule of thirds is the #1 all-time classic rule of photo composition. This is a very simplified version of the</a:t>
            </a:r>
            <a:r>
              <a:rPr lang="en-US" sz="2200" b="1" dirty="0"/>
              <a:t> golden ratio</a:t>
            </a:r>
            <a:r>
              <a:rPr lang="en-US" sz="2200" dirty="0"/>
              <a:t>.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1200" dirty="0"/>
              <a:t>Adapted from Mitchell Alcala, Oklahoma State University </a:t>
            </a:r>
          </a:p>
          <a:p>
            <a:pPr marL="457200" indent="-457200"/>
            <a:endParaRPr lang="en-US" sz="2200" dirty="0"/>
          </a:p>
          <a:p>
            <a:pPr marL="457200" indent="-457200"/>
            <a:endParaRPr lang="en-US" sz="1800" dirty="0"/>
          </a:p>
          <a:p>
            <a:pPr marL="457200" lvl="1" indent="0">
              <a:buNone/>
            </a:pPr>
            <a:endParaRPr lang="en-US" sz="1800" dirty="0"/>
          </a:p>
          <a:p>
            <a:pPr marL="914400" lvl="1" indent="-457200">
              <a:buFont typeface="Courier New" panose="020B0604020202020204" pitchFamily="34" charset="0"/>
              <a:buChar char="o"/>
            </a:pPr>
            <a:endParaRPr lang="en-US" sz="1800" dirty="0"/>
          </a:p>
          <a:p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3305290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1552E-8DB8-7CFC-C1A8-B57AE39A1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Rule of Thirds: Example One</a:t>
            </a:r>
          </a:p>
        </p:txBody>
      </p:sp>
      <p:pic>
        <p:nvPicPr>
          <p:cNvPr id="5" name="Picture 4" descr="A woman leans forward, carefully spooning bright orange contents into a small glass jar on a table. Her face is in focus while her hand and spoon are slightly blurred, suggesting close attention to the task. A faint grid overlay appears on the image, indicating composition or cropping guides.">
            <a:extLst>
              <a:ext uri="{FF2B5EF4-FFF2-40B4-BE49-F238E27FC236}">
                <a16:creationId xmlns:a16="http://schemas.microsoft.com/office/drawing/2014/main" id="{EC7C5CC1-6432-B920-9663-11561564C3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282" y="-9218"/>
            <a:ext cx="10296525" cy="6858000"/>
          </a:xfrm>
          <a:prstGeom prst="rect">
            <a:avLst/>
          </a:prstGeom>
        </p:spPr>
      </p:pic>
      <p:pic>
        <p:nvPicPr>
          <p:cNvPr id="4" name="Picture 3" descr="A grid of white lines and orange dots over a woman leaning forward, carefully spooning bright orange contents into a small glass jar on a table. Her face is in focus while her hand and spoon are slightly blurred, suggesting close attention to the task.">
            <a:extLst>
              <a:ext uri="{FF2B5EF4-FFF2-40B4-BE49-F238E27FC236}">
                <a16:creationId xmlns:a16="http://schemas.microsoft.com/office/drawing/2014/main" id="{9B293E61-46E3-0AFE-2A6D-42641AD48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891" y="1536"/>
            <a:ext cx="10296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9202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24C09-3128-39B6-5226-D893E2A28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Rule of Thirds: Example Two</a:t>
            </a:r>
          </a:p>
        </p:txBody>
      </p:sp>
      <p:pic>
        <p:nvPicPr>
          <p:cNvPr id="6" name="Picture 5" descr="A red sign mounted on a wooden post reads “TREE LOADING ZONE” and shows an illustration of a car carrying a Christmas tree on its roof. The sign stands outdoors in a tree lot with evergreen trees, bare deciduous trees, and a clear blue sky in the background.">
            <a:extLst>
              <a:ext uri="{FF2B5EF4-FFF2-40B4-BE49-F238E27FC236}">
                <a16:creationId xmlns:a16="http://schemas.microsoft.com/office/drawing/2014/main" id="{BF199A79-CAC6-AB6E-3D7A-DC3FCC5E0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737" y="0"/>
            <a:ext cx="10296525" cy="6858000"/>
          </a:xfrm>
          <a:prstGeom prst="rect">
            <a:avLst/>
          </a:prstGeom>
        </p:spPr>
      </p:pic>
      <p:pic>
        <p:nvPicPr>
          <p:cNvPr id="4" name="Picture 3" descr="A grid overlay is visible on the image, suggesting cropping or composition guides.">
            <a:extLst>
              <a:ext uri="{FF2B5EF4-FFF2-40B4-BE49-F238E27FC236}">
                <a16:creationId xmlns:a16="http://schemas.microsoft.com/office/drawing/2014/main" id="{0116268C-54F4-164C-EFCA-06BD2BFF51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737" y="0"/>
            <a:ext cx="10296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9973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8C48ED-0C82-3700-BA21-AA105EFF7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D182675-890D-4268-D53B-3C519E92C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F754FC-8B3F-755B-5326-28D5802E1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/>
              <a:t>Golden Ratio</a:t>
            </a:r>
            <a:endParaRPr lang="en-US" dirty="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0BED9EAF-036E-2ECC-07F9-0D50DA97E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sX0" fmla="*/ 0 w 10853928"/>
              <a:gd name="csY0" fmla="*/ 0 h 18288"/>
              <a:gd name="csX1" fmla="*/ 461292 w 10853928"/>
              <a:gd name="csY1" fmla="*/ 0 h 18288"/>
              <a:gd name="csX2" fmla="*/ 1139662 w 10853928"/>
              <a:gd name="csY2" fmla="*/ 0 h 18288"/>
              <a:gd name="csX3" fmla="*/ 1926572 w 10853928"/>
              <a:gd name="csY3" fmla="*/ 0 h 18288"/>
              <a:gd name="csX4" fmla="*/ 2279325 w 10853928"/>
              <a:gd name="csY4" fmla="*/ 0 h 18288"/>
              <a:gd name="csX5" fmla="*/ 2632078 w 10853928"/>
              <a:gd name="csY5" fmla="*/ 0 h 18288"/>
              <a:gd name="csX6" fmla="*/ 3527527 w 10853928"/>
              <a:gd name="csY6" fmla="*/ 0 h 18288"/>
              <a:gd name="csX7" fmla="*/ 4205897 w 10853928"/>
              <a:gd name="csY7" fmla="*/ 0 h 18288"/>
              <a:gd name="csX8" fmla="*/ 4558650 w 10853928"/>
              <a:gd name="csY8" fmla="*/ 0 h 18288"/>
              <a:gd name="csX9" fmla="*/ 5237020 w 10853928"/>
              <a:gd name="csY9" fmla="*/ 0 h 18288"/>
              <a:gd name="csX10" fmla="*/ 6132469 w 10853928"/>
              <a:gd name="csY10" fmla="*/ 0 h 18288"/>
              <a:gd name="csX11" fmla="*/ 6702301 w 10853928"/>
              <a:gd name="csY11" fmla="*/ 0 h 18288"/>
              <a:gd name="csX12" fmla="*/ 7272132 w 10853928"/>
              <a:gd name="csY12" fmla="*/ 0 h 18288"/>
              <a:gd name="csX13" fmla="*/ 7950502 w 10853928"/>
              <a:gd name="csY13" fmla="*/ 0 h 18288"/>
              <a:gd name="csX14" fmla="*/ 8737412 w 10853928"/>
              <a:gd name="csY14" fmla="*/ 0 h 18288"/>
              <a:gd name="csX15" fmla="*/ 9524322 w 10853928"/>
              <a:gd name="csY15" fmla="*/ 0 h 18288"/>
              <a:gd name="csX16" fmla="*/ 10853928 w 10853928"/>
              <a:gd name="csY16" fmla="*/ 0 h 18288"/>
              <a:gd name="csX17" fmla="*/ 10853928 w 10853928"/>
              <a:gd name="csY17" fmla="*/ 18288 h 18288"/>
              <a:gd name="csX18" fmla="*/ 10392636 w 10853928"/>
              <a:gd name="csY18" fmla="*/ 18288 h 18288"/>
              <a:gd name="csX19" fmla="*/ 9497187 w 10853928"/>
              <a:gd name="csY19" fmla="*/ 18288 h 18288"/>
              <a:gd name="csX20" fmla="*/ 8818817 w 10853928"/>
              <a:gd name="csY20" fmla="*/ 18288 h 18288"/>
              <a:gd name="csX21" fmla="*/ 8466064 w 10853928"/>
              <a:gd name="csY21" fmla="*/ 18288 h 18288"/>
              <a:gd name="csX22" fmla="*/ 7787693 w 10853928"/>
              <a:gd name="csY22" fmla="*/ 18288 h 18288"/>
              <a:gd name="csX23" fmla="*/ 7217862 w 10853928"/>
              <a:gd name="csY23" fmla="*/ 18288 h 18288"/>
              <a:gd name="csX24" fmla="*/ 6648031 w 10853928"/>
              <a:gd name="csY24" fmla="*/ 18288 h 18288"/>
              <a:gd name="csX25" fmla="*/ 6078200 w 10853928"/>
              <a:gd name="csY25" fmla="*/ 18288 h 18288"/>
              <a:gd name="csX26" fmla="*/ 5508368 w 10853928"/>
              <a:gd name="csY26" fmla="*/ 18288 h 18288"/>
              <a:gd name="csX27" fmla="*/ 4721459 w 10853928"/>
              <a:gd name="csY27" fmla="*/ 18288 h 18288"/>
              <a:gd name="csX28" fmla="*/ 4043088 w 10853928"/>
              <a:gd name="csY28" fmla="*/ 18288 h 18288"/>
              <a:gd name="csX29" fmla="*/ 3690336 w 10853928"/>
              <a:gd name="csY29" fmla="*/ 18288 h 18288"/>
              <a:gd name="csX30" fmla="*/ 3120504 w 10853928"/>
              <a:gd name="csY30" fmla="*/ 18288 h 18288"/>
              <a:gd name="csX31" fmla="*/ 2333595 w 10853928"/>
              <a:gd name="csY31" fmla="*/ 18288 h 18288"/>
              <a:gd name="csX32" fmla="*/ 1872303 w 10853928"/>
              <a:gd name="csY32" fmla="*/ 18288 h 18288"/>
              <a:gd name="csX33" fmla="*/ 976854 w 10853928"/>
              <a:gd name="csY33" fmla="*/ 18288 h 18288"/>
              <a:gd name="csX34" fmla="*/ 0 w 10853928"/>
              <a:gd name="csY34" fmla="*/ 18288 h 18288"/>
              <a:gd name="csX35" fmla="*/ 0 w 10853928"/>
              <a:gd name="csY35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D9C32-D41A-A44C-3AF9-DBE0CA4F5E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457200" indent="-457200"/>
            <a:r>
              <a:rPr lang="en-US" sz="2200" dirty="0"/>
              <a:t>The golden ratio is all about blank space and its relation to the 'pay attention' space.</a:t>
            </a:r>
          </a:p>
          <a:p>
            <a:pPr marL="457200" indent="-457200"/>
            <a:r>
              <a:rPr lang="en-US" sz="2200" dirty="0"/>
              <a:t>People can only take so much visually, so this helps you understand the limits of human attention to create something visually appealing. </a:t>
            </a:r>
            <a:endParaRPr lang="en-US" dirty="0"/>
          </a:p>
          <a:p>
            <a:pPr marL="457200" indent="-457200"/>
            <a:r>
              <a:rPr lang="en-US" sz="2200" dirty="0"/>
              <a:t>Helps your project look even, balanced, and aesthetically pleasing.</a:t>
            </a:r>
          </a:p>
          <a:p>
            <a:pPr marL="457200" indent="-457200"/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1200" dirty="0"/>
              <a:t>Adapted from Mitchell Alcala, Oklahoma State University </a:t>
            </a:r>
            <a:endParaRPr lang="en-US" dirty="0"/>
          </a:p>
          <a:p>
            <a:pPr marL="457200" indent="-457200"/>
            <a:endParaRPr lang="en-US" sz="1800" dirty="0"/>
          </a:p>
          <a:p>
            <a:pPr marL="457200" lvl="1" indent="0">
              <a:buNone/>
            </a:pPr>
            <a:endParaRPr lang="en-US" sz="1800" dirty="0"/>
          </a:p>
          <a:p>
            <a:pPr marL="457200" lvl="1" indent="0">
              <a:buNone/>
            </a:pPr>
            <a:endParaRPr lang="en-US" sz="1800" dirty="0"/>
          </a:p>
          <a:p>
            <a:endParaRPr lang="en-US" sz="2200"/>
          </a:p>
        </p:txBody>
      </p:sp>
      <p:pic>
        <p:nvPicPr>
          <p:cNvPr id="4" name="Picture 3" descr="A black line-art visual of a golden ratio spiral.">
            <a:extLst>
              <a:ext uri="{FF2B5EF4-FFF2-40B4-BE49-F238E27FC236}">
                <a16:creationId xmlns:a16="http://schemas.microsoft.com/office/drawing/2014/main" id="{16EE80C4-CE1E-8987-4EAD-FE59EE5DE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8088" y="4052888"/>
            <a:ext cx="4035425" cy="249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6031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1BC2F-4744-39D2-CB17-8AC68D199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Golden Ratio: Example One</a:t>
            </a:r>
          </a:p>
        </p:txBody>
      </p:sp>
      <p:pic>
        <p:nvPicPr>
          <p:cNvPr id="15" name="Picture 14" descr="A softball player throwing a ball with the softball held in one hand in front of the players face that is preparing to throw, and the other hand in a glove to the side.">
            <a:extLst>
              <a:ext uri="{FF2B5EF4-FFF2-40B4-BE49-F238E27FC236}">
                <a16:creationId xmlns:a16="http://schemas.microsoft.com/office/drawing/2014/main" id="{75996046-03CE-8B77-6E78-205ED97A6F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4" name="Picture 13" descr="White line-art visual of the golden ratio spiral overlain with the softball player image.">
            <a:extLst>
              <a:ext uri="{FF2B5EF4-FFF2-40B4-BE49-F238E27FC236}">
                <a16:creationId xmlns:a16="http://schemas.microsoft.com/office/drawing/2014/main" id="{9D454053-DBF6-7174-38EE-5A8460677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954740" y="371394"/>
            <a:ext cx="10286999" cy="629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8837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8E6EF4-4758-8211-856C-DC230E6C6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24015-C186-34B2-747D-28D2177CA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Golden Ratio : Example Two</a:t>
            </a:r>
          </a:p>
        </p:txBody>
      </p:sp>
      <p:pic>
        <p:nvPicPr>
          <p:cNvPr id="3" name="Picture 2" descr="A young handler leads a light-brown cow by a rope halter in a livestock show ring. The handler wears a green quilted vest and jeans and holds a show stick and a blue card while walking beside the animal. The dirt arena floor fills the background. ">
            <a:extLst>
              <a:ext uri="{FF2B5EF4-FFF2-40B4-BE49-F238E27FC236}">
                <a16:creationId xmlns:a16="http://schemas.microsoft.com/office/drawing/2014/main" id="{C7EC14CE-6898-05DA-2A2F-ED9CBD69F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77"/>
            <a:ext cx="12192000" cy="6852646"/>
          </a:xfrm>
          <a:prstGeom prst="rect">
            <a:avLst/>
          </a:prstGeom>
        </p:spPr>
      </p:pic>
      <p:pic>
        <p:nvPicPr>
          <p:cNvPr id="4" name="Picture 3" descr="A golden ratio spiral and grid overlay appear on the image, highlighting the composition and focal points.">
            <a:extLst>
              <a:ext uri="{FF2B5EF4-FFF2-40B4-BE49-F238E27FC236}">
                <a16:creationId xmlns:a16="http://schemas.microsoft.com/office/drawing/2014/main" id="{65BADC9B-72D7-F083-40DB-46712E33B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283" y="-19416"/>
            <a:ext cx="10341219" cy="687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672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44093F-3F79-BC6C-8055-23E5FC9FF8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C76C8EE-0400-5C4F-6C8E-1AA62570A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8738C5-217D-8962-E0F6-84908C208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VIDEO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0FFE1351-6C4F-EB01-86E8-89A0BB9C66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sX0" fmla="*/ 0 w 5410200"/>
              <a:gd name="csY0" fmla="*/ 0 h 18288"/>
              <a:gd name="csX1" fmla="*/ 568071 w 5410200"/>
              <a:gd name="csY1" fmla="*/ 0 h 18288"/>
              <a:gd name="csX2" fmla="*/ 1298448 w 5410200"/>
              <a:gd name="csY2" fmla="*/ 0 h 18288"/>
              <a:gd name="csX3" fmla="*/ 1920621 w 5410200"/>
              <a:gd name="csY3" fmla="*/ 0 h 18288"/>
              <a:gd name="csX4" fmla="*/ 2488692 w 5410200"/>
              <a:gd name="csY4" fmla="*/ 0 h 18288"/>
              <a:gd name="csX5" fmla="*/ 3219069 w 5410200"/>
              <a:gd name="csY5" fmla="*/ 0 h 18288"/>
              <a:gd name="csX6" fmla="*/ 3895344 w 5410200"/>
              <a:gd name="csY6" fmla="*/ 0 h 18288"/>
              <a:gd name="csX7" fmla="*/ 4571619 w 5410200"/>
              <a:gd name="csY7" fmla="*/ 0 h 18288"/>
              <a:gd name="csX8" fmla="*/ 5410200 w 5410200"/>
              <a:gd name="csY8" fmla="*/ 0 h 18288"/>
              <a:gd name="csX9" fmla="*/ 5410200 w 5410200"/>
              <a:gd name="csY9" fmla="*/ 18288 h 18288"/>
              <a:gd name="csX10" fmla="*/ 4842129 w 5410200"/>
              <a:gd name="csY10" fmla="*/ 18288 h 18288"/>
              <a:gd name="csX11" fmla="*/ 4328160 w 5410200"/>
              <a:gd name="csY11" fmla="*/ 18288 h 18288"/>
              <a:gd name="csX12" fmla="*/ 3597783 w 5410200"/>
              <a:gd name="csY12" fmla="*/ 18288 h 18288"/>
              <a:gd name="csX13" fmla="*/ 3029712 w 5410200"/>
              <a:gd name="csY13" fmla="*/ 18288 h 18288"/>
              <a:gd name="csX14" fmla="*/ 2299335 w 5410200"/>
              <a:gd name="csY14" fmla="*/ 18288 h 18288"/>
              <a:gd name="csX15" fmla="*/ 1514856 w 5410200"/>
              <a:gd name="csY15" fmla="*/ 18288 h 18288"/>
              <a:gd name="csX16" fmla="*/ 892683 w 5410200"/>
              <a:gd name="csY16" fmla="*/ 18288 h 18288"/>
              <a:gd name="csX17" fmla="*/ 0 w 5410200"/>
              <a:gd name="csY17" fmla="*/ 18288 h 18288"/>
              <a:gd name="csX18" fmla="*/ 0 w 5410200"/>
              <a:gd name="csY18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4291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FFB361-6942-8F9D-61D0-83BC25560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/>
              <a:t>Steps to Create Effective Video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sX0" fmla="*/ 0 w 10853928"/>
              <a:gd name="csY0" fmla="*/ 0 h 18288"/>
              <a:gd name="csX1" fmla="*/ 461292 w 10853928"/>
              <a:gd name="csY1" fmla="*/ 0 h 18288"/>
              <a:gd name="csX2" fmla="*/ 1139662 w 10853928"/>
              <a:gd name="csY2" fmla="*/ 0 h 18288"/>
              <a:gd name="csX3" fmla="*/ 1926572 w 10853928"/>
              <a:gd name="csY3" fmla="*/ 0 h 18288"/>
              <a:gd name="csX4" fmla="*/ 2279325 w 10853928"/>
              <a:gd name="csY4" fmla="*/ 0 h 18288"/>
              <a:gd name="csX5" fmla="*/ 2632078 w 10853928"/>
              <a:gd name="csY5" fmla="*/ 0 h 18288"/>
              <a:gd name="csX6" fmla="*/ 3527527 w 10853928"/>
              <a:gd name="csY6" fmla="*/ 0 h 18288"/>
              <a:gd name="csX7" fmla="*/ 4205897 w 10853928"/>
              <a:gd name="csY7" fmla="*/ 0 h 18288"/>
              <a:gd name="csX8" fmla="*/ 4558650 w 10853928"/>
              <a:gd name="csY8" fmla="*/ 0 h 18288"/>
              <a:gd name="csX9" fmla="*/ 5237020 w 10853928"/>
              <a:gd name="csY9" fmla="*/ 0 h 18288"/>
              <a:gd name="csX10" fmla="*/ 6132469 w 10853928"/>
              <a:gd name="csY10" fmla="*/ 0 h 18288"/>
              <a:gd name="csX11" fmla="*/ 6702301 w 10853928"/>
              <a:gd name="csY11" fmla="*/ 0 h 18288"/>
              <a:gd name="csX12" fmla="*/ 7272132 w 10853928"/>
              <a:gd name="csY12" fmla="*/ 0 h 18288"/>
              <a:gd name="csX13" fmla="*/ 7950502 w 10853928"/>
              <a:gd name="csY13" fmla="*/ 0 h 18288"/>
              <a:gd name="csX14" fmla="*/ 8737412 w 10853928"/>
              <a:gd name="csY14" fmla="*/ 0 h 18288"/>
              <a:gd name="csX15" fmla="*/ 9524322 w 10853928"/>
              <a:gd name="csY15" fmla="*/ 0 h 18288"/>
              <a:gd name="csX16" fmla="*/ 10853928 w 10853928"/>
              <a:gd name="csY16" fmla="*/ 0 h 18288"/>
              <a:gd name="csX17" fmla="*/ 10853928 w 10853928"/>
              <a:gd name="csY17" fmla="*/ 18288 h 18288"/>
              <a:gd name="csX18" fmla="*/ 10392636 w 10853928"/>
              <a:gd name="csY18" fmla="*/ 18288 h 18288"/>
              <a:gd name="csX19" fmla="*/ 9497187 w 10853928"/>
              <a:gd name="csY19" fmla="*/ 18288 h 18288"/>
              <a:gd name="csX20" fmla="*/ 8818817 w 10853928"/>
              <a:gd name="csY20" fmla="*/ 18288 h 18288"/>
              <a:gd name="csX21" fmla="*/ 8466064 w 10853928"/>
              <a:gd name="csY21" fmla="*/ 18288 h 18288"/>
              <a:gd name="csX22" fmla="*/ 7787693 w 10853928"/>
              <a:gd name="csY22" fmla="*/ 18288 h 18288"/>
              <a:gd name="csX23" fmla="*/ 7217862 w 10853928"/>
              <a:gd name="csY23" fmla="*/ 18288 h 18288"/>
              <a:gd name="csX24" fmla="*/ 6648031 w 10853928"/>
              <a:gd name="csY24" fmla="*/ 18288 h 18288"/>
              <a:gd name="csX25" fmla="*/ 6078200 w 10853928"/>
              <a:gd name="csY25" fmla="*/ 18288 h 18288"/>
              <a:gd name="csX26" fmla="*/ 5508368 w 10853928"/>
              <a:gd name="csY26" fmla="*/ 18288 h 18288"/>
              <a:gd name="csX27" fmla="*/ 4721459 w 10853928"/>
              <a:gd name="csY27" fmla="*/ 18288 h 18288"/>
              <a:gd name="csX28" fmla="*/ 4043088 w 10853928"/>
              <a:gd name="csY28" fmla="*/ 18288 h 18288"/>
              <a:gd name="csX29" fmla="*/ 3690336 w 10853928"/>
              <a:gd name="csY29" fmla="*/ 18288 h 18288"/>
              <a:gd name="csX30" fmla="*/ 3120504 w 10853928"/>
              <a:gd name="csY30" fmla="*/ 18288 h 18288"/>
              <a:gd name="csX31" fmla="*/ 2333595 w 10853928"/>
              <a:gd name="csY31" fmla="*/ 18288 h 18288"/>
              <a:gd name="csX32" fmla="*/ 1872303 w 10853928"/>
              <a:gd name="csY32" fmla="*/ 18288 h 18288"/>
              <a:gd name="csX33" fmla="*/ 976854 w 10853928"/>
              <a:gd name="csY33" fmla="*/ 18288 h 18288"/>
              <a:gd name="csX34" fmla="*/ 0 w 10853928"/>
              <a:gd name="csY34" fmla="*/ 18288 h 18288"/>
              <a:gd name="csX35" fmla="*/ 0 w 10853928"/>
              <a:gd name="csY35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6E82F4-4421-9B9A-B50C-39F555F566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200" dirty="0"/>
              <a:t>Know your audience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Focus on one clear message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Visual storytelling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Be authentic and enthusiastic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Keep it short and sweet</a:t>
            </a:r>
          </a:p>
          <a:p>
            <a:pPr marL="457200" indent="-457200">
              <a:buAutoNum type="arabicPeriod"/>
            </a:pPr>
            <a:r>
              <a:rPr lang="en-US" sz="2200" dirty="0"/>
              <a:t>The rule of thirds also applies here. Helpful interview framing hints:</a:t>
            </a:r>
          </a:p>
          <a:p>
            <a:pPr marL="914400" lvl="1" indent="-457200">
              <a:buFont typeface="Courier New"/>
              <a:buChar char="o"/>
            </a:pPr>
            <a:r>
              <a:rPr lang="en-US" sz="1800" dirty="0"/>
              <a:t>For traditional interviews looking off camera, subject is off center.</a:t>
            </a:r>
          </a:p>
          <a:p>
            <a:pPr marL="914400" lvl="1" indent="-457200">
              <a:buFont typeface="Courier New"/>
              <a:buChar char="o"/>
            </a:pPr>
            <a:r>
              <a:rPr lang="en-US" sz="1800" dirty="0"/>
              <a:t>When looking at the camera, subject is center.</a:t>
            </a:r>
          </a:p>
          <a:p>
            <a:pPr marL="914400" lvl="1" indent="-457200">
              <a:buFont typeface="Courier New"/>
              <a:buChar char="o"/>
            </a:pPr>
            <a:endParaRPr lang="en-US" sz="1800" dirty="0"/>
          </a:p>
          <a:p>
            <a:pPr marL="0" indent="0">
              <a:buNone/>
            </a:pPr>
            <a:endParaRPr lang="en-US" sz="2400"/>
          </a:p>
          <a:p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6549003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FDA001-EEDC-EB8B-60DC-B1CEF54BFC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5753A73-AE63-B548-A3A5-71F0B3005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87844A-A8CD-1C54-C45A-3FF6D7E17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/>
              <a:t>Tips for Success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95292848-51A7-ABBD-07BE-8EF094125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sX0" fmla="*/ 0 w 10853928"/>
              <a:gd name="csY0" fmla="*/ 0 h 18288"/>
              <a:gd name="csX1" fmla="*/ 461292 w 10853928"/>
              <a:gd name="csY1" fmla="*/ 0 h 18288"/>
              <a:gd name="csX2" fmla="*/ 1139662 w 10853928"/>
              <a:gd name="csY2" fmla="*/ 0 h 18288"/>
              <a:gd name="csX3" fmla="*/ 1926572 w 10853928"/>
              <a:gd name="csY3" fmla="*/ 0 h 18288"/>
              <a:gd name="csX4" fmla="*/ 2279325 w 10853928"/>
              <a:gd name="csY4" fmla="*/ 0 h 18288"/>
              <a:gd name="csX5" fmla="*/ 2632078 w 10853928"/>
              <a:gd name="csY5" fmla="*/ 0 h 18288"/>
              <a:gd name="csX6" fmla="*/ 3527527 w 10853928"/>
              <a:gd name="csY6" fmla="*/ 0 h 18288"/>
              <a:gd name="csX7" fmla="*/ 4205897 w 10853928"/>
              <a:gd name="csY7" fmla="*/ 0 h 18288"/>
              <a:gd name="csX8" fmla="*/ 4558650 w 10853928"/>
              <a:gd name="csY8" fmla="*/ 0 h 18288"/>
              <a:gd name="csX9" fmla="*/ 5237020 w 10853928"/>
              <a:gd name="csY9" fmla="*/ 0 h 18288"/>
              <a:gd name="csX10" fmla="*/ 6132469 w 10853928"/>
              <a:gd name="csY10" fmla="*/ 0 h 18288"/>
              <a:gd name="csX11" fmla="*/ 6702301 w 10853928"/>
              <a:gd name="csY11" fmla="*/ 0 h 18288"/>
              <a:gd name="csX12" fmla="*/ 7272132 w 10853928"/>
              <a:gd name="csY12" fmla="*/ 0 h 18288"/>
              <a:gd name="csX13" fmla="*/ 7950502 w 10853928"/>
              <a:gd name="csY13" fmla="*/ 0 h 18288"/>
              <a:gd name="csX14" fmla="*/ 8737412 w 10853928"/>
              <a:gd name="csY14" fmla="*/ 0 h 18288"/>
              <a:gd name="csX15" fmla="*/ 9524322 w 10853928"/>
              <a:gd name="csY15" fmla="*/ 0 h 18288"/>
              <a:gd name="csX16" fmla="*/ 10853928 w 10853928"/>
              <a:gd name="csY16" fmla="*/ 0 h 18288"/>
              <a:gd name="csX17" fmla="*/ 10853928 w 10853928"/>
              <a:gd name="csY17" fmla="*/ 18288 h 18288"/>
              <a:gd name="csX18" fmla="*/ 10392636 w 10853928"/>
              <a:gd name="csY18" fmla="*/ 18288 h 18288"/>
              <a:gd name="csX19" fmla="*/ 9497187 w 10853928"/>
              <a:gd name="csY19" fmla="*/ 18288 h 18288"/>
              <a:gd name="csX20" fmla="*/ 8818817 w 10853928"/>
              <a:gd name="csY20" fmla="*/ 18288 h 18288"/>
              <a:gd name="csX21" fmla="*/ 8466064 w 10853928"/>
              <a:gd name="csY21" fmla="*/ 18288 h 18288"/>
              <a:gd name="csX22" fmla="*/ 7787693 w 10853928"/>
              <a:gd name="csY22" fmla="*/ 18288 h 18288"/>
              <a:gd name="csX23" fmla="*/ 7217862 w 10853928"/>
              <a:gd name="csY23" fmla="*/ 18288 h 18288"/>
              <a:gd name="csX24" fmla="*/ 6648031 w 10853928"/>
              <a:gd name="csY24" fmla="*/ 18288 h 18288"/>
              <a:gd name="csX25" fmla="*/ 6078200 w 10853928"/>
              <a:gd name="csY25" fmla="*/ 18288 h 18288"/>
              <a:gd name="csX26" fmla="*/ 5508368 w 10853928"/>
              <a:gd name="csY26" fmla="*/ 18288 h 18288"/>
              <a:gd name="csX27" fmla="*/ 4721459 w 10853928"/>
              <a:gd name="csY27" fmla="*/ 18288 h 18288"/>
              <a:gd name="csX28" fmla="*/ 4043088 w 10853928"/>
              <a:gd name="csY28" fmla="*/ 18288 h 18288"/>
              <a:gd name="csX29" fmla="*/ 3690336 w 10853928"/>
              <a:gd name="csY29" fmla="*/ 18288 h 18288"/>
              <a:gd name="csX30" fmla="*/ 3120504 w 10853928"/>
              <a:gd name="csY30" fmla="*/ 18288 h 18288"/>
              <a:gd name="csX31" fmla="*/ 2333595 w 10853928"/>
              <a:gd name="csY31" fmla="*/ 18288 h 18288"/>
              <a:gd name="csX32" fmla="*/ 1872303 w 10853928"/>
              <a:gd name="csY32" fmla="*/ 18288 h 18288"/>
              <a:gd name="csX33" fmla="*/ 976854 w 10853928"/>
              <a:gd name="csY33" fmla="*/ 18288 h 18288"/>
              <a:gd name="csX34" fmla="*/ 0 w 10853928"/>
              <a:gd name="csY34" fmla="*/ 18288 h 18288"/>
              <a:gd name="csX35" fmla="*/ 0 w 10853928"/>
              <a:gd name="csY35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5F6666-C5CF-8B93-795D-AD231474C4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en-US" sz="2200"/>
              <a:t>Use captions</a:t>
            </a:r>
          </a:p>
          <a:p>
            <a:r>
              <a:rPr lang="en-US" sz="2200"/>
              <a:t>Engage with comments</a:t>
            </a:r>
          </a:p>
          <a:p>
            <a:r>
              <a:rPr lang="en-US" sz="2200"/>
              <a:t>Experiment</a:t>
            </a:r>
          </a:p>
          <a:p>
            <a:r>
              <a:rPr lang="en-US" sz="2200"/>
              <a:t>Collaborate</a:t>
            </a:r>
          </a:p>
          <a:p>
            <a:r>
              <a:rPr lang="en-US" sz="2200"/>
              <a:t>HAVE FUN!!</a:t>
            </a:r>
          </a:p>
          <a:p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24161468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3636D0-FD3D-B825-1683-14CCA8CE34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CF4EFA6-F1EB-D8D3-0BDC-881451AC6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5A97EC-8D04-090A-8B86-F3C6E7694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/>
              <a:t>Video Activity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6E852BC-BB70-55A6-FD0A-EC3E2E6613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sX0" fmla="*/ 0 w 10853928"/>
              <a:gd name="csY0" fmla="*/ 0 h 18288"/>
              <a:gd name="csX1" fmla="*/ 461292 w 10853928"/>
              <a:gd name="csY1" fmla="*/ 0 h 18288"/>
              <a:gd name="csX2" fmla="*/ 1139662 w 10853928"/>
              <a:gd name="csY2" fmla="*/ 0 h 18288"/>
              <a:gd name="csX3" fmla="*/ 1926572 w 10853928"/>
              <a:gd name="csY3" fmla="*/ 0 h 18288"/>
              <a:gd name="csX4" fmla="*/ 2279325 w 10853928"/>
              <a:gd name="csY4" fmla="*/ 0 h 18288"/>
              <a:gd name="csX5" fmla="*/ 2632078 w 10853928"/>
              <a:gd name="csY5" fmla="*/ 0 h 18288"/>
              <a:gd name="csX6" fmla="*/ 3527527 w 10853928"/>
              <a:gd name="csY6" fmla="*/ 0 h 18288"/>
              <a:gd name="csX7" fmla="*/ 4205897 w 10853928"/>
              <a:gd name="csY7" fmla="*/ 0 h 18288"/>
              <a:gd name="csX8" fmla="*/ 4558650 w 10853928"/>
              <a:gd name="csY8" fmla="*/ 0 h 18288"/>
              <a:gd name="csX9" fmla="*/ 5237020 w 10853928"/>
              <a:gd name="csY9" fmla="*/ 0 h 18288"/>
              <a:gd name="csX10" fmla="*/ 6132469 w 10853928"/>
              <a:gd name="csY10" fmla="*/ 0 h 18288"/>
              <a:gd name="csX11" fmla="*/ 6702301 w 10853928"/>
              <a:gd name="csY11" fmla="*/ 0 h 18288"/>
              <a:gd name="csX12" fmla="*/ 7272132 w 10853928"/>
              <a:gd name="csY12" fmla="*/ 0 h 18288"/>
              <a:gd name="csX13" fmla="*/ 7950502 w 10853928"/>
              <a:gd name="csY13" fmla="*/ 0 h 18288"/>
              <a:gd name="csX14" fmla="*/ 8737412 w 10853928"/>
              <a:gd name="csY14" fmla="*/ 0 h 18288"/>
              <a:gd name="csX15" fmla="*/ 9524322 w 10853928"/>
              <a:gd name="csY15" fmla="*/ 0 h 18288"/>
              <a:gd name="csX16" fmla="*/ 10853928 w 10853928"/>
              <a:gd name="csY16" fmla="*/ 0 h 18288"/>
              <a:gd name="csX17" fmla="*/ 10853928 w 10853928"/>
              <a:gd name="csY17" fmla="*/ 18288 h 18288"/>
              <a:gd name="csX18" fmla="*/ 10392636 w 10853928"/>
              <a:gd name="csY18" fmla="*/ 18288 h 18288"/>
              <a:gd name="csX19" fmla="*/ 9497187 w 10853928"/>
              <a:gd name="csY19" fmla="*/ 18288 h 18288"/>
              <a:gd name="csX20" fmla="*/ 8818817 w 10853928"/>
              <a:gd name="csY20" fmla="*/ 18288 h 18288"/>
              <a:gd name="csX21" fmla="*/ 8466064 w 10853928"/>
              <a:gd name="csY21" fmla="*/ 18288 h 18288"/>
              <a:gd name="csX22" fmla="*/ 7787693 w 10853928"/>
              <a:gd name="csY22" fmla="*/ 18288 h 18288"/>
              <a:gd name="csX23" fmla="*/ 7217862 w 10853928"/>
              <a:gd name="csY23" fmla="*/ 18288 h 18288"/>
              <a:gd name="csX24" fmla="*/ 6648031 w 10853928"/>
              <a:gd name="csY24" fmla="*/ 18288 h 18288"/>
              <a:gd name="csX25" fmla="*/ 6078200 w 10853928"/>
              <a:gd name="csY25" fmla="*/ 18288 h 18288"/>
              <a:gd name="csX26" fmla="*/ 5508368 w 10853928"/>
              <a:gd name="csY26" fmla="*/ 18288 h 18288"/>
              <a:gd name="csX27" fmla="*/ 4721459 w 10853928"/>
              <a:gd name="csY27" fmla="*/ 18288 h 18288"/>
              <a:gd name="csX28" fmla="*/ 4043088 w 10853928"/>
              <a:gd name="csY28" fmla="*/ 18288 h 18288"/>
              <a:gd name="csX29" fmla="*/ 3690336 w 10853928"/>
              <a:gd name="csY29" fmla="*/ 18288 h 18288"/>
              <a:gd name="csX30" fmla="*/ 3120504 w 10853928"/>
              <a:gd name="csY30" fmla="*/ 18288 h 18288"/>
              <a:gd name="csX31" fmla="*/ 2333595 w 10853928"/>
              <a:gd name="csY31" fmla="*/ 18288 h 18288"/>
              <a:gd name="csX32" fmla="*/ 1872303 w 10853928"/>
              <a:gd name="csY32" fmla="*/ 18288 h 18288"/>
              <a:gd name="csX33" fmla="*/ 976854 w 10853928"/>
              <a:gd name="csY33" fmla="*/ 18288 h 18288"/>
              <a:gd name="csX34" fmla="*/ 0 w 10853928"/>
              <a:gd name="csY34" fmla="*/ 18288 h 18288"/>
              <a:gd name="csX35" fmla="*/ 0 w 10853928"/>
              <a:gd name="csY35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C6EE20-BF8E-D7C5-E9B4-A4D81A734A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en-US" sz="2200"/>
              <a:t>Practice filming an interview with a partner</a:t>
            </a:r>
          </a:p>
        </p:txBody>
      </p:sp>
    </p:spTree>
    <p:extLst>
      <p:ext uri="{BB962C8B-B14F-4D97-AF65-F5344CB8AC3E}">
        <p14:creationId xmlns:p14="http://schemas.microsoft.com/office/powerpoint/2010/main" val="19159016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FA33CF-A36A-8493-D133-F8E3C0352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/>
              <a:t>Introductions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sX0" fmla="*/ 0 w 10853928"/>
              <a:gd name="csY0" fmla="*/ 0 h 18288"/>
              <a:gd name="csX1" fmla="*/ 461292 w 10853928"/>
              <a:gd name="csY1" fmla="*/ 0 h 18288"/>
              <a:gd name="csX2" fmla="*/ 1139662 w 10853928"/>
              <a:gd name="csY2" fmla="*/ 0 h 18288"/>
              <a:gd name="csX3" fmla="*/ 1926572 w 10853928"/>
              <a:gd name="csY3" fmla="*/ 0 h 18288"/>
              <a:gd name="csX4" fmla="*/ 2279325 w 10853928"/>
              <a:gd name="csY4" fmla="*/ 0 h 18288"/>
              <a:gd name="csX5" fmla="*/ 2632078 w 10853928"/>
              <a:gd name="csY5" fmla="*/ 0 h 18288"/>
              <a:gd name="csX6" fmla="*/ 3527527 w 10853928"/>
              <a:gd name="csY6" fmla="*/ 0 h 18288"/>
              <a:gd name="csX7" fmla="*/ 4205897 w 10853928"/>
              <a:gd name="csY7" fmla="*/ 0 h 18288"/>
              <a:gd name="csX8" fmla="*/ 4558650 w 10853928"/>
              <a:gd name="csY8" fmla="*/ 0 h 18288"/>
              <a:gd name="csX9" fmla="*/ 5237020 w 10853928"/>
              <a:gd name="csY9" fmla="*/ 0 h 18288"/>
              <a:gd name="csX10" fmla="*/ 6132469 w 10853928"/>
              <a:gd name="csY10" fmla="*/ 0 h 18288"/>
              <a:gd name="csX11" fmla="*/ 6702301 w 10853928"/>
              <a:gd name="csY11" fmla="*/ 0 h 18288"/>
              <a:gd name="csX12" fmla="*/ 7272132 w 10853928"/>
              <a:gd name="csY12" fmla="*/ 0 h 18288"/>
              <a:gd name="csX13" fmla="*/ 7950502 w 10853928"/>
              <a:gd name="csY13" fmla="*/ 0 h 18288"/>
              <a:gd name="csX14" fmla="*/ 8737412 w 10853928"/>
              <a:gd name="csY14" fmla="*/ 0 h 18288"/>
              <a:gd name="csX15" fmla="*/ 9524322 w 10853928"/>
              <a:gd name="csY15" fmla="*/ 0 h 18288"/>
              <a:gd name="csX16" fmla="*/ 10853928 w 10853928"/>
              <a:gd name="csY16" fmla="*/ 0 h 18288"/>
              <a:gd name="csX17" fmla="*/ 10853928 w 10853928"/>
              <a:gd name="csY17" fmla="*/ 18288 h 18288"/>
              <a:gd name="csX18" fmla="*/ 10392636 w 10853928"/>
              <a:gd name="csY18" fmla="*/ 18288 h 18288"/>
              <a:gd name="csX19" fmla="*/ 9497187 w 10853928"/>
              <a:gd name="csY19" fmla="*/ 18288 h 18288"/>
              <a:gd name="csX20" fmla="*/ 8818817 w 10853928"/>
              <a:gd name="csY20" fmla="*/ 18288 h 18288"/>
              <a:gd name="csX21" fmla="*/ 8466064 w 10853928"/>
              <a:gd name="csY21" fmla="*/ 18288 h 18288"/>
              <a:gd name="csX22" fmla="*/ 7787693 w 10853928"/>
              <a:gd name="csY22" fmla="*/ 18288 h 18288"/>
              <a:gd name="csX23" fmla="*/ 7217862 w 10853928"/>
              <a:gd name="csY23" fmla="*/ 18288 h 18288"/>
              <a:gd name="csX24" fmla="*/ 6648031 w 10853928"/>
              <a:gd name="csY24" fmla="*/ 18288 h 18288"/>
              <a:gd name="csX25" fmla="*/ 6078200 w 10853928"/>
              <a:gd name="csY25" fmla="*/ 18288 h 18288"/>
              <a:gd name="csX26" fmla="*/ 5508368 w 10853928"/>
              <a:gd name="csY26" fmla="*/ 18288 h 18288"/>
              <a:gd name="csX27" fmla="*/ 4721459 w 10853928"/>
              <a:gd name="csY27" fmla="*/ 18288 h 18288"/>
              <a:gd name="csX28" fmla="*/ 4043088 w 10853928"/>
              <a:gd name="csY28" fmla="*/ 18288 h 18288"/>
              <a:gd name="csX29" fmla="*/ 3690336 w 10853928"/>
              <a:gd name="csY29" fmla="*/ 18288 h 18288"/>
              <a:gd name="csX30" fmla="*/ 3120504 w 10853928"/>
              <a:gd name="csY30" fmla="*/ 18288 h 18288"/>
              <a:gd name="csX31" fmla="*/ 2333595 w 10853928"/>
              <a:gd name="csY31" fmla="*/ 18288 h 18288"/>
              <a:gd name="csX32" fmla="*/ 1872303 w 10853928"/>
              <a:gd name="csY32" fmla="*/ 18288 h 18288"/>
              <a:gd name="csX33" fmla="*/ 976854 w 10853928"/>
              <a:gd name="csY33" fmla="*/ 18288 h 18288"/>
              <a:gd name="csX34" fmla="*/ 0 w 10853928"/>
              <a:gd name="csY34" fmla="*/ 18288 h 18288"/>
              <a:gd name="csX35" fmla="*/ 0 w 10853928"/>
              <a:gd name="csY35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038544-8093-1904-1C8B-1E6534419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/>
              <a:t>Name, major, research project, and what was the first movie you ever saw in theaters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200"/>
          </a:p>
          <a:p>
            <a:endParaRPr lang="en-US" sz="2200"/>
          </a:p>
          <a:p>
            <a:pPr marL="0" indent="0">
              <a:buNone/>
            </a:pP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10728768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AC25B8-CF4A-AB5A-854B-298B2C2D14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19B7126-F4EF-0019-03C5-7D7B3A28C6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149C05-A042-C3B3-D160-791E3EABB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WRAPPING UP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4DD09B1C-3E10-5333-AC5D-AAF995F416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sX0" fmla="*/ 0 w 5410200"/>
              <a:gd name="csY0" fmla="*/ 0 h 18288"/>
              <a:gd name="csX1" fmla="*/ 568071 w 5410200"/>
              <a:gd name="csY1" fmla="*/ 0 h 18288"/>
              <a:gd name="csX2" fmla="*/ 1298448 w 5410200"/>
              <a:gd name="csY2" fmla="*/ 0 h 18288"/>
              <a:gd name="csX3" fmla="*/ 1920621 w 5410200"/>
              <a:gd name="csY3" fmla="*/ 0 h 18288"/>
              <a:gd name="csX4" fmla="*/ 2488692 w 5410200"/>
              <a:gd name="csY4" fmla="*/ 0 h 18288"/>
              <a:gd name="csX5" fmla="*/ 3219069 w 5410200"/>
              <a:gd name="csY5" fmla="*/ 0 h 18288"/>
              <a:gd name="csX6" fmla="*/ 3895344 w 5410200"/>
              <a:gd name="csY6" fmla="*/ 0 h 18288"/>
              <a:gd name="csX7" fmla="*/ 4571619 w 5410200"/>
              <a:gd name="csY7" fmla="*/ 0 h 18288"/>
              <a:gd name="csX8" fmla="*/ 5410200 w 5410200"/>
              <a:gd name="csY8" fmla="*/ 0 h 18288"/>
              <a:gd name="csX9" fmla="*/ 5410200 w 5410200"/>
              <a:gd name="csY9" fmla="*/ 18288 h 18288"/>
              <a:gd name="csX10" fmla="*/ 4842129 w 5410200"/>
              <a:gd name="csY10" fmla="*/ 18288 h 18288"/>
              <a:gd name="csX11" fmla="*/ 4328160 w 5410200"/>
              <a:gd name="csY11" fmla="*/ 18288 h 18288"/>
              <a:gd name="csX12" fmla="*/ 3597783 w 5410200"/>
              <a:gd name="csY12" fmla="*/ 18288 h 18288"/>
              <a:gd name="csX13" fmla="*/ 3029712 w 5410200"/>
              <a:gd name="csY13" fmla="*/ 18288 h 18288"/>
              <a:gd name="csX14" fmla="*/ 2299335 w 5410200"/>
              <a:gd name="csY14" fmla="*/ 18288 h 18288"/>
              <a:gd name="csX15" fmla="*/ 1514856 w 5410200"/>
              <a:gd name="csY15" fmla="*/ 18288 h 18288"/>
              <a:gd name="csX16" fmla="*/ 892683 w 5410200"/>
              <a:gd name="csY16" fmla="*/ 18288 h 18288"/>
              <a:gd name="csX17" fmla="*/ 0 w 5410200"/>
              <a:gd name="csY17" fmla="*/ 18288 h 18288"/>
              <a:gd name="csX18" fmla="*/ 0 w 5410200"/>
              <a:gd name="csY18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1842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3B4880-0635-07F7-7583-B59A38679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/>
              <a:t>What does it mean for academia?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sX0" fmla="*/ 0 w 10853928"/>
              <a:gd name="csY0" fmla="*/ 0 h 18288"/>
              <a:gd name="csX1" fmla="*/ 461292 w 10853928"/>
              <a:gd name="csY1" fmla="*/ 0 h 18288"/>
              <a:gd name="csX2" fmla="*/ 1139662 w 10853928"/>
              <a:gd name="csY2" fmla="*/ 0 h 18288"/>
              <a:gd name="csX3" fmla="*/ 1926572 w 10853928"/>
              <a:gd name="csY3" fmla="*/ 0 h 18288"/>
              <a:gd name="csX4" fmla="*/ 2279325 w 10853928"/>
              <a:gd name="csY4" fmla="*/ 0 h 18288"/>
              <a:gd name="csX5" fmla="*/ 2632078 w 10853928"/>
              <a:gd name="csY5" fmla="*/ 0 h 18288"/>
              <a:gd name="csX6" fmla="*/ 3527527 w 10853928"/>
              <a:gd name="csY6" fmla="*/ 0 h 18288"/>
              <a:gd name="csX7" fmla="*/ 4205897 w 10853928"/>
              <a:gd name="csY7" fmla="*/ 0 h 18288"/>
              <a:gd name="csX8" fmla="*/ 4558650 w 10853928"/>
              <a:gd name="csY8" fmla="*/ 0 h 18288"/>
              <a:gd name="csX9" fmla="*/ 5237020 w 10853928"/>
              <a:gd name="csY9" fmla="*/ 0 h 18288"/>
              <a:gd name="csX10" fmla="*/ 6132469 w 10853928"/>
              <a:gd name="csY10" fmla="*/ 0 h 18288"/>
              <a:gd name="csX11" fmla="*/ 6702301 w 10853928"/>
              <a:gd name="csY11" fmla="*/ 0 h 18288"/>
              <a:gd name="csX12" fmla="*/ 7272132 w 10853928"/>
              <a:gd name="csY12" fmla="*/ 0 h 18288"/>
              <a:gd name="csX13" fmla="*/ 7950502 w 10853928"/>
              <a:gd name="csY13" fmla="*/ 0 h 18288"/>
              <a:gd name="csX14" fmla="*/ 8737412 w 10853928"/>
              <a:gd name="csY14" fmla="*/ 0 h 18288"/>
              <a:gd name="csX15" fmla="*/ 9524322 w 10853928"/>
              <a:gd name="csY15" fmla="*/ 0 h 18288"/>
              <a:gd name="csX16" fmla="*/ 10853928 w 10853928"/>
              <a:gd name="csY16" fmla="*/ 0 h 18288"/>
              <a:gd name="csX17" fmla="*/ 10853928 w 10853928"/>
              <a:gd name="csY17" fmla="*/ 18288 h 18288"/>
              <a:gd name="csX18" fmla="*/ 10392636 w 10853928"/>
              <a:gd name="csY18" fmla="*/ 18288 h 18288"/>
              <a:gd name="csX19" fmla="*/ 9497187 w 10853928"/>
              <a:gd name="csY19" fmla="*/ 18288 h 18288"/>
              <a:gd name="csX20" fmla="*/ 8818817 w 10853928"/>
              <a:gd name="csY20" fmla="*/ 18288 h 18288"/>
              <a:gd name="csX21" fmla="*/ 8466064 w 10853928"/>
              <a:gd name="csY21" fmla="*/ 18288 h 18288"/>
              <a:gd name="csX22" fmla="*/ 7787693 w 10853928"/>
              <a:gd name="csY22" fmla="*/ 18288 h 18288"/>
              <a:gd name="csX23" fmla="*/ 7217862 w 10853928"/>
              <a:gd name="csY23" fmla="*/ 18288 h 18288"/>
              <a:gd name="csX24" fmla="*/ 6648031 w 10853928"/>
              <a:gd name="csY24" fmla="*/ 18288 h 18288"/>
              <a:gd name="csX25" fmla="*/ 6078200 w 10853928"/>
              <a:gd name="csY25" fmla="*/ 18288 h 18288"/>
              <a:gd name="csX26" fmla="*/ 5508368 w 10853928"/>
              <a:gd name="csY26" fmla="*/ 18288 h 18288"/>
              <a:gd name="csX27" fmla="*/ 4721459 w 10853928"/>
              <a:gd name="csY27" fmla="*/ 18288 h 18288"/>
              <a:gd name="csX28" fmla="*/ 4043088 w 10853928"/>
              <a:gd name="csY28" fmla="*/ 18288 h 18288"/>
              <a:gd name="csX29" fmla="*/ 3690336 w 10853928"/>
              <a:gd name="csY29" fmla="*/ 18288 h 18288"/>
              <a:gd name="csX30" fmla="*/ 3120504 w 10853928"/>
              <a:gd name="csY30" fmla="*/ 18288 h 18288"/>
              <a:gd name="csX31" fmla="*/ 2333595 w 10853928"/>
              <a:gd name="csY31" fmla="*/ 18288 h 18288"/>
              <a:gd name="csX32" fmla="*/ 1872303 w 10853928"/>
              <a:gd name="csY32" fmla="*/ 18288 h 18288"/>
              <a:gd name="csX33" fmla="*/ 976854 w 10853928"/>
              <a:gd name="csY33" fmla="*/ 18288 h 18288"/>
              <a:gd name="csX34" fmla="*/ 0 w 10853928"/>
              <a:gd name="csY34" fmla="*/ 18288 h 18288"/>
              <a:gd name="csX35" fmla="*/ 0 w 10853928"/>
              <a:gd name="csY35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A56F2-FBDE-75B2-9D62-D3A69795E0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200" b="0" i="0" u="none" strike="noStrike">
                <a:solidFill>
                  <a:srgbClr val="000000"/>
                </a:solidFill>
                <a:effectLst/>
              </a:rPr>
              <a:t>Designing presentations and posters</a:t>
            </a:r>
            <a:r>
              <a:rPr lang="en-US" sz="2200" b="0" i="0">
                <a:solidFill>
                  <a:srgbClr val="000000"/>
                </a:solidFill>
                <a:effectLst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200" b="0" i="0" u="none" strike="noStrike">
                <a:solidFill>
                  <a:srgbClr val="000000"/>
                </a:solidFill>
                <a:effectLst/>
              </a:rPr>
              <a:t>Creating your own social media content</a:t>
            </a:r>
            <a:r>
              <a:rPr lang="en-US" sz="2200" b="0" i="0">
                <a:solidFill>
                  <a:srgbClr val="000000"/>
                </a:solidFill>
                <a:effectLst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200" b="0" i="0" u="none" strike="noStrike">
                <a:solidFill>
                  <a:srgbClr val="000000"/>
                </a:solidFill>
                <a:effectLst/>
              </a:rPr>
              <a:t>Designing clearer figures for research papers</a:t>
            </a:r>
            <a:r>
              <a:rPr lang="en-US" sz="2200" b="0" i="0">
                <a:solidFill>
                  <a:srgbClr val="000000"/>
                </a:solidFill>
                <a:effectLst/>
              </a:rPr>
              <a:t>​ </a:t>
            </a:r>
          </a:p>
        </p:txBody>
      </p:sp>
    </p:spTree>
    <p:extLst>
      <p:ext uri="{BB962C8B-B14F-4D97-AF65-F5344CB8AC3E}">
        <p14:creationId xmlns:p14="http://schemas.microsoft.com/office/powerpoint/2010/main" val="853381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9590F9-30B0-B8BD-38CD-E3CE72936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en-US" sz="5400"/>
              <a:t>What were the key points you’re taking away from today?</a:t>
            </a:r>
          </a:p>
        </p:txBody>
      </p:sp>
      <p:sp>
        <p:nvSpPr>
          <p:cNvPr id="17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sX0" fmla="*/ 0 w 4480560"/>
              <a:gd name="csY0" fmla="*/ 0 h 18288"/>
              <a:gd name="csX1" fmla="*/ 595274 w 4480560"/>
              <a:gd name="csY1" fmla="*/ 0 h 18288"/>
              <a:gd name="csX2" fmla="*/ 1100938 w 4480560"/>
              <a:gd name="csY2" fmla="*/ 0 h 18288"/>
              <a:gd name="csX3" fmla="*/ 1651406 w 4480560"/>
              <a:gd name="csY3" fmla="*/ 0 h 18288"/>
              <a:gd name="csX4" fmla="*/ 2336292 w 4480560"/>
              <a:gd name="csY4" fmla="*/ 0 h 18288"/>
              <a:gd name="csX5" fmla="*/ 2931566 w 4480560"/>
              <a:gd name="csY5" fmla="*/ 0 h 18288"/>
              <a:gd name="csX6" fmla="*/ 3482035 w 4480560"/>
              <a:gd name="csY6" fmla="*/ 0 h 18288"/>
              <a:gd name="csX7" fmla="*/ 4480560 w 4480560"/>
              <a:gd name="csY7" fmla="*/ 0 h 18288"/>
              <a:gd name="csX8" fmla="*/ 4480560 w 4480560"/>
              <a:gd name="csY8" fmla="*/ 18288 h 18288"/>
              <a:gd name="csX9" fmla="*/ 3840480 w 4480560"/>
              <a:gd name="csY9" fmla="*/ 18288 h 18288"/>
              <a:gd name="csX10" fmla="*/ 3290011 w 4480560"/>
              <a:gd name="csY10" fmla="*/ 18288 h 18288"/>
              <a:gd name="csX11" fmla="*/ 2560320 w 4480560"/>
              <a:gd name="csY11" fmla="*/ 18288 h 18288"/>
              <a:gd name="csX12" fmla="*/ 1965046 w 4480560"/>
              <a:gd name="csY12" fmla="*/ 18288 h 18288"/>
              <a:gd name="csX13" fmla="*/ 1459382 w 4480560"/>
              <a:gd name="csY13" fmla="*/ 18288 h 18288"/>
              <a:gd name="csX14" fmla="*/ 774497 w 4480560"/>
              <a:gd name="csY14" fmla="*/ 18288 h 18288"/>
              <a:gd name="csX15" fmla="*/ 0 w 4480560"/>
              <a:gd name="csY15" fmla="*/ 18288 h 18288"/>
              <a:gd name="csX16" fmla="*/ 0 w 4480560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A95669-DB8E-E29C-F990-8842661D00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r>
              <a:rPr lang="en-US" sz="2200"/>
              <a:t>How can you talk about this in job interviews and such?</a:t>
            </a:r>
          </a:p>
          <a:p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11262324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0CB771-3CD9-6A9A-A075-0025A216F9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32A8A2-F177-33C2-DFEF-207FFBF278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17060A-180A-2209-B25A-2EC7F45F4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/>
              <a:t>HOMEWORK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700DB94-8ED6-2D0C-B446-77C3BB4403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sX0" fmla="*/ 0 w 10853928"/>
              <a:gd name="csY0" fmla="*/ 0 h 18288"/>
              <a:gd name="csX1" fmla="*/ 461292 w 10853928"/>
              <a:gd name="csY1" fmla="*/ 0 h 18288"/>
              <a:gd name="csX2" fmla="*/ 1139662 w 10853928"/>
              <a:gd name="csY2" fmla="*/ 0 h 18288"/>
              <a:gd name="csX3" fmla="*/ 1926572 w 10853928"/>
              <a:gd name="csY3" fmla="*/ 0 h 18288"/>
              <a:gd name="csX4" fmla="*/ 2279325 w 10853928"/>
              <a:gd name="csY4" fmla="*/ 0 h 18288"/>
              <a:gd name="csX5" fmla="*/ 2632078 w 10853928"/>
              <a:gd name="csY5" fmla="*/ 0 h 18288"/>
              <a:gd name="csX6" fmla="*/ 3527527 w 10853928"/>
              <a:gd name="csY6" fmla="*/ 0 h 18288"/>
              <a:gd name="csX7" fmla="*/ 4205897 w 10853928"/>
              <a:gd name="csY7" fmla="*/ 0 h 18288"/>
              <a:gd name="csX8" fmla="*/ 4558650 w 10853928"/>
              <a:gd name="csY8" fmla="*/ 0 h 18288"/>
              <a:gd name="csX9" fmla="*/ 5237020 w 10853928"/>
              <a:gd name="csY9" fmla="*/ 0 h 18288"/>
              <a:gd name="csX10" fmla="*/ 6132469 w 10853928"/>
              <a:gd name="csY10" fmla="*/ 0 h 18288"/>
              <a:gd name="csX11" fmla="*/ 6702301 w 10853928"/>
              <a:gd name="csY11" fmla="*/ 0 h 18288"/>
              <a:gd name="csX12" fmla="*/ 7272132 w 10853928"/>
              <a:gd name="csY12" fmla="*/ 0 h 18288"/>
              <a:gd name="csX13" fmla="*/ 7950502 w 10853928"/>
              <a:gd name="csY13" fmla="*/ 0 h 18288"/>
              <a:gd name="csX14" fmla="*/ 8737412 w 10853928"/>
              <a:gd name="csY14" fmla="*/ 0 h 18288"/>
              <a:gd name="csX15" fmla="*/ 9524322 w 10853928"/>
              <a:gd name="csY15" fmla="*/ 0 h 18288"/>
              <a:gd name="csX16" fmla="*/ 10853928 w 10853928"/>
              <a:gd name="csY16" fmla="*/ 0 h 18288"/>
              <a:gd name="csX17" fmla="*/ 10853928 w 10853928"/>
              <a:gd name="csY17" fmla="*/ 18288 h 18288"/>
              <a:gd name="csX18" fmla="*/ 10392636 w 10853928"/>
              <a:gd name="csY18" fmla="*/ 18288 h 18288"/>
              <a:gd name="csX19" fmla="*/ 9497187 w 10853928"/>
              <a:gd name="csY19" fmla="*/ 18288 h 18288"/>
              <a:gd name="csX20" fmla="*/ 8818817 w 10853928"/>
              <a:gd name="csY20" fmla="*/ 18288 h 18288"/>
              <a:gd name="csX21" fmla="*/ 8466064 w 10853928"/>
              <a:gd name="csY21" fmla="*/ 18288 h 18288"/>
              <a:gd name="csX22" fmla="*/ 7787693 w 10853928"/>
              <a:gd name="csY22" fmla="*/ 18288 h 18288"/>
              <a:gd name="csX23" fmla="*/ 7217862 w 10853928"/>
              <a:gd name="csY23" fmla="*/ 18288 h 18288"/>
              <a:gd name="csX24" fmla="*/ 6648031 w 10853928"/>
              <a:gd name="csY24" fmla="*/ 18288 h 18288"/>
              <a:gd name="csX25" fmla="*/ 6078200 w 10853928"/>
              <a:gd name="csY25" fmla="*/ 18288 h 18288"/>
              <a:gd name="csX26" fmla="*/ 5508368 w 10853928"/>
              <a:gd name="csY26" fmla="*/ 18288 h 18288"/>
              <a:gd name="csX27" fmla="*/ 4721459 w 10853928"/>
              <a:gd name="csY27" fmla="*/ 18288 h 18288"/>
              <a:gd name="csX28" fmla="*/ 4043088 w 10853928"/>
              <a:gd name="csY28" fmla="*/ 18288 h 18288"/>
              <a:gd name="csX29" fmla="*/ 3690336 w 10853928"/>
              <a:gd name="csY29" fmla="*/ 18288 h 18288"/>
              <a:gd name="csX30" fmla="*/ 3120504 w 10853928"/>
              <a:gd name="csY30" fmla="*/ 18288 h 18288"/>
              <a:gd name="csX31" fmla="*/ 2333595 w 10853928"/>
              <a:gd name="csY31" fmla="*/ 18288 h 18288"/>
              <a:gd name="csX32" fmla="*/ 1872303 w 10853928"/>
              <a:gd name="csY32" fmla="*/ 18288 h 18288"/>
              <a:gd name="csX33" fmla="*/ 976854 w 10853928"/>
              <a:gd name="csY33" fmla="*/ 18288 h 18288"/>
              <a:gd name="csX34" fmla="*/ 0 w 10853928"/>
              <a:gd name="csY34" fmla="*/ 18288 h 18288"/>
              <a:gd name="csX35" fmla="*/ 0 w 10853928"/>
              <a:gd name="csY35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97E6B9-53ED-C1EA-27EA-6F5579196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l" rtl="0" fontAlgn="base">
              <a:buNone/>
            </a:pPr>
            <a:endParaRPr lang="en-US" sz="2200" b="0" i="0">
              <a:solidFill>
                <a:srgbClr val="000000"/>
              </a:solidFill>
              <a:effectLst/>
            </a:endParaRPr>
          </a:p>
          <a:p>
            <a:pPr fontAlgn="base"/>
            <a:r>
              <a:rPr lang="en-US" sz="2200" dirty="0">
                <a:solidFill>
                  <a:srgbClr val="000000"/>
                </a:solidFill>
              </a:rPr>
              <a:t>Think about what you want your 3MT presentation to be about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200" b="0" i="0" u="none" strike="noStrike" dirty="0">
                <a:solidFill>
                  <a:srgbClr val="000000"/>
                </a:solidFill>
                <a:effectLst/>
              </a:rPr>
              <a:t>You don’t need the exact answer, just a general direction</a:t>
            </a:r>
            <a:r>
              <a:rPr lang="en-US" sz="2200" b="0" i="0" dirty="0">
                <a:solidFill>
                  <a:srgbClr val="000000"/>
                </a:solidFill>
                <a:effectLst/>
              </a:rPr>
              <a:t>​</a:t>
            </a:r>
            <a:endParaRPr lang="en-US" dirty="0"/>
          </a:p>
          <a:p>
            <a:pPr fontAlgn="base"/>
            <a:r>
              <a:rPr lang="en-US" sz="2200" b="0" i="0" u="none" strike="noStrike" dirty="0">
                <a:solidFill>
                  <a:srgbClr val="000000"/>
                </a:solidFill>
                <a:effectLst/>
              </a:rPr>
              <a:t>Next time: Prep for </a:t>
            </a:r>
            <a:r>
              <a:rPr lang="en-US" sz="2200" dirty="0">
                <a:solidFill>
                  <a:srgbClr val="000000"/>
                </a:solidFill>
              </a:rPr>
              <a:t>3 Minute Thesis </a:t>
            </a:r>
            <a:r>
              <a:rPr lang="en-US" sz="2200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(March 1)</a:t>
            </a:r>
            <a:r>
              <a:rPr lang="en-US" sz="2200" b="0" i="0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​</a:t>
            </a:r>
          </a:p>
          <a:p>
            <a:pPr marL="228600" lvl="1" fontAlgn="base">
              <a:spcBef>
                <a:spcPts val="1000"/>
              </a:spcBef>
            </a:pPr>
            <a:r>
              <a:rPr lang="en-US" sz="2200" b="0" i="0" u="none" strike="noStrike" dirty="0">
                <a:solidFill>
                  <a:srgbClr val="000000"/>
                </a:solidFill>
                <a:effectLst/>
              </a:rPr>
              <a:t>Info on what makes a good presentation</a:t>
            </a:r>
            <a:r>
              <a:rPr lang="en-US" sz="2200" b="0" i="0" dirty="0">
                <a:solidFill>
                  <a:srgbClr val="000000"/>
                </a:solidFill>
                <a:effectLst/>
              </a:rPr>
              <a:t>​</a:t>
            </a:r>
          </a:p>
          <a:p>
            <a:pPr marL="228600" lvl="1" fontAlgn="base">
              <a:spcBef>
                <a:spcPts val="1000"/>
              </a:spcBef>
            </a:pPr>
            <a:r>
              <a:rPr lang="en-US" sz="2200" b="0" i="0" u="none" strike="noStrike" dirty="0">
                <a:solidFill>
                  <a:srgbClr val="000000"/>
                </a:solidFill>
                <a:effectLst/>
              </a:rPr>
              <a:t>Example presentations </a:t>
            </a:r>
            <a:r>
              <a:rPr lang="en-US" sz="2200" b="0" i="0" dirty="0">
                <a:solidFill>
                  <a:srgbClr val="000000"/>
                </a:solidFill>
                <a:effectLst/>
              </a:rPr>
              <a:t>​</a:t>
            </a:r>
          </a:p>
          <a:p>
            <a:pPr marL="228600" lvl="1" fontAlgn="base">
              <a:spcBef>
                <a:spcPts val="1000"/>
              </a:spcBef>
            </a:pPr>
            <a:r>
              <a:rPr lang="en-US" sz="2200" b="0" i="0" u="none" strike="noStrike" dirty="0">
                <a:solidFill>
                  <a:srgbClr val="000000"/>
                </a:solidFill>
                <a:effectLst/>
              </a:rPr>
              <a:t>Time for you to draft and practice your presentations</a:t>
            </a:r>
            <a:endParaRPr lang="en-US" sz="2200" b="0" i="0" dirty="0">
              <a:solidFill>
                <a:srgbClr val="000000"/>
              </a:solidFill>
              <a:effectLst/>
            </a:endParaRPr>
          </a:p>
          <a:p>
            <a:pPr marL="0" indent="0">
              <a:buNone/>
            </a:pP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32812678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007FDE-2FEC-79BE-85F5-D066386CB9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112A468-2496-D95C-1FBF-5B803D63B7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78A4CC-1DF5-8837-69BB-4C7F1B8F5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REFLECTIONS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7DBC441D-A622-65A3-7BF5-800898865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sX0" fmla="*/ 0 w 5410200"/>
              <a:gd name="csY0" fmla="*/ 0 h 18288"/>
              <a:gd name="csX1" fmla="*/ 568071 w 5410200"/>
              <a:gd name="csY1" fmla="*/ 0 h 18288"/>
              <a:gd name="csX2" fmla="*/ 1298448 w 5410200"/>
              <a:gd name="csY2" fmla="*/ 0 h 18288"/>
              <a:gd name="csX3" fmla="*/ 1920621 w 5410200"/>
              <a:gd name="csY3" fmla="*/ 0 h 18288"/>
              <a:gd name="csX4" fmla="*/ 2488692 w 5410200"/>
              <a:gd name="csY4" fmla="*/ 0 h 18288"/>
              <a:gd name="csX5" fmla="*/ 3219069 w 5410200"/>
              <a:gd name="csY5" fmla="*/ 0 h 18288"/>
              <a:gd name="csX6" fmla="*/ 3895344 w 5410200"/>
              <a:gd name="csY6" fmla="*/ 0 h 18288"/>
              <a:gd name="csX7" fmla="*/ 4571619 w 5410200"/>
              <a:gd name="csY7" fmla="*/ 0 h 18288"/>
              <a:gd name="csX8" fmla="*/ 5410200 w 5410200"/>
              <a:gd name="csY8" fmla="*/ 0 h 18288"/>
              <a:gd name="csX9" fmla="*/ 5410200 w 5410200"/>
              <a:gd name="csY9" fmla="*/ 18288 h 18288"/>
              <a:gd name="csX10" fmla="*/ 4842129 w 5410200"/>
              <a:gd name="csY10" fmla="*/ 18288 h 18288"/>
              <a:gd name="csX11" fmla="*/ 4328160 w 5410200"/>
              <a:gd name="csY11" fmla="*/ 18288 h 18288"/>
              <a:gd name="csX12" fmla="*/ 3597783 w 5410200"/>
              <a:gd name="csY12" fmla="*/ 18288 h 18288"/>
              <a:gd name="csX13" fmla="*/ 3029712 w 5410200"/>
              <a:gd name="csY13" fmla="*/ 18288 h 18288"/>
              <a:gd name="csX14" fmla="*/ 2299335 w 5410200"/>
              <a:gd name="csY14" fmla="*/ 18288 h 18288"/>
              <a:gd name="csX15" fmla="*/ 1514856 w 5410200"/>
              <a:gd name="csY15" fmla="*/ 18288 h 18288"/>
              <a:gd name="csX16" fmla="*/ 892683 w 5410200"/>
              <a:gd name="csY16" fmla="*/ 18288 h 18288"/>
              <a:gd name="csX17" fmla="*/ 0 w 5410200"/>
              <a:gd name="csY17" fmla="*/ 18288 h 18288"/>
              <a:gd name="csX18" fmla="*/ 0 w 5410200"/>
              <a:gd name="csY18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6897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49B5D9-E536-3CBB-13FF-AFF661EE44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A735815-3ABF-2E30-A120-9D4D474516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BFCD1C-CA51-107D-ECB7-0F15D59F6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/>
              <a:t>And that’s a wrap on today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0A42EBE9-3DDD-0C72-ECB3-CE8185A708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sX0" fmla="*/ 0 w 10853928"/>
              <a:gd name="csY0" fmla="*/ 0 h 18288"/>
              <a:gd name="csX1" fmla="*/ 461292 w 10853928"/>
              <a:gd name="csY1" fmla="*/ 0 h 18288"/>
              <a:gd name="csX2" fmla="*/ 1139662 w 10853928"/>
              <a:gd name="csY2" fmla="*/ 0 h 18288"/>
              <a:gd name="csX3" fmla="*/ 1926572 w 10853928"/>
              <a:gd name="csY3" fmla="*/ 0 h 18288"/>
              <a:gd name="csX4" fmla="*/ 2279325 w 10853928"/>
              <a:gd name="csY4" fmla="*/ 0 h 18288"/>
              <a:gd name="csX5" fmla="*/ 2632078 w 10853928"/>
              <a:gd name="csY5" fmla="*/ 0 h 18288"/>
              <a:gd name="csX6" fmla="*/ 3527527 w 10853928"/>
              <a:gd name="csY6" fmla="*/ 0 h 18288"/>
              <a:gd name="csX7" fmla="*/ 4205897 w 10853928"/>
              <a:gd name="csY7" fmla="*/ 0 h 18288"/>
              <a:gd name="csX8" fmla="*/ 4558650 w 10853928"/>
              <a:gd name="csY8" fmla="*/ 0 h 18288"/>
              <a:gd name="csX9" fmla="*/ 5237020 w 10853928"/>
              <a:gd name="csY9" fmla="*/ 0 h 18288"/>
              <a:gd name="csX10" fmla="*/ 6132469 w 10853928"/>
              <a:gd name="csY10" fmla="*/ 0 h 18288"/>
              <a:gd name="csX11" fmla="*/ 6702301 w 10853928"/>
              <a:gd name="csY11" fmla="*/ 0 h 18288"/>
              <a:gd name="csX12" fmla="*/ 7272132 w 10853928"/>
              <a:gd name="csY12" fmla="*/ 0 h 18288"/>
              <a:gd name="csX13" fmla="*/ 7950502 w 10853928"/>
              <a:gd name="csY13" fmla="*/ 0 h 18288"/>
              <a:gd name="csX14" fmla="*/ 8737412 w 10853928"/>
              <a:gd name="csY14" fmla="*/ 0 h 18288"/>
              <a:gd name="csX15" fmla="*/ 9524322 w 10853928"/>
              <a:gd name="csY15" fmla="*/ 0 h 18288"/>
              <a:gd name="csX16" fmla="*/ 10853928 w 10853928"/>
              <a:gd name="csY16" fmla="*/ 0 h 18288"/>
              <a:gd name="csX17" fmla="*/ 10853928 w 10853928"/>
              <a:gd name="csY17" fmla="*/ 18288 h 18288"/>
              <a:gd name="csX18" fmla="*/ 10392636 w 10853928"/>
              <a:gd name="csY18" fmla="*/ 18288 h 18288"/>
              <a:gd name="csX19" fmla="*/ 9497187 w 10853928"/>
              <a:gd name="csY19" fmla="*/ 18288 h 18288"/>
              <a:gd name="csX20" fmla="*/ 8818817 w 10853928"/>
              <a:gd name="csY20" fmla="*/ 18288 h 18288"/>
              <a:gd name="csX21" fmla="*/ 8466064 w 10853928"/>
              <a:gd name="csY21" fmla="*/ 18288 h 18288"/>
              <a:gd name="csX22" fmla="*/ 7787693 w 10853928"/>
              <a:gd name="csY22" fmla="*/ 18288 h 18288"/>
              <a:gd name="csX23" fmla="*/ 7217862 w 10853928"/>
              <a:gd name="csY23" fmla="*/ 18288 h 18288"/>
              <a:gd name="csX24" fmla="*/ 6648031 w 10853928"/>
              <a:gd name="csY24" fmla="*/ 18288 h 18288"/>
              <a:gd name="csX25" fmla="*/ 6078200 w 10853928"/>
              <a:gd name="csY25" fmla="*/ 18288 h 18288"/>
              <a:gd name="csX26" fmla="*/ 5508368 w 10853928"/>
              <a:gd name="csY26" fmla="*/ 18288 h 18288"/>
              <a:gd name="csX27" fmla="*/ 4721459 w 10853928"/>
              <a:gd name="csY27" fmla="*/ 18288 h 18288"/>
              <a:gd name="csX28" fmla="*/ 4043088 w 10853928"/>
              <a:gd name="csY28" fmla="*/ 18288 h 18288"/>
              <a:gd name="csX29" fmla="*/ 3690336 w 10853928"/>
              <a:gd name="csY29" fmla="*/ 18288 h 18288"/>
              <a:gd name="csX30" fmla="*/ 3120504 w 10853928"/>
              <a:gd name="csY30" fmla="*/ 18288 h 18288"/>
              <a:gd name="csX31" fmla="*/ 2333595 w 10853928"/>
              <a:gd name="csY31" fmla="*/ 18288 h 18288"/>
              <a:gd name="csX32" fmla="*/ 1872303 w 10853928"/>
              <a:gd name="csY32" fmla="*/ 18288 h 18288"/>
              <a:gd name="csX33" fmla="*/ 976854 w 10853928"/>
              <a:gd name="csY33" fmla="*/ 18288 h 18288"/>
              <a:gd name="csX34" fmla="*/ 0 w 10853928"/>
              <a:gd name="csY34" fmla="*/ 18288 h 18288"/>
              <a:gd name="csX35" fmla="*/ 0 w 10853928"/>
              <a:gd name="csY35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FD485-45C9-2962-40A8-A3373759C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en-US" sz="2200"/>
              <a:t>We’ll see you back here on </a:t>
            </a:r>
            <a:r>
              <a:rPr lang="en-US" sz="2200">
                <a:highlight>
                  <a:srgbClr val="FFFF00"/>
                </a:highlight>
              </a:rPr>
              <a:t>the next meeting date </a:t>
            </a:r>
            <a:r>
              <a:rPr lang="en-US" sz="2200"/>
              <a:t>for 3MT Prep</a:t>
            </a:r>
          </a:p>
          <a:p>
            <a:r>
              <a:rPr lang="en-US" sz="2200"/>
              <a:t>Block </a:t>
            </a:r>
            <a:r>
              <a:rPr lang="en-US" sz="2200">
                <a:highlight>
                  <a:srgbClr val="FFFF00"/>
                </a:highlight>
              </a:rPr>
              <a:t>___ </a:t>
            </a:r>
            <a:r>
              <a:rPr lang="en-US" sz="2200"/>
              <a:t>on your calendar for the final session</a:t>
            </a:r>
          </a:p>
          <a:p>
            <a:r>
              <a:rPr lang="en-US" sz="2200" b="1">
                <a:solidFill>
                  <a:schemeClr val="tx1"/>
                </a:solidFill>
              </a:rPr>
              <a:t>If you have any questions, shoot me an email at </a:t>
            </a:r>
            <a:r>
              <a:rPr lang="en-US" sz="2200" b="1">
                <a:solidFill>
                  <a:schemeClr val="tx1"/>
                </a:solidFill>
                <a:highlight>
                  <a:srgbClr val="FFFF00"/>
                </a:highlight>
              </a:rPr>
              <a:t>(insert email)</a:t>
            </a:r>
            <a:endParaRPr lang="en-US" sz="220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97373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A760F3-321B-1194-CA76-892DB1E11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/>
              <a:t>Goals for today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sX0" fmla="*/ 0 w 10853928"/>
              <a:gd name="csY0" fmla="*/ 0 h 18288"/>
              <a:gd name="csX1" fmla="*/ 461292 w 10853928"/>
              <a:gd name="csY1" fmla="*/ 0 h 18288"/>
              <a:gd name="csX2" fmla="*/ 1139662 w 10853928"/>
              <a:gd name="csY2" fmla="*/ 0 h 18288"/>
              <a:gd name="csX3" fmla="*/ 1926572 w 10853928"/>
              <a:gd name="csY3" fmla="*/ 0 h 18288"/>
              <a:gd name="csX4" fmla="*/ 2279325 w 10853928"/>
              <a:gd name="csY4" fmla="*/ 0 h 18288"/>
              <a:gd name="csX5" fmla="*/ 2632078 w 10853928"/>
              <a:gd name="csY5" fmla="*/ 0 h 18288"/>
              <a:gd name="csX6" fmla="*/ 3527527 w 10853928"/>
              <a:gd name="csY6" fmla="*/ 0 h 18288"/>
              <a:gd name="csX7" fmla="*/ 4205897 w 10853928"/>
              <a:gd name="csY7" fmla="*/ 0 h 18288"/>
              <a:gd name="csX8" fmla="*/ 4558650 w 10853928"/>
              <a:gd name="csY8" fmla="*/ 0 h 18288"/>
              <a:gd name="csX9" fmla="*/ 5237020 w 10853928"/>
              <a:gd name="csY9" fmla="*/ 0 h 18288"/>
              <a:gd name="csX10" fmla="*/ 6132469 w 10853928"/>
              <a:gd name="csY10" fmla="*/ 0 h 18288"/>
              <a:gd name="csX11" fmla="*/ 6702301 w 10853928"/>
              <a:gd name="csY11" fmla="*/ 0 h 18288"/>
              <a:gd name="csX12" fmla="*/ 7272132 w 10853928"/>
              <a:gd name="csY12" fmla="*/ 0 h 18288"/>
              <a:gd name="csX13" fmla="*/ 7950502 w 10853928"/>
              <a:gd name="csY13" fmla="*/ 0 h 18288"/>
              <a:gd name="csX14" fmla="*/ 8737412 w 10853928"/>
              <a:gd name="csY14" fmla="*/ 0 h 18288"/>
              <a:gd name="csX15" fmla="*/ 9524322 w 10853928"/>
              <a:gd name="csY15" fmla="*/ 0 h 18288"/>
              <a:gd name="csX16" fmla="*/ 10853928 w 10853928"/>
              <a:gd name="csY16" fmla="*/ 0 h 18288"/>
              <a:gd name="csX17" fmla="*/ 10853928 w 10853928"/>
              <a:gd name="csY17" fmla="*/ 18288 h 18288"/>
              <a:gd name="csX18" fmla="*/ 10392636 w 10853928"/>
              <a:gd name="csY18" fmla="*/ 18288 h 18288"/>
              <a:gd name="csX19" fmla="*/ 9497187 w 10853928"/>
              <a:gd name="csY19" fmla="*/ 18288 h 18288"/>
              <a:gd name="csX20" fmla="*/ 8818817 w 10853928"/>
              <a:gd name="csY20" fmla="*/ 18288 h 18288"/>
              <a:gd name="csX21" fmla="*/ 8466064 w 10853928"/>
              <a:gd name="csY21" fmla="*/ 18288 h 18288"/>
              <a:gd name="csX22" fmla="*/ 7787693 w 10853928"/>
              <a:gd name="csY22" fmla="*/ 18288 h 18288"/>
              <a:gd name="csX23" fmla="*/ 7217862 w 10853928"/>
              <a:gd name="csY23" fmla="*/ 18288 h 18288"/>
              <a:gd name="csX24" fmla="*/ 6648031 w 10853928"/>
              <a:gd name="csY24" fmla="*/ 18288 h 18288"/>
              <a:gd name="csX25" fmla="*/ 6078200 w 10853928"/>
              <a:gd name="csY25" fmla="*/ 18288 h 18288"/>
              <a:gd name="csX26" fmla="*/ 5508368 w 10853928"/>
              <a:gd name="csY26" fmla="*/ 18288 h 18288"/>
              <a:gd name="csX27" fmla="*/ 4721459 w 10853928"/>
              <a:gd name="csY27" fmla="*/ 18288 h 18288"/>
              <a:gd name="csX28" fmla="*/ 4043088 w 10853928"/>
              <a:gd name="csY28" fmla="*/ 18288 h 18288"/>
              <a:gd name="csX29" fmla="*/ 3690336 w 10853928"/>
              <a:gd name="csY29" fmla="*/ 18288 h 18288"/>
              <a:gd name="csX30" fmla="*/ 3120504 w 10853928"/>
              <a:gd name="csY30" fmla="*/ 18288 h 18288"/>
              <a:gd name="csX31" fmla="*/ 2333595 w 10853928"/>
              <a:gd name="csY31" fmla="*/ 18288 h 18288"/>
              <a:gd name="csX32" fmla="*/ 1872303 w 10853928"/>
              <a:gd name="csY32" fmla="*/ 18288 h 18288"/>
              <a:gd name="csX33" fmla="*/ 976854 w 10853928"/>
              <a:gd name="csY33" fmla="*/ 18288 h 18288"/>
              <a:gd name="csX34" fmla="*/ 0 w 10853928"/>
              <a:gd name="csY34" fmla="*/ 18288 h 18288"/>
              <a:gd name="csX35" fmla="*/ 0 w 10853928"/>
              <a:gd name="csY35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6B2F8-DFBE-601C-109F-57C301BEA5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rtl="0" fontAlgn="base">
              <a:lnSpc>
                <a:spcPts val="1425"/>
              </a:lnSpc>
              <a:buFont typeface="Arial" panose="020B0604020202020204" pitchFamily="34" charset="0"/>
              <a:buChar char="•"/>
            </a:pPr>
            <a:r>
              <a:rPr lang="en-US" sz="2200" b="0" i="0" u="none" strike="noStrike">
                <a:solidFill>
                  <a:srgbClr val="000000"/>
                </a:solidFill>
                <a:effectLst/>
              </a:rPr>
              <a:t>Get foundational information so you can start creating your own materials</a:t>
            </a:r>
            <a:r>
              <a:rPr lang="en-US" sz="2200" b="0" i="0">
                <a:solidFill>
                  <a:srgbClr val="000000"/>
                </a:solidFill>
                <a:effectLst/>
              </a:rPr>
              <a:t>​</a:t>
            </a:r>
            <a:endParaRPr lang="en-US"/>
          </a:p>
          <a:p>
            <a:pPr algn="l" rtl="0" fontAlgn="base">
              <a:lnSpc>
                <a:spcPts val="1425"/>
              </a:lnSpc>
              <a:buFont typeface="Arial" panose="020B0604020202020204" pitchFamily="34" charset="0"/>
              <a:buChar char="•"/>
            </a:pPr>
            <a:r>
              <a:rPr lang="en-US" sz="2200" b="0" i="0" u="none" strike="noStrike">
                <a:solidFill>
                  <a:srgbClr val="000000"/>
                </a:solidFill>
                <a:effectLst/>
              </a:rPr>
              <a:t>Each will have some activity part to apply these things</a:t>
            </a:r>
            <a:endParaRPr lang="en-US" sz="2200" b="0" i="0">
              <a:solidFill>
                <a:srgbClr val="000000"/>
              </a:solidFill>
              <a:effectLst/>
            </a:endParaRPr>
          </a:p>
          <a:p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1682609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6C6A6B-4E6A-3B6F-0BDD-09A360345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C88B11F-0571-46B9-81BC-D65333976A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EE414-37D3-2628-5550-9EDAE6C6E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REFLECTING ON THE </a:t>
            </a:r>
            <a:r>
              <a:rPr lang="en-US" sz="6600"/>
              <a:t>PREVIOUS</a:t>
            </a:r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SESSIONS: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B82A9244-C91B-6510-3EB8-854119F19C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sX0" fmla="*/ 0 w 5410200"/>
              <a:gd name="csY0" fmla="*/ 0 h 18288"/>
              <a:gd name="csX1" fmla="*/ 568071 w 5410200"/>
              <a:gd name="csY1" fmla="*/ 0 h 18288"/>
              <a:gd name="csX2" fmla="*/ 1298448 w 5410200"/>
              <a:gd name="csY2" fmla="*/ 0 h 18288"/>
              <a:gd name="csX3" fmla="*/ 1920621 w 5410200"/>
              <a:gd name="csY3" fmla="*/ 0 h 18288"/>
              <a:gd name="csX4" fmla="*/ 2488692 w 5410200"/>
              <a:gd name="csY4" fmla="*/ 0 h 18288"/>
              <a:gd name="csX5" fmla="*/ 3219069 w 5410200"/>
              <a:gd name="csY5" fmla="*/ 0 h 18288"/>
              <a:gd name="csX6" fmla="*/ 3895344 w 5410200"/>
              <a:gd name="csY6" fmla="*/ 0 h 18288"/>
              <a:gd name="csX7" fmla="*/ 4571619 w 5410200"/>
              <a:gd name="csY7" fmla="*/ 0 h 18288"/>
              <a:gd name="csX8" fmla="*/ 5410200 w 5410200"/>
              <a:gd name="csY8" fmla="*/ 0 h 18288"/>
              <a:gd name="csX9" fmla="*/ 5410200 w 5410200"/>
              <a:gd name="csY9" fmla="*/ 18288 h 18288"/>
              <a:gd name="csX10" fmla="*/ 4842129 w 5410200"/>
              <a:gd name="csY10" fmla="*/ 18288 h 18288"/>
              <a:gd name="csX11" fmla="*/ 4328160 w 5410200"/>
              <a:gd name="csY11" fmla="*/ 18288 h 18288"/>
              <a:gd name="csX12" fmla="*/ 3597783 w 5410200"/>
              <a:gd name="csY12" fmla="*/ 18288 h 18288"/>
              <a:gd name="csX13" fmla="*/ 3029712 w 5410200"/>
              <a:gd name="csY13" fmla="*/ 18288 h 18288"/>
              <a:gd name="csX14" fmla="*/ 2299335 w 5410200"/>
              <a:gd name="csY14" fmla="*/ 18288 h 18288"/>
              <a:gd name="csX15" fmla="*/ 1514856 w 5410200"/>
              <a:gd name="csY15" fmla="*/ 18288 h 18288"/>
              <a:gd name="csX16" fmla="*/ 892683 w 5410200"/>
              <a:gd name="csY16" fmla="*/ 18288 h 18288"/>
              <a:gd name="csX17" fmla="*/ 0 w 5410200"/>
              <a:gd name="csY17" fmla="*/ 18288 h 18288"/>
              <a:gd name="csX18" fmla="*/ 0 w 5410200"/>
              <a:gd name="csY18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9D9880-62E5-A8EF-E01B-64CA56852875}"/>
              </a:ext>
            </a:extLst>
          </p:cNvPr>
          <p:cNvSpPr txBox="1"/>
          <p:nvPr/>
        </p:nvSpPr>
        <p:spPr>
          <a:xfrm>
            <a:off x="838200" y="5071405"/>
            <a:ext cx="891172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/>
              <a:t>What are the key points you are taking away so far?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/>
              <a:t>How can the fall sessions help as you’re creating materials today?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5411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2559F2-E53C-2C57-CF92-D19D1F8DD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/>
              <a:t>Media Writing</a:t>
            </a:r>
            <a:endParaRPr lang="en-US" sz="66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sX0" fmla="*/ 0 w 5410200"/>
              <a:gd name="csY0" fmla="*/ 0 h 18288"/>
              <a:gd name="csX1" fmla="*/ 568071 w 5410200"/>
              <a:gd name="csY1" fmla="*/ 0 h 18288"/>
              <a:gd name="csX2" fmla="*/ 1298448 w 5410200"/>
              <a:gd name="csY2" fmla="*/ 0 h 18288"/>
              <a:gd name="csX3" fmla="*/ 1920621 w 5410200"/>
              <a:gd name="csY3" fmla="*/ 0 h 18288"/>
              <a:gd name="csX4" fmla="*/ 2488692 w 5410200"/>
              <a:gd name="csY4" fmla="*/ 0 h 18288"/>
              <a:gd name="csX5" fmla="*/ 3219069 w 5410200"/>
              <a:gd name="csY5" fmla="*/ 0 h 18288"/>
              <a:gd name="csX6" fmla="*/ 3895344 w 5410200"/>
              <a:gd name="csY6" fmla="*/ 0 h 18288"/>
              <a:gd name="csX7" fmla="*/ 4571619 w 5410200"/>
              <a:gd name="csY7" fmla="*/ 0 h 18288"/>
              <a:gd name="csX8" fmla="*/ 5410200 w 5410200"/>
              <a:gd name="csY8" fmla="*/ 0 h 18288"/>
              <a:gd name="csX9" fmla="*/ 5410200 w 5410200"/>
              <a:gd name="csY9" fmla="*/ 18288 h 18288"/>
              <a:gd name="csX10" fmla="*/ 4842129 w 5410200"/>
              <a:gd name="csY10" fmla="*/ 18288 h 18288"/>
              <a:gd name="csX11" fmla="*/ 4328160 w 5410200"/>
              <a:gd name="csY11" fmla="*/ 18288 h 18288"/>
              <a:gd name="csX12" fmla="*/ 3597783 w 5410200"/>
              <a:gd name="csY12" fmla="*/ 18288 h 18288"/>
              <a:gd name="csX13" fmla="*/ 3029712 w 5410200"/>
              <a:gd name="csY13" fmla="*/ 18288 h 18288"/>
              <a:gd name="csX14" fmla="*/ 2299335 w 5410200"/>
              <a:gd name="csY14" fmla="*/ 18288 h 18288"/>
              <a:gd name="csX15" fmla="*/ 1514856 w 5410200"/>
              <a:gd name="csY15" fmla="*/ 18288 h 18288"/>
              <a:gd name="csX16" fmla="*/ 892683 w 5410200"/>
              <a:gd name="csY16" fmla="*/ 18288 h 18288"/>
              <a:gd name="csX17" fmla="*/ 0 w 5410200"/>
              <a:gd name="csY17" fmla="*/ 18288 h 18288"/>
              <a:gd name="csX18" fmla="*/ 0 w 5410200"/>
              <a:gd name="csY18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273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6D04CF-A805-44EA-2124-A89CC0B61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/>
              <a:t>Associated Press Style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sX0" fmla="*/ 0 w 10853928"/>
              <a:gd name="csY0" fmla="*/ 0 h 18288"/>
              <a:gd name="csX1" fmla="*/ 461292 w 10853928"/>
              <a:gd name="csY1" fmla="*/ 0 h 18288"/>
              <a:gd name="csX2" fmla="*/ 1139662 w 10853928"/>
              <a:gd name="csY2" fmla="*/ 0 h 18288"/>
              <a:gd name="csX3" fmla="*/ 1926572 w 10853928"/>
              <a:gd name="csY3" fmla="*/ 0 h 18288"/>
              <a:gd name="csX4" fmla="*/ 2279325 w 10853928"/>
              <a:gd name="csY4" fmla="*/ 0 h 18288"/>
              <a:gd name="csX5" fmla="*/ 2632078 w 10853928"/>
              <a:gd name="csY5" fmla="*/ 0 h 18288"/>
              <a:gd name="csX6" fmla="*/ 3527527 w 10853928"/>
              <a:gd name="csY6" fmla="*/ 0 h 18288"/>
              <a:gd name="csX7" fmla="*/ 4205897 w 10853928"/>
              <a:gd name="csY7" fmla="*/ 0 h 18288"/>
              <a:gd name="csX8" fmla="*/ 4558650 w 10853928"/>
              <a:gd name="csY8" fmla="*/ 0 h 18288"/>
              <a:gd name="csX9" fmla="*/ 5237020 w 10853928"/>
              <a:gd name="csY9" fmla="*/ 0 h 18288"/>
              <a:gd name="csX10" fmla="*/ 6132469 w 10853928"/>
              <a:gd name="csY10" fmla="*/ 0 h 18288"/>
              <a:gd name="csX11" fmla="*/ 6702301 w 10853928"/>
              <a:gd name="csY11" fmla="*/ 0 h 18288"/>
              <a:gd name="csX12" fmla="*/ 7272132 w 10853928"/>
              <a:gd name="csY12" fmla="*/ 0 h 18288"/>
              <a:gd name="csX13" fmla="*/ 7950502 w 10853928"/>
              <a:gd name="csY13" fmla="*/ 0 h 18288"/>
              <a:gd name="csX14" fmla="*/ 8737412 w 10853928"/>
              <a:gd name="csY14" fmla="*/ 0 h 18288"/>
              <a:gd name="csX15" fmla="*/ 9524322 w 10853928"/>
              <a:gd name="csY15" fmla="*/ 0 h 18288"/>
              <a:gd name="csX16" fmla="*/ 10853928 w 10853928"/>
              <a:gd name="csY16" fmla="*/ 0 h 18288"/>
              <a:gd name="csX17" fmla="*/ 10853928 w 10853928"/>
              <a:gd name="csY17" fmla="*/ 18288 h 18288"/>
              <a:gd name="csX18" fmla="*/ 10392636 w 10853928"/>
              <a:gd name="csY18" fmla="*/ 18288 h 18288"/>
              <a:gd name="csX19" fmla="*/ 9497187 w 10853928"/>
              <a:gd name="csY19" fmla="*/ 18288 h 18288"/>
              <a:gd name="csX20" fmla="*/ 8818817 w 10853928"/>
              <a:gd name="csY20" fmla="*/ 18288 h 18288"/>
              <a:gd name="csX21" fmla="*/ 8466064 w 10853928"/>
              <a:gd name="csY21" fmla="*/ 18288 h 18288"/>
              <a:gd name="csX22" fmla="*/ 7787693 w 10853928"/>
              <a:gd name="csY22" fmla="*/ 18288 h 18288"/>
              <a:gd name="csX23" fmla="*/ 7217862 w 10853928"/>
              <a:gd name="csY23" fmla="*/ 18288 h 18288"/>
              <a:gd name="csX24" fmla="*/ 6648031 w 10853928"/>
              <a:gd name="csY24" fmla="*/ 18288 h 18288"/>
              <a:gd name="csX25" fmla="*/ 6078200 w 10853928"/>
              <a:gd name="csY25" fmla="*/ 18288 h 18288"/>
              <a:gd name="csX26" fmla="*/ 5508368 w 10853928"/>
              <a:gd name="csY26" fmla="*/ 18288 h 18288"/>
              <a:gd name="csX27" fmla="*/ 4721459 w 10853928"/>
              <a:gd name="csY27" fmla="*/ 18288 h 18288"/>
              <a:gd name="csX28" fmla="*/ 4043088 w 10853928"/>
              <a:gd name="csY28" fmla="*/ 18288 h 18288"/>
              <a:gd name="csX29" fmla="*/ 3690336 w 10853928"/>
              <a:gd name="csY29" fmla="*/ 18288 h 18288"/>
              <a:gd name="csX30" fmla="*/ 3120504 w 10853928"/>
              <a:gd name="csY30" fmla="*/ 18288 h 18288"/>
              <a:gd name="csX31" fmla="*/ 2333595 w 10853928"/>
              <a:gd name="csY31" fmla="*/ 18288 h 18288"/>
              <a:gd name="csX32" fmla="*/ 1872303 w 10853928"/>
              <a:gd name="csY32" fmla="*/ 18288 h 18288"/>
              <a:gd name="csX33" fmla="*/ 976854 w 10853928"/>
              <a:gd name="csY33" fmla="*/ 18288 h 18288"/>
              <a:gd name="csX34" fmla="*/ 0 w 10853928"/>
              <a:gd name="csY34" fmla="*/ 18288 h 18288"/>
              <a:gd name="csX35" fmla="*/ 0 w 10853928"/>
              <a:gd name="csY35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51738-2895-E8F7-DEF2-903FF0C4BA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en-US" sz="2200"/>
              <a:t>Writing Style, Precise Language, guidelines for Ethical Collection and Dissemination of News</a:t>
            </a:r>
          </a:p>
          <a:p>
            <a:r>
              <a:rPr lang="en-US" sz="2200"/>
              <a:t>Frequent updates (put link)</a:t>
            </a:r>
          </a:p>
          <a:p>
            <a:r>
              <a:rPr lang="en-US" sz="2200"/>
              <a:t>Thorough and Specific Guidance </a:t>
            </a:r>
          </a:p>
          <a:p>
            <a:r>
              <a:rPr lang="en-US" sz="2200"/>
              <a:t>Numerals/Abbreviations/Punctuation </a:t>
            </a:r>
          </a:p>
        </p:txBody>
      </p:sp>
    </p:spTree>
    <p:extLst>
      <p:ext uri="{BB962C8B-B14F-4D97-AF65-F5344CB8AC3E}">
        <p14:creationId xmlns:p14="http://schemas.microsoft.com/office/powerpoint/2010/main" val="3841889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60285A-27C6-F269-DE07-237A4A09F0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925AFBB-4774-E642-0425-44604AD0A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91A9BF-3D81-857C-4FC2-93CF1962F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/>
              <a:t>AP Style Activity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2B0C1781-CE1F-57F3-0DA6-2A74573212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sX0" fmla="*/ 0 w 10853928"/>
              <a:gd name="csY0" fmla="*/ 0 h 18288"/>
              <a:gd name="csX1" fmla="*/ 461292 w 10853928"/>
              <a:gd name="csY1" fmla="*/ 0 h 18288"/>
              <a:gd name="csX2" fmla="*/ 1139662 w 10853928"/>
              <a:gd name="csY2" fmla="*/ 0 h 18288"/>
              <a:gd name="csX3" fmla="*/ 1926572 w 10853928"/>
              <a:gd name="csY3" fmla="*/ 0 h 18288"/>
              <a:gd name="csX4" fmla="*/ 2279325 w 10853928"/>
              <a:gd name="csY4" fmla="*/ 0 h 18288"/>
              <a:gd name="csX5" fmla="*/ 2632078 w 10853928"/>
              <a:gd name="csY5" fmla="*/ 0 h 18288"/>
              <a:gd name="csX6" fmla="*/ 3527527 w 10853928"/>
              <a:gd name="csY6" fmla="*/ 0 h 18288"/>
              <a:gd name="csX7" fmla="*/ 4205897 w 10853928"/>
              <a:gd name="csY7" fmla="*/ 0 h 18288"/>
              <a:gd name="csX8" fmla="*/ 4558650 w 10853928"/>
              <a:gd name="csY8" fmla="*/ 0 h 18288"/>
              <a:gd name="csX9" fmla="*/ 5237020 w 10853928"/>
              <a:gd name="csY9" fmla="*/ 0 h 18288"/>
              <a:gd name="csX10" fmla="*/ 6132469 w 10853928"/>
              <a:gd name="csY10" fmla="*/ 0 h 18288"/>
              <a:gd name="csX11" fmla="*/ 6702301 w 10853928"/>
              <a:gd name="csY11" fmla="*/ 0 h 18288"/>
              <a:gd name="csX12" fmla="*/ 7272132 w 10853928"/>
              <a:gd name="csY12" fmla="*/ 0 h 18288"/>
              <a:gd name="csX13" fmla="*/ 7950502 w 10853928"/>
              <a:gd name="csY13" fmla="*/ 0 h 18288"/>
              <a:gd name="csX14" fmla="*/ 8737412 w 10853928"/>
              <a:gd name="csY14" fmla="*/ 0 h 18288"/>
              <a:gd name="csX15" fmla="*/ 9524322 w 10853928"/>
              <a:gd name="csY15" fmla="*/ 0 h 18288"/>
              <a:gd name="csX16" fmla="*/ 10853928 w 10853928"/>
              <a:gd name="csY16" fmla="*/ 0 h 18288"/>
              <a:gd name="csX17" fmla="*/ 10853928 w 10853928"/>
              <a:gd name="csY17" fmla="*/ 18288 h 18288"/>
              <a:gd name="csX18" fmla="*/ 10392636 w 10853928"/>
              <a:gd name="csY18" fmla="*/ 18288 h 18288"/>
              <a:gd name="csX19" fmla="*/ 9497187 w 10853928"/>
              <a:gd name="csY19" fmla="*/ 18288 h 18288"/>
              <a:gd name="csX20" fmla="*/ 8818817 w 10853928"/>
              <a:gd name="csY20" fmla="*/ 18288 h 18288"/>
              <a:gd name="csX21" fmla="*/ 8466064 w 10853928"/>
              <a:gd name="csY21" fmla="*/ 18288 h 18288"/>
              <a:gd name="csX22" fmla="*/ 7787693 w 10853928"/>
              <a:gd name="csY22" fmla="*/ 18288 h 18288"/>
              <a:gd name="csX23" fmla="*/ 7217862 w 10853928"/>
              <a:gd name="csY23" fmla="*/ 18288 h 18288"/>
              <a:gd name="csX24" fmla="*/ 6648031 w 10853928"/>
              <a:gd name="csY24" fmla="*/ 18288 h 18288"/>
              <a:gd name="csX25" fmla="*/ 6078200 w 10853928"/>
              <a:gd name="csY25" fmla="*/ 18288 h 18288"/>
              <a:gd name="csX26" fmla="*/ 5508368 w 10853928"/>
              <a:gd name="csY26" fmla="*/ 18288 h 18288"/>
              <a:gd name="csX27" fmla="*/ 4721459 w 10853928"/>
              <a:gd name="csY27" fmla="*/ 18288 h 18288"/>
              <a:gd name="csX28" fmla="*/ 4043088 w 10853928"/>
              <a:gd name="csY28" fmla="*/ 18288 h 18288"/>
              <a:gd name="csX29" fmla="*/ 3690336 w 10853928"/>
              <a:gd name="csY29" fmla="*/ 18288 h 18288"/>
              <a:gd name="csX30" fmla="*/ 3120504 w 10853928"/>
              <a:gd name="csY30" fmla="*/ 18288 h 18288"/>
              <a:gd name="csX31" fmla="*/ 2333595 w 10853928"/>
              <a:gd name="csY31" fmla="*/ 18288 h 18288"/>
              <a:gd name="csX32" fmla="*/ 1872303 w 10853928"/>
              <a:gd name="csY32" fmla="*/ 18288 h 18288"/>
              <a:gd name="csX33" fmla="*/ 976854 w 10853928"/>
              <a:gd name="csY33" fmla="*/ 18288 h 18288"/>
              <a:gd name="csX34" fmla="*/ 0 w 10853928"/>
              <a:gd name="csY34" fmla="*/ 18288 h 18288"/>
              <a:gd name="csX35" fmla="*/ 0 w 10853928"/>
              <a:gd name="csY35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06FA10-0324-45C1-BD03-D1E471436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dirty="0"/>
              <a:t>Get to know the book. Look through and find how to properly use the following things:</a:t>
            </a:r>
            <a:endParaRPr lang="en-US" dirty="0"/>
          </a:p>
          <a:p>
            <a:pPr marL="228600" lvl="1">
              <a:lnSpc>
                <a:spcPct val="100000"/>
              </a:lnSpc>
              <a:spcBef>
                <a:spcPts val="1000"/>
              </a:spcBef>
            </a:pPr>
            <a:r>
              <a:rPr lang="en-US" dirty="0"/>
              <a:t>Down-to-Earth or down-to-earth</a:t>
            </a:r>
          </a:p>
          <a:p>
            <a:pPr marL="228600" lvl="1">
              <a:lnSpc>
                <a:spcPct val="100000"/>
              </a:lnSpc>
              <a:spcBef>
                <a:spcPts val="1000"/>
              </a:spcBef>
            </a:pPr>
            <a:r>
              <a:rPr lang="en-US" dirty="0"/>
              <a:t>Brand Names (Kitty Litter)</a:t>
            </a:r>
          </a:p>
          <a:p>
            <a:pPr marL="228600" lvl="1">
              <a:lnSpc>
                <a:spcPct val="100000"/>
              </a:lnSpc>
              <a:spcBef>
                <a:spcPts val="1000"/>
              </a:spcBef>
            </a:pPr>
            <a:r>
              <a:rPr lang="en-US" kern="100" dirty="0">
                <a:effectLst/>
                <a:ea typeface="Aptos" panose="020B0004020202020204" pitchFamily="34" charset="0"/>
                <a:cs typeface="Times New Roman"/>
              </a:rPr>
              <a:t>“Words that seem innocuous to some people can have specific and deeply personal or offensive meanings to others.” P. 65 (Lame, psychotic, blind, etc.)</a:t>
            </a:r>
          </a:p>
          <a:p>
            <a:pPr marL="228600" lvl="1">
              <a:lnSpc>
                <a:spcPts val="1500"/>
              </a:lnSpc>
              <a:spcBef>
                <a:spcPts val="1000"/>
              </a:spcBef>
              <a:buNone/>
            </a:pPr>
            <a:endParaRPr lang="en-US" kern="1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28600" lvl="1">
              <a:lnSpc>
                <a:spcPts val="1500"/>
              </a:lnSpc>
              <a:buNone/>
            </a:pPr>
            <a:endParaRPr lang="en-US" sz="18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sz="1200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8796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0744e1f-e4d1-4389-86df-4b8f1c224ed3" xsi:nil="true"/>
    <lcf76f155ced4ddcb4097134ff3c332f xmlns="61c5b2cd-d603-49a8-869f-360ed09f86ea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A490B093F19547A8735C704A512464" ma:contentTypeVersion="12" ma:contentTypeDescription="Create a new document." ma:contentTypeScope="" ma:versionID="a9280d0976492364146f94b381fc51da">
  <xsd:schema xmlns:xsd="http://www.w3.org/2001/XMLSchema" xmlns:xs="http://www.w3.org/2001/XMLSchema" xmlns:p="http://schemas.microsoft.com/office/2006/metadata/properties" xmlns:ns2="61c5b2cd-d603-49a8-869f-360ed09f86ea" xmlns:ns3="c0744e1f-e4d1-4389-86df-4b8f1c224ed3" targetNamespace="http://schemas.microsoft.com/office/2006/metadata/properties" ma:root="true" ma:fieldsID="4a164610e88f74c337990782224dd323" ns2:_="" ns3:_="">
    <xsd:import namespace="61c5b2cd-d603-49a8-869f-360ed09f86ea"/>
    <xsd:import namespace="c0744e1f-e4d1-4389-86df-4b8f1c224ed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c5b2cd-d603-49a8-869f-360ed09f86e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babce5ee-ca9a-4d2a-a8e0-de52926351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744e1f-e4d1-4389-86df-4b8f1c224ed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1b420ce5-7927-4f2c-9182-cc8dfdba18fb}" ma:internalName="TaxCatchAll" ma:showField="CatchAllData" ma:web="c0744e1f-e4d1-4389-86df-4b8f1c224ed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371303E-3A4F-48F1-A5D5-23A13E67F3EF}">
  <ds:schemaRefs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http://purl.org/dc/terms/"/>
    <ds:schemaRef ds:uri="61c5b2cd-d603-49a8-869f-360ed09f86ea"/>
    <ds:schemaRef ds:uri="c0744e1f-e4d1-4389-86df-4b8f1c224ed3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862504B-14BD-4CB1-A730-D514F4C2D77A}">
  <ds:schemaRefs>
    <ds:schemaRef ds:uri="61c5b2cd-d603-49a8-869f-360ed09f86ea"/>
    <ds:schemaRef ds:uri="c0744e1f-e4d1-4389-86df-4b8f1c224ed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CDD8428-125A-4468-B03F-2ABD422DA66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1332</Words>
  <Application>Microsoft Office PowerPoint</Application>
  <PresentationFormat>Widescreen</PresentationFormat>
  <Paragraphs>213</Paragraphs>
  <Slides>45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2" baseType="lpstr">
      <vt:lpstr>Aptos</vt:lpstr>
      <vt:lpstr>Aptos Display</vt:lpstr>
      <vt:lpstr>Arial</vt:lpstr>
      <vt:lpstr>Calibri</vt:lpstr>
      <vt:lpstr>Courier New</vt:lpstr>
      <vt:lpstr>Roboto</vt:lpstr>
      <vt:lpstr>Office Theme</vt:lpstr>
      <vt:lpstr>Session 4: DIY Communication</vt:lpstr>
      <vt:lpstr>Overview</vt:lpstr>
      <vt:lpstr>WELCOME</vt:lpstr>
      <vt:lpstr>Introductions</vt:lpstr>
      <vt:lpstr>Goals for today</vt:lpstr>
      <vt:lpstr>REFLECTING ON THE PREVIOUS SESSIONS:</vt:lpstr>
      <vt:lpstr>Media Writing</vt:lpstr>
      <vt:lpstr>Associated Press Style</vt:lpstr>
      <vt:lpstr>AP Style Activity</vt:lpstr>
      <vt:lpstr>AP Style Activity (cont.)</vt:lpstr>
      <vt:lpstr>Elements of News</vt:lpstr>
      <vt:lpstr>Inverted Pyramid</vt:lpstr>
      <vt:lpstr>BREAK UNTIL 10:25</vt:lpstr>
      <vt:lpstr>DESIGN</vt:lpstr>
      <vt:lpstr>Branding</vt:lpstr>
      <vt:lpstr>3 C’s of Branding</vt:lpstr>
      <vt:lpstr>Putting it into Practice</vt:lpstr>
      <vt:lpstr>Accessibility</vt:lpstr>
      <vt:lpstr>DESIGN ACTIVITY</vt:lpstr>
      <vt:lpstr>LUNCH</vt:lpstr>
      <vt:lpstr>PHOTO</vt:lpstr>
      <vt:lpstr>Parts of a Photograph</vt:lpstr>
      <vt:lpstr>Types of Shots and Angles</vt:lpstr>
      <vt:lpstr>Birds-Eye View </vt:lpstr>
      <vt:lpstr>High Angle</vt:lpstr>
      <vt:lpstr>Low Angle</vt:lpstr>
      <vt:lpstr>Bugs-Eye View</vt:lpstr>
      <vt:lpstr>Close-Up Shot</vt:lpstr>
      <vt:lpstr>Wide Angle Shot</vt:lpstr>
      <vt:lpstr>Composition</vt:lpstr>
      <vt:lpstr>Rule of Thirds: Example One</vt:lpstr>
      <vt:lpstr>Rule of Thirds: Example Two</vt:lpstr>
      <vt:lpstr>Golden Ratio</vt:lpstr>
      <vt:lpstr>Golden Ratio: Example One</vt:lpstr>
      <vt:lpstr>Golden Ratio : Example Two</vt:lpstr>
      <vt:lpstr>VIDEO</vt:lpstr>
      <vt:lpstr>Steps to Create Effective Video</vt:lpstr>
      <vt:lpstr>Tips for Success</vt:lpstr>
      <vt:lpstr>Video Activity</vt:lpstr>
      <vt:lpstr>WRAPPING UP</vt:lpstr>
      <vt:lpstr>What does it mean for academia?</vt:lpstr>
      <vt:lpstr>What were the key points you’re taking away from today?</vt:lpstr>
      <vt:lpstr>HOMEWORK</vt:lpstr>
      <vt:lpstr>REFLECTIONS</vt:lpstr>
      <vt:lpstr>And that’s a wrap on today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Reworked Powerpoint Session 4</dc:title>
  <dc:creator>OSU Extension</dc:creator>
  <cp:keywords>PowerPoint, Session 4, Oklahoma, OSU</cp:keywords>
  <cp:lastModifiedBy>Tadajewski, Hallie</cp:lastModifiedBy>
  <cp:revision>309</cp:revision>
  <dcterms:created xsi:type="dcterms:W3CDTF">2024-09-22T18:51:48Z</dcterms:created>
  <dcterms:modified xsi:type="dcterms:W3CDTF">2025-12-23T08:34:15Z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0x010100D1A490B093F19547A8735C704A512464</vt:lpwstr>
  </property>
  <property fmtid="{D5CDD505-2E9C-101B-9397-08002B2CF9AE}" pid="3" name="MediaServiceImageTags">
    <vt:lpwstr/>
  </property>
</Properties>
</file>