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sldIdLst>
    <p:sldId id="256" r:id="rId5"/>
    <p:sldId id="257" r:id="rId6"/>
    <p:sldId id="258" r:id="rId7"/>
    <p:sldId id="259" r:id="rId8"/>
    <p:sldId id="332" r:id="rId9"/>
    <p:sldId id="260" r:id="rId10"/>
    <p:sldId id="298" r:id="rId11"/>
    <p:sldId id="261" r:id="rId12"/>
    <p:sldId id="300" r:id="rId13"/>
    <p:sldId id="318" r:id="rId14"/>
    <p:sldId id="262" r:id="rId15"/>
    <p:sldId id="303" r:id="rId16"/>
    <p:sldId id="331" r:id="rId17"/>
    <p:sldId id="304" r:id="rId18"/>
    <p:sldId id="319" r:id="rId19"/>
    <p:sldId id="266" r:id="rId20"/>
    <p:sldId id="305" r:id="rId21"/>
    <p:sldId id="292" r:id="rId22"/>
    <p:sldId id="293" r:id="rId23"/>
    <p:sldId id="320" r:id="rId24"/>
    <p:sldId id="316" r:id="rId25"/>
    <p:sldId id="31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6CF6FC2-55AB-2A8E-6D91-CAB919B753DB}" name="Edwards, Taylor" initials="" userId="S::taylor.edwards11@okstate.edu::696d2004-ecec-4744-b5b1-f5c27b3354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869F45-BEA8-4465-BBA0-331763A370C4}" type="datetimeFigureOut">
              <a:t>1/12/2026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E867F5-82EF-4836-9A5E-6C14DA1D3595}" type="slidenum">
              <a:t>‹#›</a:t>
            </a:fld>
            <a:endParaRPr lang="en-US"/>
          </a:p>
        </p:txBody>
      </p:sp>
    </p:spTree>
    <p:extLst>
      <p:ext uri="{BB962C8B-B14F-4D97-AF65-F5344CB8AC3E}">
        <p14:creationId xmlns:p14="http://schemas.microsoft.com/office/powerpoint/2010/main" val="441765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threeminutethesis.uq.edu.au/watch-3mt"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help.biorender.com/hc/en-gb/articles/17605479621405-Exporting-illustrations" TargetMode="External"/><Relationship Id="rId3" Type="http://schemas.openxmlformats.org/officeDocument/2006/relationships/hyperlink" Target="https://www.biorender.com/template/activity-sheet-biorender-101" TargetMode="External"/><Relationship Id="rId7" Type="http://schemas.openxmlformats.org/officeDocument/2006/relationships/hyperlink" Target="https://help.biorender.com/hc/en-gb/articles/17605492247581-Add-and-edit-shapes-in-your-illustration"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help.biorender.com/hc/en-gb/articles/17605460854173-Spellcheck-your-work" TargetMode="External"/><Relationship Id="rId5" Type="http://schemas.openxmlformats.org/officeDocument/2006/relationships/hyperlink" Target="https://help.biorender.com/hc/en-gb/articles/17605439190813-Get-started-with-BioRender-templates" TargetMode="External"/><Relationship Id="rId4" Type="http://schemas.openxmlformats.org/officeDocument/2006/relationships/hyperlink" Target="https://help.biorender.com/hc/en-gb/articles/17605466139421-Using-a-BioRender-template"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 can include yourself as an example and introduce yourself to the group.</a:t>
            </a:r>
          </a:p>
        </p:txBody>
      </p:sp>
      <p:sp>
        <p:nvSpPr>
          <p:cNvPr id="4" name="Slide Number Placeholder 3"/>
          <p:cNvSpPr>
            <a:spLocks noGrp="1"/>
          </p:cNvSpPr>
          <p:nvPr>
            <p:ph type="sldNum" sz="quarter" idx="5"/>
          </p:nvPr>
        </p:nvSpPr>
        <p:spPr/>
        <p:txBody>
          <a:bodyPr/>
          <a:lstStyle/>
          <a:p>
            <a:fld id="{34E867F5-82EF-4836-9A5E-6C14DA1D3595}" type="slidenum">
              <a:t>4</a:t>
            </a:fld>
            <a:endParaRPr lang="en-US"/>
          </a:p>
        </p:txBody>
      </p:sp>
    </p:spTree>
    <p:extLst>
      <p:ext uri="{BB962C8B-B14F-4D97-AF65-F5344CB8AC3E}">
        <p14:creationId xmlns:p14="http://schemas.microsoft.com/office/powerpoint/2010/main" val="3991598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Insert your own information</a:t>
            </a:r>
          </a:p>
        </p:txBody>
      </p:sp>
      <p:sp>
        <p:nvSpPr>
          <p:cNvPr id="4" name="Slide Number Placeholder 3"/>
          <p:cNvSpPr>
            <a:spLocks noGrp="1"/>
          </p:cNvSpPr>
          <p:nvPr>
            <p:ph type="sldNum" sz="quarter" idx="5"/>
          </p:nvPr>
        </p:nvSpPr>
        <p:spPr/>
        <p:txBody>
          <a:bodyPr/>
          <a:lstStyle/>
          <a:p>
            <a:fld id="{34E867F5-82EF-4836-9A5E-6C14DA1D3595}" type="slidenum">
              <a:rPr lang="en-US"/>
              <a:t>5</a:t>
            </a:fld>
            <a:endParaRPr lang="en-US"/>
          </a:p>
        </p:txBody>
      </p:sp>
    </p:spTree>
    <p:extLst>
      <p:ext uri="{BB962C8B-B14F-4D97-AF65-F5344CB8AC3E}">
        <p14:creationId xmlns:p14="http://schemas.microsoft.com/office/powerpoint/2010/main" val="2030680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Begin using activity sheet 11.</a:t>
            </a:r>
            <a:br>
              <a:rPr lang="en-US" dirty="0">
                <a:ea typeface="Calibri"/>
                <a:cs typeface="+mn-lt"/>
              </a:rPr>
            </a:br>
            <a:r>
              <a:rPr lang="en-US" dirty="0">
                <a:ea typeface="Calibri"/>
                <a:cs typeface="Calibri"/>
              </a:rPr>
              <a:t>Introduce what a 3MT is and how it furthers presentation and research communication skills.</a:t>
            </a:r>
          </a:p>
          <a:p>
            <a:r>
              <a:rPr lang="en-US" dirty="0">
                <a:ea typeface="Calibri"/>
                <a:cs typeface="Calibri"/>
              </a:rPr>
              <a:t>Some examples may help get thoughts rolling: </a:t>
            </a:r>
            <a:r>
              <a:rPr lang="en-US" dirty="0">
                <a:hlinkClick r:id="rId3"/>
              </a:rPr>
              <a:t>https://threeminutethesis.uq.edu.au/watch-3mt</a:t>
            </a:r>
            <a:r>
              <a:rPr lang="en-US" dirty="0"/>
              <a:t> </a:t>
            </a: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34E867F5-82EF-4836-9A5E-6C14DA1D3595}" type="slidenum">
              <a:rPr lang="en-US"/>
              <a:t>7</a:t>
            </a:fld>
            <a:endParaRPr lang="en-US"/>
          </a:p>
        </p:txBody>
      </p:sp>
    </p:spTree>
    <p:extLst>
      <p:ext uri="{BB962C8B-B14F-4D97-AF65-F5344CB8AC3E}">
        <p14:creationId xmlns:p14="http://schemas.microsoft.com/office/powerpoint/2010/main" val="2323656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member of the university communications team did this session.</a:t>
            </a:r>
          </a:p>
          <a:p>
            <a:r>
              <a:rPr lang="en-US" dirty="0">
                <a:cs typeface="+mn-lt"/>
              </a:rPr>
              <a:t>Students worked through this </a:t>
            </a:r>
            <a:r>
              <a:rPr lang="en-US" dirty="0" err="1">
                <a:cs typeface="+mn-lt"/>
              </a:rPr>
              <a:t>Biorender</a:t>
            </a:r>
            <a:r>
              <a:rPr lang="en-US" dirty="0">
                <a:cs typeface="+mn-lt"/>
              </a:rPr>
              <a:t> activity sheet: </a:t>
            </a:r>
            <a:r>
              <a:rPr lang="en-US" dirty="0">
                <a:hlinkClick r:id="rId3"/>
              </a:rPr>
              <a:t>https://www.biorender.com/template/activity-sheet-biorender-101</a:t>
            </a:r>
            <a:r>
              <a:rPr lang="en-US" dirty="0"/>
              <a:t> </a:t>
            </a:r>
            <a:br>
              <a:rPr lang="en-US" dirty="0">
                <a:cs typeface="+mn-lt"/>
              </a:rPr>
            </a:br>
            <a:endParaRPr lang="en-US" dirty="0">
              <a:ea typeface="Calibri"/>
              <a:cs typeface="Calibri"/>
            </a:endParaRPr>
          </a:p>
          <a:p>
            <a:r>
              <a:rPr lang="en-US" dirty="0">
                <a:ea typeface="Calibri"/>
                <a:cs typeface="Calibri"/>
              </a:rPr>
              <a:t>Helpful links: </a:t>
            </a:r>
            <a:endParaRPr lang="en-US" dirty="0"/>
          </a:p>
          <a:p>
            <a:r>
              <a:rPr lang="en-US" dirty="0">
                <a:hlinkClick r:id="rId4"/>
              </a:rPr>
              <a:t>https://help.biorender.com/hc/en-gb/articles/17605466139421-Using-a-BioRender-template</a:t>
            </a:r>
            <a:endParaRPr lang="en-US" dirty="0">
              <a:ea typeface="Calibri"/>
              <a:cs typeface="Calibri"/>
            </a:endParaRPr>
          </a:p>
          <a:p>
            <a:r>
              <a:rPr lang="en-US" dirty="0">
                <a:hlinkClick r:id="rId5"/>
              </a:rPr>
              <a:t>https://help.biorender.com/hc/en-gb/articles/17605439190813-Get-started-with-BioRender-templates</a:t>
            </a:r>
            <a:endParaRPr lang="en-US" dirty="0">
              <a:ea typeface="Calibri"/>
              <a:cs typeface="Calibri"/>
              <a:hlinkClick r:id="rId5"/>
            </a:endParaRPr>
          </a:p>
          <a:p>
            <a:r>
              <a:rPr lang="en-US" dirty="0">
                <a:hlinkClick r:id="rId6"/>
              </a:rPr>
              <a:t>https://help.biorender.com/hc/en-gb/articles/17605460854173-Spellcheck-your-work</a:t>
            </a:r>
            <a:endParaRPr lang="en-US" dirty="0">
              <a:ea typeface="Calibri"/>
              <a:cs typeface="Calibri"/>
              <a:hlinkClick r:id="rId6"/>
            </a:endParaRPr>
          </a:p>
          <a:p>
            <a:r>
              <a:rPr lang="en-US" dirty="0">
                <a:hlinkClick r:id="rId7"/>
              </a:rPr>
              <a:t>https://help.biorender.com/hc/en-gb/articles/17605492247581-Add-and-edit-shapes-in-your-illustration</a:t>
            </a:r>
            <a:endParaRPr lang="en-US" dirty="0">
              <a:ea typeface="Calibri"/>
              <a:cs typeface="Calibri"/>
              <a:hlinkClick r:id="rId7"/>
            </a:endParaRPr>
          </a:p>
          <a:p>
            <a:r>
              <a:rPr lang="en-US" dirty="0">
                <a:hlinkClick r:id="rId8"/>
              </a:rPr>
              <a:t>https://help.biorender.com/hc/en-gb/articles/17605479621405-Exporting-illustrations</a:t>
            </a:r>
            <a:endParaRPr lang="en-US" dirty="0">
              <a:ea typeface="Calibri"/>
              <a:cs typeface="Calibri"/>
              <a:hlinkClick r:id="rId8"/>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34E867F5-82EF-4836-9A5E-6C14DA1D3595}" type="slidenum">
              <a:t>10</a:t>
            </a:fld>
            <a:endParaRPr lang="en-US"/>
          </a:p>
        </p:txBody>
      </p:sp>
    </p:spTree>
    <p:extLst>
      <p:ext uri="{BB962C8B-B14F-4D97-AF65-F5344CB8AC3E}">
        <p14:creationId xmlns:p14="http://schemas.microsoft.com/office/powerpoint/2010/main" val="183081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Urge participants to make notes of what they think presenters do well, what they would like to include in their own presentations, and what could be done differently according to what they have learned.</a:t>
            </a:r>
          </a:p>
        </p:txBody>
      </p:sp>
      <p:sp>
        <p:nvSpPr>
          <p:cNvPr id="4" name="Slide Number Placeholder 3"/>
          <p:cNvSpPr>
            <a:spLocks noGrp="1"/>
          </p:cNvSpPr>
          <p:nvPr>
            <p:ph type="sldNum" sz="quarter" idx="5"/>
          </p:nvPr>
        </p:nvSpPr>
        <p:spPr/>
        <p:txBody>
          <a:bodyPr/>
          <a:lstStyle/>
          <a:p>
            <a:fld id="{34E867F5-82EF-4836-9A5E-6C14DA1D3595}" type="slidenum">
              <a:rPr lang="en-US"/>
              <a:t>12</a:t>
            </a:fld>
            <a:endParaRPr lang="en-US"/>
          </a:p>
        </p:txBody>
      </p:sp>
    </p:spTree>
    <p:extLst>
      <p:ext uri="{BB962C8B-B14F-4D97-AF65-F5344CB8AC3E}">
        <p14:creationId xmlns:p14="http://schemas.microsoft.com/office/powerpoint/2010/main" val="621951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Continuing with Activity Sheet 11.</a:t>
            </a:r>
          </a:p>
        </p:txBody>
      </p:sp>
      <p:sp>
        <p:nvSpPr>
          <p:cNvPr id="4" name="Slide Number Placeholder 3"/>
          <p:cNvSpPr>
            <a:spLocks noGrp="1"/>
          </p:cNvSpPr>
          <p:nvPr>
            <p:ph type="sldNum" sz="quarter" idx="5"/>
          </p:nvPr>
        </p:nvSpPr>
        <p:spPr/>
        <p:txBody>
          <a:bodyPr/>
          <a:lstStyle/>
          <a:p>
            <a:fld id="{34E867F5-82EF-4836-9A5E-6C14DA1D3595}" type="slidenum">
              <a:rPr lang="en-US"/>
              <a:t>14</a:t>
            </a:fld>
            <a:endParaRPr lang="en-US"/>
          </a:p>
        </p:txBody>
      </p:sp>
    </p:spTree>
    <p:extLst>
      <p:ext uri="{BB962C8B-B14F-4D97-AF65-F5344CB8AC3E}">
        <p14:creationId xmlns:p14="http://schemas.microsoft.com/office/powerpoint/2010/main" val="2525279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Pair students or put them in small groups to practice what they have developed so far and encourage them to give one another feedback. </a:t>
            </a:r>
          </a:p>
        </p:txBody>
      </p:sp>
      <p:sp>
        <p:nvSpPr>
          <p:cNvPr id="4" name="Slide Number Placeholder 3"/>
          <p:cNvSpPr>
            <a:spLocks noGrp="1"/>
          </p:cNvSpPr>
          <p:nvPr>
            <p:ph type="sldNum" sz="quarter" idx="5"/>
          </p:nvPr>
        </p:nvSpPr>
        <p:spPr/>
        <p:txBody>
          <a:bodyPr/>
          <a:lstStyle/>
          <a:p>
            <a:fld id="{34E867F5-82EF-4836-9A5E-6C14DA1D3595}" type="slidenum">
              <a:rPr lang="en-US"/>
              <a:t>15</a:t>
            </a:fld>
            <a:endParaRPr lang="en-US"/>
          </a:p>
        </p:txBody>
      </p:sp>
    </p:spTree>
    <p:extLst>
      <p:ext uri="{BB962C8B-B14F-4D97-AF65-F5344CB8AC3E}">
        <p14:creationId xmlns:p14="http://schemas.microsoft.com/office/powerpoint/2010/main" val="1654447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Insert your own </a:t>
            </a:r>
            <a:r>
              <a:rPr lang="en-US" dirty="0" err="1">
                <a:ea typeface="Calibri"/>
                <a:cs typeface="Calibri"/>
              </a:rPr>
              <a:t>infomation</a:t>
            </a:r>
          </a:p>
        </p:txBody>
      </p:sp>
      <p:sp>
        <p:nvSpPr>
          <p:cNvPr id="4" name="Slide Number Placeholder 3"/>
          <p:cNvSpPr>
            <a:spLocks noGrp="1"/>
          </p:cNvSpPr>
          <p:nvPr>
            <p:ph type="sldNum" sz="quarter" idx="5"/>
          </p:nvPr>
        </p:nvSpPr>
        <p:spPr/>
        <p:txBody>
          <a:bodyPr/>
          <a:lstStyle/>
          <a:p>
            <a:fld id="{34E867F5-82EF-4836-9A5E-6C14DA1D3595}" type="slidenum">
              <a:rPr lang="en-US"/>
              <a:t>20</a:t>
            </a:fld>
            <a:endParaRPr lang="en-US"/>
          </a:p>
        </p:txBody>
      </p:sp>
    </p:spTree>
    <p:extLst>
      <p:ext uri="{BB962C8B-B14F-4D97-AF65-F5344CB8AC3E}">
        <p14:creationId xmlns:p14="http://schemas.microsoft.com/office/powerpoint/2010/main" val="2784766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Insert your own information</a:t>
            </a:r>
          </a:p>
        </p:txBody>
      </p:sp>
      <p:sp>
        <p:nvSpPr>
          <p:cNvPr id="4" name="Slide Number Placeholder 3"/>
          <p:cNvSpPr>
            <a:spLocks noGrp="1"/>
          </p:cNvSpPr>
          <p:nvPr>
            <p:ph type="sldNum" sz="quarter" idx="5"/>
          </p:nvPr>
        </p:nvSpPr>
        <p:spPr/>
        <p:txBody>
          <a:bodyPr/>
          <a:lstStyle/>
          <a:p>
            <a:fld id="{34E867F5-82EF-4836-9A5E-6C14DA1D3595}" type="slidenum">
              <a:rPr lang="en-US"/>
              <a:t>22</a:t>
            </a:fld>
            <a:endParaRPr lang="en-US"/>
          </a:p>
        </p:txBody>
      </p:sp>
    </p:spTree>
    <p:extLst>
      <p:ext uri="{BB962C8B-B14F-4D97-AF65-F5344CB8AC3E}">
        <p14:creationId xmlns:p14="http://schemas.microsoft.com/office/powerpoint/2010/main" val="202871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CBE2D-10AE-5967-CD07-C790E08778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B6601B-B709-5E89-B4EA-789699E9C7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9EC2BF-FF4D-7F1E-E0E7-DF890A69FFD3}"/>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E9D1E37F-291D-DB86-BE35-A38BEE02E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01D7A-DC45-ED97-34CA-57A71302807D}"/>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90896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AF630-B49D-936A-09F1-9FBCCFBAE6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BA296F-587A-9CA7-3657-DC467B6740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D4A801-499A-E753-6A89-AAF397E67E5A}"/>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8449A5AC-10BD-882A-F33E-3F59CF7C6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6B58D-84AE-7B0B-C052-52E95B954A87}"/>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16457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B9E84E-A951-DF3E-56BC-3CBE57EE0E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E4AC31-8338-8AE2-2604-4840D0736E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8BED4C-D361-BE0A-DF3C-EABF6B1957D1}"/>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1313582D-F300-B273-234A-BBE91CE38B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39C0A-3206-BF4F-7186-1DFC1AEAD460}"/>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100712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0FE1-865C-353E-F242-A6D54C95B5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52FE3-CA95-8816-532A-B16382F8F7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DECA66-51DD-E6C8-1178-15C23B29A9E2}"/>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B4BB4FB2-8416-4EB3-09F8-D9A85734EF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EFD2A-A102-58BD-DE2B-B7D2A6E85FC5}"/>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345412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321FF-5E3E-96E2-0C65-9176284467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2C03BD-A470-47E5-262E-82E287E9BA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D31FC0-1693-A22F-171E-E4EB3128CFD0}"/>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90C0FF1A-8A7D-9D90-0460-BCCF53E34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2BAFB-99F2-4D0F-120A-665A4D0E4269}"/>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178753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4D644-02D2-6F51-9EC1-8924AB5C78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FA06CB-FAB5-3AA9-3BDE-258047A966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AF2655-B8DF-C5EE-161B-E97E3B1620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FE5C54-800E-FED9-9A5C-8A06DBCA3F47}"/>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6" name="Footer Placeholder 5">
            <a:extLst>
              <a:ext uri="{FF2B5EF4-FFF2-40B4-BE49-F238E27FC236}">
                <a16:creationId xmlns:a16="http://schemas.microsoft.com/office/drawing/2014/main" id="{4B19F2F2-741C-BF9C-C9B1-AC5FF7A365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AE136E-4541-8BB5-A9DF-0452301292F0}"/>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7564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22EA-DFD6-42CB-B94F-C4D98E1F53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6454E9-1612-4066-4C34-4AA3BA0ECA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40198-346C-9E9A-01CF-63D639D536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C09EE2-6C93-8B87-3EFB-9A26007613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ACDAEC-8B59-76C9-2D9A-6490C4DDE4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7098F7-934D-E181-DAE0-0DE0A76F0E42}"/>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8" name="Footer Placeholder 7">
            <a:extLst>
              <a:ext uri="{FF2B5EF4-FFF2-40B4-BE49-F238E27FC236}">
                <a16:creationId xmlns:a16="http://schemas.microsoft.com/office/drawing/2014/main" id="{B734AF5B-6495-51B4-35E6-5D6099C11A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687907-2BF4-FAEB-30E8-0700E725C69C}"/>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070609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A51C1-BC30-ACB2-BEEE-02F87F0B9C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BBD8C0-7100-2E34-99DE-F7FF55E4D06F}"/>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4" name="Footer Placeholder 3">
            <a:extLst>
              <a:ext uri="{FF2B5EF4-FFF2-40B4-BE49-F238E27FC236}">
                <a16:creationId xmlns:a16="http://schemas.microsoft.com/office/drawing/2014/main" id="{DA5E1A80-6A27-4B3B-798D-2CE76FE475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B886B2-6E79-76AF-284B-C821E4731B8F}"/>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54829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8C76AF-BCAC-8883-C919-C550EB6180E0}"/>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3" name="Footer Placeholder 2">
            <a:extLst>
              <a:ext uri="{FF2B5EF4-FFF2-40B4-BE49-F238E27FC236}">
                <a16:creationId xmlns:a16="http://schemas.microsoft.com/office/drawing/2014/main" id="{A1993AE7-3C79-CD55-EDAC-5628392269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E4D533-1CEE-DEDC-F86F-BD04EBEE18BF}"/>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10094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87F9D-0FA7-0ABF-CC3B-2E20FA610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0515BD-1863-780D-9B59-B81AF4D5D7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EA60D1-EA50-FCEA-B905-62EFD4556D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B2451B-1644-2C74-4749-C03EE899F560}"/>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6" name="Footer Placeholder 5">
            <a:extLst>
              <a:ext uri="{FF2B5EF4-FFF2-40B4-BE49-F238E27FC236}">
                <a16:creationId xmlns:a16="http://schemas.microsoft.com/office/drawing/2014/main" id="{7389FA3A-253C-6AB1-188B-9DAE43DE13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CBC3D5-8633-7600-3C85-C43FA375B2F2}"/>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36380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2F8EB-7317-B2E7-0BF8-91B24DC9F9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5AE29F-8605-9AB8-6162-464D1C29E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1488A0-00F2-3274-2395-74E0196B81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5D308-76CF-9786-AB88-1CA0C0A22D0A}"/>
              </a:ext>
            </a:extLst>
          </p:cNvPr>
          <p:cNvSpPr>
            <a:spLocks noGrp="1"/>
          </p:cNvSpPr>
          <p:nvPr>
            <p:ph type="dt" sz="half" idx="10"/>
          </p:nvPr>
        </p:nvSpPr>
        <p:spPr/>
        <p:txBody>
          <a:bodyPr/>
          <a:lstStyle/>
          <a:p>
            <a:fld id="{B424B427-6AA3-7744-9B95-AC212DE33443}" type="datetimeFigureOut">
              <a:rPr lang="en-US" smtClean="0"/>
              <a:t>1/12/2026</a:t>
            </a:fld>
            <a:endParaRPr lang="en-US"/>
          </a:p>
        </p:txBody>
      </p:sp>
      <p:sp>
        <p:nvSpPr>
          <p:cNvPr id="6" name="Footer Placeholder 5">
            <a:extLst>
              <a:ext uri="{FF2B5EF4-FFF2-40B4-BE49-F238E27FC236}">
                <a16:creationId xmlns:a16="http://schemas.microsoft.com/office/drawing/2014/main" id="{98B39F1E-ECCC-DD14-9AF9-C8DABD62BF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A6A890-921E-9D1F-B571-BEB2E79D14A6}"/>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41067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791FF8-DBE0-D933-E4F2-1DD3BA4BE6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AF3F5C-65A9-F5C4-F9CE-5CD7BFECD6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E507B-E878-640B-8B95-21A8CE8C5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24B427-6AA3-7744-9B95-AC212DE33443}" type="datetimeFigureOut">
              <a:rPr lang="en-US" smtClean="0"/>
              <a:t>1/12/2026</a:t>
            </a:fld>
            <a:endParaRPr lang="en-US"/>
          </a:p>
        </p:txBody>
      </p:sp>
      <p:sp>
        <p:nvSpPr>
          <p:cNvPr id="5" name="Footer Placeholder 4">
            <a:extLst>
              <a:ext uri="{FF2B5EF4-FFF2-40B4-BE49-F238E27FC236}">
                <a16:creationId xmlns:a16="http://schemas.microsoft.com/office/drawing/2014/main" id="{FF4EF193-84EE-CF4C-A5BE-1A82D75012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AB15B52-4091-AC83-AFDB-AD18F3C8EC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3BF624-7A95-1B4F-A418-7A768B546C99}" type="slidenum">
              <a:rPr lang="en-US" smtClean="0"/>
              <a:t>‹#›</a:t>
            </a:fld>
            <a:endParaRPr lang="en-US"/>
          </a:p>
        </p:txBody>
      </p:sp>
    </p:spTree>
    <p:extLst>
      <p:ext uri="{BB962C8B-B14F-4D97-AF65-F5344CB8AC3E}">
        <p14:creationId xmlns:p14="http://schemas.microsoft.com/office/powerpoint/2010/main" val="1552862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OSU Agriculture Science Communication Academy Logo.">
            <a:extLst>
              <a:ext uri="{FF2B5EF4-FFF2-40B4-BE49-F238E27FC236}">
                <a16:creationId xmlns:a16="http://schemas.microsoft.com/office/drawing/2014/main" id="{2BEDB0B1-100C-D5EE-D980-C43D46FB68A4}"/>
              </a:ext>
            </a:extLst>
          </p:cNvPr>
          <p:cNvPicPr>
            <a:picLocks noChangeAspect="1"/>
          </p:cNvPicPr>
          <p:nvPr/>
        </p:nvPicPr>
        <p:blipFill>
          <a:blip r:embed="rId2"/>
          <a:stretch>
            <a:fillRect/>
          </a:stretch>
        </p:blipFill>
        <p:spPr>
          <a:xfrm>
            <a:off x="3444423" y="2076660"/>
            <a:ext cx="5298558" cy="2742004"/>
          </a:xfrm>
          <a:prstGeom prst="rect">
            <a:avLst/>
          </a:prstGeom>
        </p:spPr>
      </p:pic>
      <p:sp>
        <p:nvSpPr>
          <p:cNvPr id="12"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3807702" y="550905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2302D399-F4E1-6FC3-D2D6-F3D427498236}"/>
              </a:ext>
            </a:extLst>
          </p:cNvPr>
          <p:cNvSpPr>
            <a:spLocks noGrp="1"/>
          </p:cNvSpPr>
          <p:nvPr>
            <p:ph type="title" idx="4294967295"/>
          </p:nvPr>
        </p:nvSpPr>
        <p:spPr>
          <a:xfrm>
            <a:off x="638175" y="5661025"/>
            <a:ext cx="10910888" cy="5524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Session 5: 3 Minute Thesis Prep</a:t>
            </a:r>
          </a:p>
        </p:txBody>
      </p:sp>
    </p:spTree>
    <p:extLst>
      <p:ext uri="{BB962C8B-B14F-4D97-AF65-F5344CB8AC3E}">
        <p14:creationId xmlns:p14="http://schemas.microsoft.com/office/powerpoint/2010/main" val="151801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71E7A9-C9A7-CDAE-47A1-6BF68AD69A3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FE6AD04-95A9-FADF-BD65-DC0D2336ED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E2F790-9FD9-8651-8B72-62EB7628D5FC}"/>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err="1"/>
              <a:t>Biorender</a:t>
            </a:r>
            <a:endParaRPr lang="en-US" sz="6600" kern="120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1E425732-FD79-D2C6-56FF-9E0B934BC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2776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1AD2BC-3A6F-9239-013E-BEEF5E088F80}"/>
              </a:ext>
            </a:extLst>
          </p:cNvPr>
          <p:cNvSpPr>
            <a:spLocks noGrp="1"/>
          </p:cNvSpPr>
          <p:nvPr>
            <p:ph type="title"/>
          </p:nvPr>
        </p:nvSpPr>
        <p:spPr>
          <a:xfrm>
            <a:off x="838200" y="365125"/>
            <a:ext cx="10515600" cy="1325563"/>
          </a:xfrm>
        </p:spPr>
        <p:txBody>
          <a:bodyPr>
            <a:normAutofit/>
          </a:bodyPr>
          <a:lstStyle/>
          <a:p>
            <a:r>
              <a:rPr lang="en-US" sz="5400"/>
              <a:t>Activity Sheet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30C1051-25AC-2109-E213-62A52CB5086D}"/>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endParaRPr lang="en-US" sz="2200"/>
          </a:p>
        </p:txBody>
      </p:sp>
    </p:spTree>
    <p:extLst>
      <p:ext uri="{BB962C8B-B14F-4D97-AF65-F5344CB8AC3E}">
        <p14:creationId xmlns:p14="http://schemas.microsoft.com/office/powerpoint/2010/main" val="2509965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E9E5D9-629A-D19C-184B-4A144E71A0D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91108A2-EE6C-06FB-02D8-581605220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2F0B8F-6B43-818D-CBCD-8AE9678D6BA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a:t>Guest 3MT Presentations</a:t>
            </a:r>
            <a:endParaRPr lang="en-US" sz="6600" kern="120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877E98F6-459F-A8CA-DF2C-69F5BF7D1E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585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E3DDA0-02C3-E90F-E4EB-E857F163899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7FE063A-D844-6699-3859-C89C9D8C2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723C57-2B8D-E0B1-9EDC-43F40A3D371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LUNCH</a:t>
            </a:r>
          </a:p>
        </p:txBody>
      </p:sp>
      <p:sp>
        <p:nvSpPr>
          <p:cNvPr id="13" name="sketch line">
            <a:extLst>
              <a:ext uri="{FF2B5EF4-FFF2-40B4-BE49-F238E27FC236}">
                <a16:creationId xmlns:a16="http://schemas.microsoft.com/office/drawing/2014/main" id="{16A8820B-196D-B3DC-A38D-173512AF6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577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EAB9BD-2AAE-F10B-615D-77D9817DBDC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782EC36-6503-43DC-F358-AEFD949BF7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AD4EB1-289D-75FD-0FAC-91444E91AFDC}"/>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a:t>Drafting Your 3MT</a:t>
            </a:r>
            <a:endParaRPr lang="en-US" sz="6600" kern="120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A181C026-6343-779A-1FCC-602BCBA19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5228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44093F-3F79-BC6C-8055-23E5FC9FF8A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C76C8EE-0400-5C4F-6C8E-1AA62570A9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8738C5-217D-8962-E0F6-84908C208076}"/>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Practicing Your 3MT Presentations</a:t>
            </a:r>
          </a:p>
        </p:txBody>
      </p:sp>
      <p:sp>
        <p:nvSpPr>
          <p:cNvPr id="13" name="sketch line">
            <a:extLst>
              <a:ext uri="{FF2B5EF4-FFF2-40B4-BE49-F238E27FC236}">
                <a16:creationId xmlns:a16="http://schemas.microsoft.com/office/drawing/2014/main" id="{0FFE1351-6C4F-EB01-86E8-89A0BB9C66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429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FFB361-6942-8F9D-61D0-83BC25560147}"/>
              </a:ext>
            </a:extLst>
          </p:cNvPr>
          <p:cNvSpPr>
            <a:spLocks noGrp="1"/>
          </p:cNvSpPr>
          <p:nvPr>
            <p:ph type="title"/>
          </p:nvPr>
        </p:nvSpPr>
        <p:spPr>
          <a:xfrm>
            <a:off x="838200" y="365125"/>
            <a:ext cx="10515600" cy="1325563"/>
          </a:xfrm>
        </p:spPr>
        <p:txBody>
          <a:bodyPr>
            <a:normAutofit/>
          </a:bodyPr>
          <a:lstStyle/>
          <a:p>
            <a:r>
              <a:rPr lang="en-US" sz="5400"/>
              <a:t>Debriefing</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46E82F4-4421-9B9A-B50C-39F555F566FF}"/>
              </a:ext>
            </a:extLst>
          </p:cNvPr>
          <p:cNvSpPr>
            <a:spLocks noGrp="1"/>
          </p:cNvSpPr>
          <p:nvPr>
            <p:ph idx="1"/>
          </p:nvPr>
        </p:nvSpPr>
        <p:spPr>
          <a:xfrm>
            <a:off x="838200" y="1929384"/>
            <a:ext cx="10515600" cy="4251960"/>
          </a:xfrm>
        </p:spPr>
        <p:txBody>
          <a:bodyPr>
            <a:normAutofit/>
          </a:bodyPr>
          <a:lstStyle/>
          <a:p>
            <a:r>
              <a:rPr lang="en-US" sz="2200"/>
              <a:t>What are we taking forward with us as we get ready for our final session?</a:t>
            </a:r>
          </a:p>
        </p:txBody>
      </p:sp>
    </p:spTree>
    <p:extLst>
      <p:ext uri="{BB962C8B-B14F-4D97-AF65-F5344CB8AC3E}">
        <p14:creationId xmlns:p14="http://schemas.microsoft.com/office/powerpoint/2010/main" val="654900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AC25B8-CF4A-AB5A-854B-298B2C2D14C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19B7126-F4EF-0019-03C5-7D7B3A28C6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149C05-A042-C3B3-D160-791E3EABBD9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WRAPPING UP</a:t>
            </a:r>
          </a:p>
        </p:txBody>
      </p:sp>
      <p:sp>
        <p:nvSpPr>
          <p:cNvPr id="13" name="sketch line">
            <a:extLst>
              <a:ext uri="{FF2B5EF4-FFF2-40B4-BE49-F238E27FC236}">
                <a16:creationId xmlns:a16="http://schemas.microsoft.com/office/drawing/2014/main" id="{4DD09B1C-3E10-5333-AC5D-AAF995F41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0184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3B4880-0635-07F7-7583-B59A386797D3}"/>
              </a:ext>
            </a:extLst>
          </p:cNvPr>
          <p:cNvSpPr>
            <a:spLocks noGrp="1"/>
          </p:cNvSpPr>
          <p:nvPr>
            <p:ph type="title"/>
          </p:nvPr>
        </p:nvSpPr>
        <p:spPr>
          <a:xfrm>
            <a:off x="838200" y="365125"/>
            <a:ext cx="10515600" cy="1325563"/>
          </a:xfrm>
        </p:spPr>
        <p:txBody>
          <a:bodyPr>
            <a:normAutofit/>
          </a:bodyPr>
          <a:lstStyle/>
          <a:p>
            <a:r>
              <a:rPr lang="en-US" sz="5400"/>
              <a:t>What does it mean for academia?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F9A56F2-FBDE-75B2-9D62-D3A69795E045}"/>
              </a:ext>
            </a:extLst>
          </p:cNvPr>
          <p:cNvSpPr>
            <a:spLocks noGrp="1"/>
          </p:cNvSpPr>
          <p:nvPr>
            <p:ph idx="1"/>
          </p:nvPr>
        </p:nvSpPr>
        <p:spPr>
          <a:xfrm>
            <a:off x="838200" y="1929384"/>
            <a:ext cx="10515600" cy="4251960"/>
          </a:xfrm>
        </p:spPr>
        <p:txBody>
          <a:bodyPr>
            <a:normAutofit/>
          </a:bodyPr>
          <a:lstStyle/>
          <a:p>
            <a:pPr algn="l" rtl="0" fontAlgn="base">
              <a:buFont typeface="Arial" panose="020B0604020202020204" pitchFamily="34" charset="0"/>
              <a:buChar char="•"/>
            </a:pPr>
            <a:r>
              <a:rPr lang="en-US" sz="2200">
                <a:solidFill>
                  <a:srgbClr val="000000"/>
                </a:solidFill>
              </a:rPr>
              <a:t>Translating ideas for a lay audience</a:t>
            </a:r>
          </a:p>
          <a:p>
            <a:pPr algn="l" rtl="0" fontAlgn="base">
              <a:buFont typeface="Arial" panose="020B0604020202020204" pitchFamily="34" charset="0"/>
              <a:buChar char="•"/>
            </a:pPr>
            <a:r>
              <a:rPr lang="en-US" sz="2200" b="0" i="0">
                <a:solidFill>
                  <a:srgbClr val="000000"/>
                </a:solidFill>
                <a:effectLst/>
              </a:rPr>
              <a:t>Simple, clean presentations</a:t>
            </a:r>
          </a:p>
        </p:txBody>
      </p:sp>
    </p:spTree>
    <p:extLst>
      <p:ext uri="{BB962C8B-B14F-4D97-AF65-F5344CB8AC3E}">
        <p14:creationId xmlns:p14="http://schemas.microsoft.com/office/powerpoint/2010/main" val="85338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9590F9-30B0-B8BD-38CD-E3CE72936B11}"/>
              </a:ext>
            </a:extLst>
          </p:cNvPr>
          <p:cNvSpPr>
            <a:spLocks noGrp="1"/>
          </p:cNvSpPr>
          <p:nvPr>
            <p:ph type="title"/>
          </p:nvPr>
        </p:nvSpPr>
        <p:spPr>
          <a:xfrm>
            <a:off x="841248" y="548640"/>
            <a:ext cx="3600860" cy="5431536"/>
          </a:xfrm>
        </p:spPr>
        <p:txBody>
          <a:bodyPr>
            <a:normAutofit/>
          </a:bodyPr>
          <a:lstStyle/>
          <a:p>
            <a:r>
              <a:rPr lang="en-US" sz="5400"/>
              <a:t>What were the key points you’re taking away from today?</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A95669-DB8E-E29C-F990-8842661D00F1}"/>
              </a:ext>
            </a:extLst>
          </p:cNvPr>
          <p:cNvSpPr>
            <a:spLocks noGrp="1"/>
          </p:cNvSpPr>
          <p:nvPr>
            <p:ph idx="1"/>
          </p:nvPr>
        </p:nvSpPr>
        <p:spPr>
          <a:xfrm>
            <a:off x="5126418" y="552091"/>
            <a:ext cx="6224335" cy="5431536"/>
          </a:xfrm>
        </p:spPr>
        <p:txBody>
          <a:bodyPr anchor="ctr">
            <a:normAutofit/>
          </a:bodyPr>
          <a:lstStyle/>
          <a:p>
            <a:r>
              <a:rPr lang="en-US" sz="2200"/>
              <a:t>How can you talk about this in job interviews and such?</a:t>
            </a:r>
          </a:p>
          <a:p>
            <a:endParaRPr lang="en-US" sz="2200"/>
          </a:p>
        </p:txBody>
      </p:sp>
    </p:spTree>
    <p:extLst>
      <p:ext uri="{BB962C8B-B14F-4D97-AF65-F5344CB8AC3E}">
        <p14:creationId xmlns:p14="http://schemas.microsoft.com/office/powerpoint/2010/main" val="1126232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4A0858-A945-0BC7-4AEC-080AED0E1830}"/>
              </a:ext>
            </a:extLst>
          </p:cNvPr>
          <p:cNvSpPr>
            <a:spLocks noGrp="1"/>
          </p:cNvSpPr>
          <p:nvPr>
            <p:ph type="title"/>
          </p:nvPr>
        </p:nvSpPr>
        <p:spPr>
          <a:xfrm>
            <a:off x="838200" y="365125"/>
            <a:ext cx="10515600" cy="1325563"/>
          </a:xfrm>
        </p:spPr>
        <p:txBody>
          <a:bodyPr>
            <a:normAutofit/>
          </a:bodyPr>
          <a:lstStyle/>
          <a:p>
            <a:r>
              <a:rPr lang="en-US" sz="5400"/>
              <a:t>Overview</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919D95-8953-2FE2-D97D-F2CA604FC750}"/>
              </a:ext>
            </a:extLst>
          </p:cNvPr>
          <p:cNvSpPr>
            <a:spLocks noGrp="1"/>
          </p:cNvSpPr>
          <p:nvPr>
            <p:ph idx="1"/>
          </p:nvPr>
        </p:nvSpPr>
        <p:spPr>
          <a:xfrm>
            <a:off x="838200" y="1929384"/>
            <a:ext cx="8709212" cy="4251960"/>
          </a:xfrm>
        </p:spPr>
        <p:txBody>
          <a:bodyPr>
            <a:normAutofit fontScale="92500" lnSpcReduction="10000"/>
          </a:bodyPr>
          <a:lstStyle/>
          <a:p>
            <a:pPr marL="0" marR="0">
              <a:lnSpc>
                <a:spcPct val="115000"/>
              </a:lnSpc>
              <a:spcBef>
                <a:spcPts val="0"/>
              </a:spcBef>
              <a:spcAft>
                <a:spcPts val="0"/>
              </a:spcAft>
            </a:pPr>
            <a:r>
              <a:rPr lang="en-US" sz="2200" kern="100" dirty="0">
                <a:effectLst/>
                <a:cs typeface="Roboto" panose="02000000000000000000" pitchFamily="2" charset="0"/>
              </a:rPr>
              <a:t>9:00 – </a:t>
            </a:r>
            <a:r>
              <a:rPr lang="en-US" sz="2200" kern="100" dirty="0">
                <a:cs typeface="Roboto" panose="02000000000000000000" pitchFamily="2" charset="0"/>
              </a:rPr>
              <a:t>Welcome</a:t>
            </a:r>
            <a:endParaRPr lang="en-US" sz="2200" kern="100" dirty="0">
              <a:effectLst/>
              <a:cs typeface="Roboto" panose="02000000000000000000" pitchFamily="2" charset="0"/>
            </a:endParaRPr>
          </a:p>
          <a:p>
            <a:pPr marL="0" marR="0">
              <a:lnSpc>
                <a:spcPct val="115000"/>
              </a:lnSpc>
              <a:spcBef>
                <a:spcPts val="0"/>
              </a:spcBef>
              <a:spcAft>
                <a:spcPts val="0"/>
              </a:spcAft>
            </a:pPr>
            <a:r>
              <a:rPr lang="en-US" sz="2200" kern="100" dirty="0">
                <a:effectLst/>
                <a:cs typeface="Roboto" panose="02000000000000000000" pitchFamily="2" charset="0"/>
              </a:rPr>
              <a:t>9:10 – Overview of Session 6</a:t>
            </a:r>
          </a:p>
          <a:p>
            <a:pPr marL="0" marR="0">
              <a:lnSpc>
                <a:spcPct val="115000"/>
              </a:lnSpc>
              <a:spcBef>
                <a:spcPts val="0"/>
              </a:spcBef>
              <a:spcAft>
                <a:spcPts val="0"/>
              </a:spcAft>
            </a:pPr>
            <a:r>
              <a:rPr lang="en-US" sz="2200" kern="100" dirty="0">
                <a:effectLst/>
                <a:cs typeface="Roboto" panose="02000000000000000000" pitchFamily="2" charset="0"/>
              </a:rPr>
              <a:t>9:15 – 3MT Overview</a:t>
            </a:r>
          </a:p>
          <a:p>
            <a:pPr marL="0" marR="0">
              <a:lnSpc>
                <a:spcPct val="115000"/>
              </a:lnSpc>
              <a:spcBef>
                <a:spcPts val="0"/>
              </a:spcBef>
              <a:spcAft>
                <a:spcPts val="0"/>
              </a:spcAft>
            </a:pPr>
            <a:r>
              <a:rPr lang="en-US" sz="2200" kern="100" dirty="0">
                <a:cs typeface="Roboto" panose="02000000000000000000" pitchFamily="2" charset="0"/>
              </a:rPr>
              <a:t>9</a:t>
            </a:r>
            <a:r>
              <a:rPr lang="en-US" sz="2200" kern="100" dirty="0">
                <a:effectLst/>
                <a:cs typeface="Roboto" panose="02000000000000000000" pitchFamily="2" charset="0"/>
              </a:rPr>
              <a:t>:50 – The Rest of the Day</a:t>
            </a:r>
          </a:p>
          <a:p>
            <a:pPr marL="0" marR="0">
              <a:lnSpc>
                <a:spcPct val="115000"/>
              </a:lnSpc>
              <a:spcBef>
                <a:spcPts val="0"/>
              </a:spcBef>
              <a:spcAft>
                <a:spcPts val="0"/>
              </a:spcAft>
            </a:pPr>
            <a:r>
              <a:rPr lang="en-US" sz="2200" kern="100" dirty="0">
                <a:effectLst/>
                <a:cs typeface="Roboto" panose="02000000000000000000" pitchFamily="2" charset="0"/>
              </a:rPr>
              <a:t>10:00 – Break</a:t>
            </a:r>
          </a:p>
          <a:p>
            <a:pPr marL="0" marR="0">
              <a:lnSpc>
                <a:spcPct val="115000"/>
              </a:lnSpc>
              <a:spcBef>
                <a:spcPts val="0"/>
              </a:spcBef>
              <a:spcAft>
                <a:spcPts val="0"/>
              </a:spcAft>
            </a:pPr>
            <a:r>
              <a:rPr lang="en-US" sz="2200" kern="100" dirty="0">
                <a:effectLst/>
                <a:cs typeface="Roboto" panose="02000000000000000000" pitchFamily="2" charset="0"/>
              </a:rPr>
              <a:t>10:10 – </a:t>
            </a:r>
            <a:r>
              <a:rPr lang="en-US" sz="2200" kern="100" dirty="0" err="1">
                <a:cs typeface="Roboto" panose="02000000000000000000" pitchFamily="2" charset="0"/>
              </a:rPr>
              <a:t>Biorender</a:t>
            </a:r>
            <a:endParaRPr lang="en-US" sz="2200" kern="100" dirty="0">
              <a:effectLst/>
              <a:cs typeface="Roboto" panose="02000000000000000000" pitchFamily="2" charset="0"/>
            </a:endParaRPr>
          </a:p>
          <a:p>
            <a:pPr marL="0" marR="0">
              <a:lnSpc>
                <a:spcPct val="115000"/>
              </a:lnSpc>
              <a:spcBef>
                <a:spcPts val="0"/>
              </a:spcBef>
              <a:spcAft>
                <a:spcPts val="0"/>
              </a:spcAft>
            </a:pPr>
            <a:r>
              <a:rPr lang="en-US" sz="2200" kern="100" dirty="0">
                <a:effectLst/>
                <a:cs typeface="Roboto" panose="02000000000000000000" pitchFamily="2" charset="0"/>
              </a:rPr>
              <a:t>11:00 – </a:t>
            </a:r>
            <a:r>
              <a:rPr lang="en-US" sz="2200" kern="100" dirty="0">
                <a:cs typeface="Roboto" panose="02000000000000000000" pitchFamily="2" charset="0"/>
              </a:rPr>
              <a:t>Guest Presentations</a:t>
            </a:r>
          </a:p>
          <a:p>
            <a:pPr marL="0" marR="0">
              <a:lnSpc>
                <a:spcPct val="115000"/>
              </a:lnSpc>
              <a:spcBef>
                <a:spcPts val="0"/>
              </a:spcBef>
              <a:spcAft>
                <a:spcPts val="0"/>
              </a:spcAft>
            </a:pPr>
            <a:r>
              <a:rPr lang="en-US" sz="2200" kern="100" dirty="0">
                <a:cs typeface="Roboto" panose="02000000000000000000" pitchFamily="2" charset="0"/>
              </a:rPr>
              <a:t>11:30</a:t>
            </a:r>
            <a:r>
              <a:rPr lang="en-US" sz="2200" kern="100" dirty="0">
                <a:effectLst/>
                <a:cs typeface="Roboto" panose="02000000000000000000" pitchFamily="2" charset="0"/>
              </a:rPr>
              <a:t> – </a:t>
            </a:r>
            <a:r>
              <a:rPr lang="en-US" sz="2200" kern="100" dirty="0">
                <a:cs typeface="Roboto" panose="02000000000000000000" pitchFamily="2" charset="0"/>
              </a:rPr>
              <a:t>Lunch</a:t>
            </a:r>
            <a:endParaRPr lang="en-US" sz="2200" kern="100" dirty="0">
              <a:effectLst/>
              <a:cs typeface="Roboto" panose="02000000000000000000" pitchFamily="2" charset="0"/>
            </a:endParaRPr>
          </a:p>
          <a:p>
            <a:pPr marL="0" marR="0">
              <a:lnSpc>
                <a:spcPct val="115000"/>
              </a:lnSpc>
              <a:spcBef>
                <a:spcPts val="0"/>
              </a:spcBef>
              <a:spcAft>
                <a:spcPts val="0"/>
              </a:spcAft>
            </a:pPr>
            <a:r>
              <a:rPr lang="en-US" sz="2200" kern="100" dirty="0">
                <a:cs typeface="Roboto" panose="02000000000000000000" pitchFamily="2" charset="0"/>
              </a:rPr>
              <a:t>12:15 – Prep 3MT Practice Presentation</a:t>
            </a:r>
            <a:endParaRPr lang="en-US" sz="2200" kern="100" dirty="0">
              <a:effectLst/>
              <a:cs typeface="Roboto" panose="02000000000000000000" pitchFamily="2" charset="0"/>
            </a:endParaRPr>
          </a:p>
          <a:p>
            <a:pPr marL="0" marR="0">
              <a:lnSpc>
                <a:spcPct val="115000"/>
              </a:lnSpc>
              <a:spcBef>
                <a:spcPts val="0"/>
              </a:spcBef>
              <a:spcAft>
                <a:spcPts val="0"/>
              </a:spcAft>
            </a:pPr>
            <a:r>
              <a:rPr lang="en-US" sz="2200" kern="100" dirty="0">
                <a:cs typeface="Roboto" panose="02000000000000000000" pitchFamily="2" charset="0"/>
              </a:rPr>
              <a:t>1</a:t>
            </a:r>
            <a:r>
              <a:rPr lang="en-US" sz="2200" kern="100" dirty="0">
                <a:effectLst/>
                <a:cs typeface="Roboto" panose="02000000000000000000" pitchFamily="2" charset="0"/>
              </a:rPr>
              <a:t>:15 – Practice 3MT Presentations</a:t>
            </a:r>
          </a:p>
          <a:p>
            <a:pPr marL="0" marR="0">
              <a:lnSpc>
                <a:spcPct val="115000"/>
              </a:lnSpc>
              <a:spcBef>
                <a:spcPts val="0"/>
              </a:spcBef>
              <a:spcAft>
                <a:spcPts val="0"/>
              </a:spcAft>
            </a:pPr>
            <a:r>
              <a:rPr lang="en-US" sz="2200" kern="100" dirty="0">
                <a:effectLst/>
                <a:cs typeface="Roboto" panose="02000000000000000000" pitchFamily="2" charset="0"/>
              </a:rPr>
              <a:t>2:00 – Debriefing Presentations</a:t>
            </a:r>
          </a:p>
          <a:p>
            <a:pPr marL="0">
              <a:lnSpc>
                <a:spcPct val="115000"/>
              </a:lnSpc>
              <a:spcBef>
                <a:spcPts val="0"/>
              </a:spcBef>
            </a:pPr>
            <a:r>
              <a:rPr lang="en-US" sz="2200" kern="100" dirty="0">
                <a:effectLst/>
                <a:cs typeface="Roboto" panose="02000000000000000000" pitchFamily="2" charset="0"/>
              </a:rPr>
              <a:t>2:15 – Reflections and prep for Session 6</a:t>
            </a:r>
          </a:p>
        </p:txBody>
      </p:sp>
    </p:spTree>
    <p:extLst>
      <p:ext uri="{BB962C8B-B14F-4D97-AF65-F5344CB8AC3E}">
        <p14:creationId xmlns:p14="http://schemas.microsoft.com/office/powerpoint/2010/main" val="2072684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0CB771-3CD9-6A9A-A075-0025A216F9F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32A8A2-F177-33C2-DFEF-207FFBF27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17060A-180A-2209-B25A-2EC7F45F4050}"/>
              </a:ext>
            </a:extLst>
          </p:cNvPr>
          <p:cNvSpPr>
            <a:spLocks noGrp="1"/>
          </p:cNvSpPr>
          <p:nvPr>
            <p:ph type="title"/>
          </p:nvPr>
        </p:nvSpPr>
        <p:spPr>
          <a:xfrm>
            <a:off x="838200" y="365125"/>
            <a:ext cx="10515600" cy="1325563"/>
          </a:xfrm>
        </p:spPr>
        <p:txBody>
          <a:bodyPr>
            <a:normAutofit/>
          </a:bodyPr>
          <a:lstStyle/>
          <a:p>
            <a:r>
              <a:rPr lang="en-US" sz="5400"/>
              <a:t>HOMEWORK</a:t>
            </a:r>
          </a:p>
        </p:txBody>
      </p:sp>
      <p:sp>
        <p:nvSpPr>
          <p:cNvPr id="10" name="sketch line">
            <a:extLst>
              <a:ext uri="{FF2B5EF4-FFF2-40B4-BE49-F238E27FC236}">
                <a16:creationId xmlns:a16="http://schemas.microsoft.com/office/drawing/2014/main" id="{D700DB94-8ED6-2D0C-B446-77C3BB440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697E6B9-53ED-C1EA-27EA-6F55791961C2}"/>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0" indent="0" algn="l" rtl="0" fontAlgn="base">
              <a:buNone/>
            </a:pPr>
            <a:endParaRPr lang="en-US" sz="2200" b="0" i="0">
              <a:solidFill>
                <a:srgbClr val="000000"/>
              </a:solidFill>
              <a:effectLst/>
            </a:endParaRPr>
          </a:p>
          <a:p>
            <a:pPr fontAlgn="base"/>
            <a:r>
              <a:rPr lang="en-US" sz="2200">
                <a:solidFill>
                  <a:srgbClr val="000000"/>
                </a:solidFill>
              </a:rPr>
              <a:t>Finalize your presentations</a:t>
            </a:r>
          </a:p>
          <a:p>
            <a:pPr fontAlgn="base"/>
            <a:r>
              <a:rPr lang="en-US" sz="2200">
                <a:solidFill>
                  <a:srgbClr val="000000"/>
                </a:solidFill>
              </a:rPr>
              <a:t>Posters need to be dropped off at </a:t>
            </a:r>
            <a:r>
              <a:rPr lang="en-US" sz="2200">
                <a:solidFill>
                  <a:srgbClr val="000000"/>
                </a:solidFill>
                <a:highlight>
                  <a:srgbClr val="FFFF00"/>
                </a:highlight>
              </a:rPr>
              <a:t>106A or 106B by April 3 at noon</a:t>
            </a:r>
          </a:p>
          <a:p>
            <a:pPr fontAlgn="base"/>
            <a:r>
              <a:rPr lang="en-US" sz="2200">
                <a:solidFill>
                  <a:srgbClr val="000000"/>
                </a:solidFill>
                <a:highlight>
                  <a:srgbClr val="FFFF00"/>
                </a:highlight>
              </a:rPr>
              <a:t>You can print two free posters a year through the library</a:t>
            </a:r>
          </a:p>
          <a:p>
            <a:pPr lvl="1" fontAlgn="base"/>
            <a:r>
              <a:rPr lang="en-US" sz="1800">
                <a:solidFill>
                  <a:srgbClr val="000000"/>
                </a:solidFill>
                <a:highlight>
                  <a:srgbClr val="FFFF00"/>
                </a:highlight>
              </a:rPr>
              <a:t>If you’re past your limit, let us know so we can take care of printing </a:t>
            </a:r>
            <a:endParaRPr lang="en-US" sz="1800">
              <a:highlight>
                <a:srgbClr val="FFFF00"/>
              </a:highlight>
            </a:endParaRPr>
          </a:p>
        </p:txBody>
      </p:sp>
    </p:spTree>
    <p:extLst>
      <p:ext uri="{BB962C8B-B14F-4D97-AF65-F5344CB8AC3E}">
        <p14:creationId xmlns:p14="http://schemas.microsoft.com/office/powerpoint/2010/main" val="3281267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007FDE-2FEC-79BE-85F5-D066386CB9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112A468-2496-D95C-1FBF-5B803D63B7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78A4CC-1DF5-8837-69BB-4C7F1B8F581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REFLECTIONS</a:t>
            </a:r>
          </a:p>
        </p:txBody>
      </p:sp>
      <p:sp>
        <p:nvSpPr>
          <p:cNvPr id="10" name="sketch line">
            <a:extLst>
              <a:ext uri="{FF2B5EF4-FFF2-40B4-BE49-F238E27FC236}">
                <a16:creationId xmlns:a16="http://schemas.microsoft.com/office/drawing/2014/main" id="{7DBC441D-A622-65A3-7BF5-800898865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06897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49B5D9-E536-3CBB-13FF-AFF661EE448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A735815-3ABF-2E30-A120-9D4D474516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BFCD1C-CA51-107D-ECB7-0F15D59F6DE9}"/>
              </a:ext>
            </a:extLst>
          </p:cNvPr>
          <p:cNvSpPr>
            <a:spLocks noGrp="1"/>
          </p:cNvSpPr>
          <p:nvPr>
            <p:ph type="title"/>
          </p:nvPr>
        </p:nvSpPr>
        <p:spPr>
          <a:xfrm>
            <a:off x="838200" y="365125"/>
            <a:ext cx="10515600" cy="1325563"/>
          </a:xfrm>
        </p:spPr>
        <p:txBody>
          <a:bodyPr>
            <a:normAutofit/>
          </a:bodyPr>
          <a:lstStyle/>
          <a:p>
            <a:r>
              <a:rPr lang="en-US" sz="5400"/>
              <a:t>And that’s a wrap on today</a:t>
            </a:r>
          </a:p>
        </p:txBody>
      </p:sp>
      <p:sp>
        <p:nvSpPr>
          <p:cNvPr id="10" name="sketch line">
            <a:extLst>
              <a:ext uri="{FF2B5EF4-FFF2-40B4-BE49-F238E27FC236}">
                <a16:creationId xmlns:a16="http://schemas.microsoft.com/office/drawing/2014/main" id="{0A42EBE9-3DDD-0C72-ECB3-CE8185A708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AFD485-45C9-2962-40A8-A3373759C82D}"/>
              </a:ext>
            </a:extLst>
          </p:cNvPr>
          <p:cNvSpPr>
            <a:spLocks noGrp="1"/>
          </p:cNvSpPr>
          <p:nvPr>
            <p:ph idx="1"/>
          </p:nvPr>
        </p:nvSpPr>
        <p:spPr>
          <a:xfrm>
            <a:off x="838200" y="1929384"/>
            <a:ext cx="10515600" cy="4251960"/>
          </a:xfrm>
        </p:spPr>
        <p:txBody>
          <a:bodyPr>
            <a:normAutofit/>
          </a:bodyPr>
          <a:lstStyle/>
          <a:p>
            <a:r>
              <a:rPr lang="en-US" sz="2200"/>
              <a:t>We’ll see you back here on </a:t>
            </a:r>
            <a:r>
              <a:rPr lang="en-US" sz="2200">
                <a:highlight>
                  <a:srgbClr val="FFFF00"/>
                </a:highlight>
              </a:rPr>
              <a:t>the next meeting date </a:t>
            </a:r>
            <a:r>
              <a:rPr lang="en-US" sz="2200"/>
              <a:t>for 3MT </a:t>
            </a:r>
          </a:p>
          <a:p>
            <a:r>
              <a:rPr lang="en-US" sz="2200" b="1">
                <a:solidFill>
                  <a:schemeClr val="tx1"/>
                </a:solidFill>
              </a:rPr>
              <a:t>If you have any questions, shoot me an email at </a:t>
            </a:r>
            <a:r>
              <a:rPr lang="en-US" sz="2200" b="1">
                <a:solidFill>
                  <a:schemeClr val="tx1"/>
                </a:solidFill>
                <a:highlight>
                  <a:srgbClr val="FFFF00"/>
                </a:highlight>
              </a:rPr>
              <a:t>(insert email)</a:t>
            </a:r>
            <a:endParaRPr lang="en-US" sz="2200">
              <a:highlight>
                <a:srgbClr val="FFFF00"/>
              </a:highlight>
            </a:endParaRPr>
          </a:p>
        </p:txBody>
      </p:sp>
    </p:spTree>
    <p:extLst>
      <p:ext uri="{BB962C8B-B14F-4D97-AF65-F5344CB8AC3E}">
        <p14:creationId xmlns:p14="http://schemas.microsoft.com/office/powerpoint/2010/main" val="497373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B6FF8A-7946-ED4A-1DCB-D6D5049FF02D}"/>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WELCOME</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505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FA33CF-A36A-8493-D133-F8E3C0352F8A}"/>
              </a:ext>
            </a:extLst>
          </p:cNvPr>
          <p:cNvSpPr>
            <a:spLocks noGrp="1"/>
          </p:cNvSpPr>
          <p:nvPr>
            <p:ph type="title"/>
          </p:nvPr>
        </p:nvSpPr>
        <p:spPr>
          <a:xfrm>
            <a:off x="838200" y="365125"/>
            <a:ext cx="10515600" cy="1325563"/>
          </a:xfrm>
        </p:spPr>
        <p:txBody>
          <a:bodyPr>
            <a:normAutofit/>
          </a:bodyPr>
          <a:lstStyle/>
          <a:p>
            <a:r>
              <a:rPr lang="en-US" sz="5400"/>
              <a:t>Introductions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C038544-8093-1904-1C8B-1E65344199BC}"/>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a:t>Name, major, research project, and least favorite ice breaker</a:t>
            </a:r>
          </a:p>
          <a:p>
            <a:pPr marL="457200" indent="-457200">
              <a:buFont typeface="Arial" panose="020B0604020202020204" pitchFamily="34" charset="0"/>
              <a:buChar char="•"/>
            </a:pPr>
            <a:endParaRPr lang="en-US" sz="2200"/>
          </a:p>
          <a:p>
            <a:endParaRPr lang="en-US" sz="2200"/>
          </a:p>
          <a:p>
            <a:pPr marL="0" indent="0">
              <a:buNone/>
            </a:pPr>
            <a:endParaRPr lang="en-US" sz="2200"/>
          </a:p>
        </p:txBody>
      </p:sp>
    </p:spTree>
    <p:extLst>
      <p:ext uri="{BB962C8B-B14F-4D97-AF65-F5344CB8AC3E}">
        <p14:creationId xmlns:p14="http://schemas.microsoft.com/office/powerpoint/2010/main" val="1072876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B6F9EF-FAF6-3B4F-737F-115AC34BF08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DFB8978-2DA1-9D36-7736-5D738F5D29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9AF63B-37B1-3146-4B58-A363A93EDCDF}"/>
              </a:ext>
            </a:extLst>
          </p:cNvPr>
          <p:cNvSpPr>
            <a:spLocks noGrp="1"/>
          </p:cNvSpPr>
          <p:nvPr>
            <p:ph type="title"/>
          </p:nvPr>
        </p:nvSpPr>
        <p:spPr>
          <a:xfrm>
            <a:off x="838200" y="365125"/>
            <a:ext cx="10515600" cy="1325563"/>
          </a:xfrm>
        </p:spPr>
        <p:txBody>
          <a:bodyPr>
            <a:normAutofit/>
          </a:bodyPr>
          <a:lstStyle/>
          <a:p>
            <a:r>
              <a:rPr lang="en-US" sz="5400"/>
              <a:t>Overview of Session 6</a:t>
            </a:r>
          </a:p>
        </p:txBody>
      </p:sp>
      <p:sp>
        <p:nvSpPr>
          <p:cNvPr id="10" name="sketch line">
            <a:extLst>
              <a:ext uri="{FF2B5EF4-FFF2-40B4-BE49-F238E27FC236}">
                <a16:creationId xmlns:a16="http://schemas.microsoft.com/office/drawing/2014/main" id="{CE0088F7-425B-672A-D49C-D0F3F9ED23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6F1E3F8-9045-B4F2-5CF8-86C4FFBBA211}"/>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457200" indent="-457200">
              <a:buFont typeface="Arial" panose="020B0604020202020204" pitchFamily="34" charset="0"/>
              <a:buChar char="•"/>
            </a:pPr>
            <a:r>
              <a:rPr lang="en-US" sz="2200">
                <a:highlight>
                  <a:srgbClr val="FFFF00"/>
                </a:highlight>
              </a:rPr>
              <a:t>2 p.m. on April 5 at </a:t>
            </a:r>
            <a:r>
              <a:rPr lang="en-US" sz="2200" err="1">
                <a:highlight>
                  <a:srgbClr val="FFFF00"/>
                </a:highlight>
              </a:rPr>
              <a:t>Stonecloud</a:t>
            </a:r>
            <a:endParaRPr lang="en-US" sz="2200">
              <a:highlight>
                <a:srgbClr val="FFFF00"/>
              </a:highlight>
            </a:endParaRPr>
          </a:p>
          <a:p>
            <a:pPr marL="457200" indent="-457200">
              <a:buFont typeface="Arial" panose="020B0604020202020204" pitchFamily="34" charset="0"/>
              <a:buChar char="•"/>
            </a:pPr>
            <a:r>
              <a:rPr lang="en-US" sz="2200"/>
              <a:t>Final evaluation</a:t>
            </a:r>
          </a:p>
          <a:p>
            <a:endParaRPr lang="en-US" sz="2200"/>
          </a:p>
          <a:p>
            <a:pPr marL="0" indent="0">
              <a:buNone/>
            </a:pPr>
            <a:endParaRPr lang="en-US" sz="2200"/>
          </a:p>
        </p:txBody>
      </p:sp>
    </p:spTree>
    <p:extLst>
      <p:ext uri="{BB962C8B-B14F-4D97-AF65-F5344CB8AC3E}">
        <p14:creationId xmlns:p14="http://schemas.microsoft.com/office/powerpoint/2010/main" val="3826596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A760F3-321B-1194-CA76-892DB1E11CB6}"/>
              </a:ext>
            </a:extLst>
          </p:cNvPr>
          <p:cNvSpPr>
            <a:spLocks noGrp="1"/>
          </p:cNvSpPr>
          <p:nvPr>
            <p:ph type="title"/>
          </p:nvPr>
        </p:nvSpPr>
        <p:spPr>
          <a:xfrm>
            <a:off x="838200" y="365125"/>
            <a:ext cx="10515600" cy="1325563"/>
          </a:xfrm>
        </p:spPr>
        <p:txBody>
          <a:bodyPr>
            <a:normAutofit/>
          </a:bodyPr>
          <a:lstStyle/>
          <a:p>
            <a:r>
              <a:rPr lang="en-US" sz="5400"/>
              <a:t>Goal for today</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E6B2F8-DFBE-601C-109F-57C301BEA5E1}"/>
              </a:ext>
            </a:extLst>
          </p:cNvPr>
          <p:cNvSpPr>
            <a:spLocks noGrp="1"/>
          </p:cNvSpPr>
          <p:nvPr>
            <p:ph idx="1"/>
          </p:nvPr>
        </p:nvSpPr>
        <p:spPr>
          <a:xfrm>
            <a:off x="838200" y="1929384"/>
            <a:ext cx="10515600" cy="4251960"/>
          </a:xfrm>
        </p:spPr>
        <p:txBody>
          <a:bodyPr vert="horz" lIns="91440" tIns="45720" rIns="91440" bIns="45720" rtlCol="0" anchor="t">
            <a:normAutofit/>
          </a:bodyPr>
          <a:lstStyle/>
          <a:p>
            <a:pPr fontAlgn="base">
              <a:lnSpc>
                <a:spcPts val="1425"/>
              </a:lnSpc>
            </a:pPr>
            <a:r>
              <a:rPr lang="en-US" sz="2200" b="0" i="0" u="none" strike="noStrike">
                <a:solidFill>
                  <a:srgbClr val="000000"/>
                </a:solidFill>
                <a:effectLst/>
              </a:rPr>
              <a:t>Get you ready to do </a:t>
            </a:r>
            <a:r>
              <a:rPr lang="en-US" sz="2200">
                <a:solidFill>
                  <a:srgbClr val="000000"/>
                </a:solidFill>
              </a:rPr>
              <a:t>3 Minute Thesis (3MT)</a:t>
            </a:r>
            <a:r>
              <a:rPr lang="en-US" sz="2200" b="0" i="0" u="none" strike="noStrike">
                <a:solidFill>
                  <a:srgbClr val="000000"/>
                </a:solidFill>
                <a:effectLst/>
              </a:rPr>
              <a:t> presentations</a:t>
            </a:r>
            <a:endParaRPr lang="en-US" sz="2200"/>
          </a:p>
        </p:txBody>
      </p:sp>
    </p:spTree>
    <p:extLst>
      <p:ext uri="{BB962C8B-B14F-4D97-AF65-F5344CB8AC3E}">
        <p14:creationId xmlns:p14="http://schemas.microsoft.com/office/powerpoint/2010/main" val="168260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6C6A6B-4E6A-3B6F-0BDD-09A360345CC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C88B11F-0571-46B9-81BC-D65333976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EE414-37D3-2628-5550-9EDAE6C6E17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latin typeface="+mj-lt"/>
                <a:ea typeface="+mj-ea"/>
                <a:cs typeface="+mj-cs"/>
              </a:rPr>
              <a:t>3MT </a:t>
            </a:r>
            <a:r>
              <a:rPr lang="en-US" sz="6600"/>
              <a:t>Overview</a:t>
            </a:r>
            <a:endParaRPr lang="en-US" sz="6600" kern="1200">
              <a:latin typeface="+mj-lt"/>
              <a:ea typeface="+mj-ea"/>
              <a:cs typeface="+mj-cs"/>
            </a:endParaRPr>
          </a:p>
        </p:txBody>
      </p:sp>
      <p:sp>
        <p:nvSpPr>
          <p:cNvPr id="13" name="sketch line">
            <a:extLst>
              <a:ext uri="{FF2B5EF4-FFF2-40B4-BE49-F238E27FC236}">
                <a16:creationId xmlns:a16="http://schemas.microsoft.com/office/drawing/2014/main" id="{B82A9244-C91B-6510-3EB8-854119F19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2541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6D04CF-A805-44EA-2124-A89CC0B6154B}"/>
              </a:ext>
            </a:extLst>
          </p:cNvPr>
          <p:cNvSpPr>
            <a:spLocks noGrp="1"/>
          </p:cNvSpPr>
          <p:nvPr>
            <p:ph type="title"/>
          </p:nvPr>
        </p:nvSpPr>
        <p:spPr>
          <a:xfrm>
            <a:off x="838200" y="365125"/>
            <a:ext cx="10515600" cy="1325563"/>
          </a:xfrm>
        </p:spPr>
        <p:txBody>
          <a:bodyPr>
            <a:normAutofit/>
          </a:bodyPr>
          <a:lstStyle/>
          <a:p>
            <a:r>
              <a:rPr lang="en-US" sz="5400"/>
              <a:t>The Rest of the Day</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E51738-2895-E8F7-DEF2-903FF0C4BA1B}"/>
              </a:ext>
            </a:extLst>
          </p:cNvPr>
          <p:cNvSpPr>
            <a:spLocks noGrp="1"/>
          </p:cNvSpPr>
          <p:nvPr>
            <p:ph idx="1"/>
          </p:nvPr>
        </p:nvSpPr>
        <p:spPr>
          <a:xfrm>
            <a:off x="838200" y="1929384"/>
            <a:ext cx="10515600" cy="4251960"/>
          </a:xfrm>
        </p:spPr>
        <p:txBody>
          <a:bodyPr>
            <a:normAutofit/>
          </a:bodyPr>
          <a:lstStyle/>
          <a:p>
            <a:r>
              <a:rPr lang="en-US" sz="2200" err="1"/>
              <a:t>Biorender</a:t>
            </a:r>
            <a:endParaRPr lang="en-US" sz="2200"/>
          </a:p>
          <a:p>
            <a:r>
              <a:rPr lang="en-US" sz="2200"/>
              <a:t>Guests sharing 3MT-style presentations</a:t>
            </a:r>
          </a:p>
          <a:p>
            <a:r>
              <a:rPr lang="en-US" sz="2200"/>
              <a:t>Prep and Practice of 3MT in the afternoon</a:t>
            </a:r>
          </a:p>
        </p:txBody>
      </p:sp>
    </p:spTree>
    <p:extLst>
      <p:ext uri="{BB962C8B-B14F-4D97-AF65-F5344CB8AC3E}">
        <p14:creationId xmlns:p14="http://schemas.microsoft.com/office/powerpoint/2010/main" val="3841889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8FF312-96EB-F760-60EE-FA31C206F6CE}"/>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F9FCB6B-F6CA-715B-5F4F-093C07DCC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339924-BAA8-623A-12E9-15B9D5D11C58}"/>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a:solidFill>
                  <a:schemeClr val="tx1"/>
                </a:solidFill>
                <a:latin typeface="+mj-lt"/>
                <a:ea typeface="+mj-ea"/>
                <a:cs typeface="+mj-cs"/>
              </a:rPr>
              <a:t>BREAK UNTIL 10:10</a:t>
            </a:r>
          </a:p>
        </p:txBody>
      </p:sp>
      <p:sp>
        <p:nvSpPr>
          <p:cNvPr id="13" name="sketch line">
            <a:extLst>
              <a:ext uri="{FF2B5EF4-FFF2-40B4-BE49-F238E27FC236}">
                <a16:creationId xmlns:a16="http://schemas.microsoft.com/office/drawing/2014/main" id="{5F6810DB-74C7-F617-D064-2E823DCF5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5718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0744e1f-e4d1-4389-86df-4b8f1c224ed3" xsi:nil="true"/>
    <lcf76f155ced4ddcb4097134ff3c332f xmlns="61c5b2cd-d603-49a8-869f-360ed09f86e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1A490B093F19547A8735C704A512464" ma:contentTypeVersion="12" ma:contentTypeDescription="Create a new document." ma:contentTypeScope="" ma:versionID="a9280d0976492364146f94b381fc51da">
  <xsd:schema xmlns:xsd="http://www.w3.org/2001/XMLSchema" xmlns:xs="http://www.w3.org/2001/XMLSchema" xmlns:p="http://schemas.microsoft.com/office/2006/metadata/properties" xmlns:ns2="61c5b2cd-d603-49a8-869f-360ed09f86ea" xmlns:ns3="c0744e1f-e4d1-4389-86df-4b8f1c224ed3" targetNamespace="http://schemas.microsoft.com/office/2006/metadata/properties" ma:root="true" ma:fieldsID="4a164610e88f74c337990782224dd323" ns2:_="" ns3:_="">
    <xsd:import namespace="61c5b2cd-d603-49a8-869f-360ed09f86ea"/>
    <xsd:import namespace="c0744e1f-e4d1-4389-86df-4b8f1c224ed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c5b2cd-d603-49a8-869f-360ed09f86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abce5ee-ca9a-4d2a-a8e0-de529263518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0744e1f-e4d1-4389-86df-4b8f1c224ed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b420ce5-7927-4f2c-9182-cc8dfdba18fb}" ma:internalName="TaxCatchAll" ma:showField="CatchAllData" ma:web="c0744e1f-e4d1-4389-86df-4b8f1c224e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71303E-3A4F-48F1-A5D5-23A13E67F3EF}">
  <ds:schemaRefs>
    <ds:schemaRef ds:uri="http://schemas.microsoft.com/office/2006/documentManagement/types"/>
    <ds:schemaRef ds:uri="http://purl.org/dc/dcmitype/"/>
    <ds:schemaRef ds:uri="http://www.w3.org/XML/1998/namespace"/>
    <ds:schemaRef ds:uri="c0744e1f-e4d1-4389-86df-4b8f1c224ed3"/>
    <ds:schemaRef ds:uri="http://purl.org/dc/terms/"/>
    <ds:schemaRef ds:uri="http://schemas.microsoft.com/office/2006/metadata/properties"/>
    <ds:schemaRef ds:uri="61c5b2cd-d603-49a8-869f-360ed09f86ea"/>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8862504B-14BD-4CB1-A730-D514F4C2D77A}">
  <ds:schemaRefs>
    <ds:schemaRef ds:uri="61c5b2cd-d603-49a8-869f-360ed09f86ea"/>
    <ds:schemaRef ds:uri="c0744e1f-e4d1-4389-86df-4b8f1c224e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CDD8428-125A-4468-B03F-2ABD422DA6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166</TotalTime>
  <Words>538</Words>
  <Application>Microsoft Office PowerPoint</Application>
  <PresentationFormat>Widescreen</PresentationFormat>
  <Paragraphs>79</Paragraphs>
  <Slides>22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Aptos Display</vt:lpstr>
      <vt:lpstr>Arial</vt:lpstr>
      <vt:lpstr>Calibri</vt:lpstr>
      <vt:lpstr>Roboto</vt:lpstr>
      <vt:lpstr>Office Theme</vt:lpstr>
      <vt:lpstr>Session 5: 3 Minute Thesis Prep</vt:lpstr>
      <vt:lpstr>Overview</vt:lpstr>
      <vt:lpstr>WELCOME</vt:lpstr>
      <vt:lpstr>Introductions</vt:lpstr>
      <vt:lpstr>Overview of Session 6</vt:lpstr>
      <vt:lpstr>Goal for today</vt:lpstr>
      <vt:lpstr>3MT Overview</vt:lpstr>
      <vt:lpstr>The Rest of the Day</vt:lpstr>
      <vt:lpstr>BREAK UNTIL 10:10</vt:lpstr>
      <vt:lpstr>Biorender</vt:lpstr>
      <vt:lpstr>Activity Sheet</vt:lpstr>
      <vt:lpstr>Guest 3MT Presentations</vt:lpstr>
      <vt:lpstr>LUNCH</vt:lpstr>
      <vt:lpstr>Drafting Your 3MT</vt:lpstr>
      <vt:lpstr>Practicing Your 3MT Presentations</vt:lpstr>
      <vt:lpstr>Debriefing</vt:lpstr>
      <vt:lpstr>WRAPPING UP</vt:lpstr>
      <vt:lpstr>What does it mean for academia?</vt:lpstr>
      <vt:lpstr>What were the key points you’re taking away from today?</vt:lpstr>
      <vt:lpstr>HOMEWORK</vt:lpstr>
      <vt:lpstr>REFLECTIONS</vt:lpstr>
      <vt:lpstr>And that’s a wrap on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 3 Minute Thesis Prep</dc:title>
  <dc:creator>OSU Agriculture</dc:creator>
  <cp:keywords>Session 5, OSU, Oklahoma, Powerpoint</cp:keywords>
  <cp:lastModifiedBy>Charles, Marvellous</cp:lastModifiedBy>
  <cp:revision>13</cp:revision>
  <dcterms:created xsi:type="dcterms:W3CDTF">2024-09-22T18:51:48Z</dcterms:created>
  <dcterms:modified xsi:type="dcterms:W3CDTF">2026-01-12T21:53:05Z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0x010100D1A490B093F19547A8735C704A512464</vt:lpwstr>
  </property>
  <property fmtid="{D5CDD505-2E9C-101B-9397-08002B2CF9AE}" pid="3" name="MediaServiceImageTags">
    <vt:lpwstr/>
  </property>
</Properties>
</file>