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3"/>
  </p:notesMasterIdLst>
  <p:handoutMasterIdLst>
    <p:handoutMasterId r:id="rId24"/>
  </p:handoutMasterIdLst>
  <p:sldIdLst>
    <p:sldId id="392" r:id="rId2"/>
    <p:sldId id="321" r:id="rId3"/>
    <p:sldId id="281" r:id="rId4"/>
    <p:sldId id="326" r:id="rId5"/>
    <p:sldId id="396" r:id="rId6"/>
    <p:sldId id="397" r:id="rId7"/>
    <p:sldId id="422" r:id="rId8"/>
    <p:sldId id="415" r:id="rId9"/>
    <p:sldId id="375" r:id="rId10"/>
    <p:sldId id="419" r:id="rId11"/>
    <p:sldId id="418" r:id="rId12"/>
    <p:sldId id="410" r:id="rId13"/>
    <p:sldId id="409" r:id="rId14"/>
    <p:sldId id="411" r:id="rId15"/>
    <p:sldId id="412" r:id="rId16"/>
    <p:sldId id="413" r:id="rId17"/>
    <p:sldId id="421" r:id="rId18"/>
    <p:sldId id="406" r:id="rId19"/>
    <p:sldId id="306" r:id="rId20"/>
    <p:sldId id="314" r:id="rId21"/>
    <p:sldId id="386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E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 autoAdjust="0"/>
    <p:restoredTop sz="82714" autoAdjust="0"/>
  </p:normalViewPr>
  <p:slideViewPr>
    <p:cSldViewPr>
      <p:cViewPr>
        <p:scale>
          <a:sx n="116" d="100"/>
          <a:sy n="116" d="100"/>
        </p:scale>
        <p:origin x="-172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2586" y="-90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822566889466273"/>
          <c:y val="2.9850974364101144E-2"/>
          <c:w val="0.6724626298287022"/>
          <c:h val="0.8969890180074368"/>
        </c:manualLayout>
      </c:layout>
      <c:lineChart>
        <c:grouping val="standard"/>
        <c:varyColors val="0"/>
        <c:ser>
          <c:idx val="1"/>
          <c:order val="0"/>
          <c:tx>
            <c:v>All Land</c:v>
          </c:tx>
          <c:spPr>
            <a:ln w="508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Sheet1!$A$9:$A$59</c:f>
              <c:numCache>
                <c:formatCode>General</c:formatCode>
                <c:ptCount val="51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  <c:pt idx="50">
                  <c:v>2021</c:v>
                </c:pt>
              </c:numCache>
            </c:numRef>
          </c:cat>
          <c:val>
            <c:numRef>
              <c:f>Sheet1!$B$9:$B$59</c:f>
              <c:numCache>
                <c:formatCode>0</c:formatCode>
                <c:ptCount val="51"/>
                <c:pt idx="0">
                  <c:v>215.66314683533557</c:v>
                </c:pt>
                <c:pt idx="1">
                  <c:v>225.7280118909641</c:v>
                </c:pt>
                <c:pt idx="2">
                  <c:v>290.23033038811371</c:v>
                </c:pt>
                <c:pt idx="3">
                  <c:v>340.63456030997304</c:v>
                </c:pt>
                <c:pt idx="4">
                  <c:v>382.88277647372189</c:v>
                </c:pt>
                <c:pt idx="5">
                  <c:v>420.57469323474174</c:v>
                </c:pt>
                <c:pt idx="6">
                  <c:v>483.39167268455145</c:v>
                </c:pt>
                <c:pt idx="7">
                  <c:v>502.2143942023954</c:v>
                </c:pt>
                <c:pt idx="8">
                  <c:v>571.51022947101592</c:v>
                </c:pt>
                <c:pt idx="9">
                  <c:v>664.34052302527971</c:v>
                </c:pt>
                <c:pt idx="10">
                  <c:v>678.26396139938231</c:v>
                </c:pt>
                <c:pt idx="11">
                  <c:v>670.15110661254471</c:v>
                </c:pt>
                <c:pt idx="12">
                  <c:v>558.98869133029712</c:v>
                </c:pt>
                <c:pt idx="13">
                  <c:v>564.36950025636099</c:v>
                </c:pt>
                <c:pt idx="14">
                  <c:v>415.00579833786867</c:v>
                </c:pt>
                <c:pt idx="15">
                  <c:v>334.19871733268513</c:v>
                </c:pt>
                <c:pt idx="16">
                  <c:v>323.55786111359481</c:v>
                </c:pt>
                <c:pt idx="17">
                  <c:v>304.69271840097946</c:v>
                </c:pt>
                <c:pt idx="18">
                  <c:v>355.85383886467889</c:v>
                </c:pt>
                <c:pt idx="19">
                  <c:v>346.44309433028434</c:v>
                </c:pt>
                <c:pt idx="20">
                  <c:v>336.6697057106125</c:v>
                </c:pt>
                <c:pt idx="21">
                  <c:v>339.53563959252494</c:v>
                </c:pt>
                <c:pt idx="22">
                  <c:v>379.1067838842277</c:v>
                </c:pt>
                <c:pt idx="23">
                  <c:v>392.14310909271285</c:v>
                </c:pt>
                <c:pt idx="24">
                  <c:v>466.87</c:v>
                </c:pt>
                <c:pt idx="25">
                  <c:v>381.17443781802262</c:v>
                </c:pt>
                <c:pt idx="26">
                  <c:v>404.14416272182956</c:v>
                </c:pt>
                <c:pt idx="27">
                  <c:v>474.56679120737812</c:v>
                </c:pt>
                <c:pt idx="28">
                  <c:v>521.07683303243846</c:v>
                </c:pt>
                <c:pt idx="29">
                  <c:v>698.24624694976137</c:v>
                </c:pt>
                <c:pt idx="30">
                  <c:v>669.8269701776893</c:v>
                </c:pt>
                <c:pt idx="31">
                  <c:v>745.63614154895743</c:v>
                </c:pt>
                <c:pt idx="32">
                  <c:v>780.73110400861663</c:v>
                </c:pt>
                <c:pt idx="33">
                  <c:v>864.83679657217544</c:v>
                </c:pt>
                <c:pt idx="34">
                  <c:v>967.09170531498398</c:v>
                </c:pt>
                <c:pt idx="35">
                  <c:v>1096.5168402477445</c:v>
                </c:pt>
                <c:pt idx="36">
                  <c:v>1224.6709699168282</c:v>
                </c:pt>
                <c:pt idx="37">
                  <c:v>1327.10080586647</c:v>
                </c:pt>
                <c:pt idx="38">
                  <c:v>1286.3563008141643</c:v>
                </c:pt>
                <c:pt idx="39">
                  <c:v>1331.3175547045489</c:v>
                </c:pt>
                <c:pt idx="40">
                  <c:v>1438.0754791219033</c:v>
                </c:pt>
                <c:pt idx="41">
                  <c:v>1467.7142669403545</c:v>
                </c:pt>
                <c:pt idx="42">
                  <c:v>1705.4478449918879</c:v>
                </c:pt>
                <c:pt idx="43">
                  <c:v>1794.818326660614</c:v>
                </c:pt>
                <c:pt idx="44">
                  <c:v>1907.386551294069</c:v>
                </c:pt>
                <c:pt idx="45">
                  <c:v>1911.6695507598583</c:v>
                </c:pt>
                <c:pt idx="46">
                  <c:v>1898.893425555397</c:v>
                </c:pt>
                <c:pt idx="47">
                  <c:v>1939.877588847216</c:v>
                </c:pt>
                <c:pt idx="48">
                  <c:v>2013.3073133688822</c:v>
                </c:pt>
                <c:pt idx="49">
                  <c:v>2052.0702803473919</c:v>
                </c:pt>
                <c:pt idx="50">
                  <c:v>2585.1474292999856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C23-4F57-B025-25CE90A70496}"/>
            </c:ext>
          </c:extLst>
        </c:ser>
        <c:ser>
          <c:idx val="2"/>
          <c:order val="1"/>
          <c:tx>
            <c:v>Pasture</c:v>
          </c:tx>
          <c:spPr>
            <a:ln w="38100">
              <a:solidFill>
                <a:srgbClr val="00FF00"/>
              </a:solidFill>
              <a:prstDash val="sysDash"/>
            </a:ln>
          </c:spPr>
          <c:marker>
            <c:symbol val="none"/>
          </c:marker>
          <c:cat>
            <c:numRef>
              <c:f>Sheet1!$A$9:$A$59</c:f>
              <c:numCache>
                <c:formatCode>General</c:formatCode>
                <c:ptCount val="51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  <c:pt idx="50">
                  <c:v>2021</c:v>
                </c:pt>
              </c:numCache>
            </c:numRef>
          </c:cat>
          <c:val>
            <c:numRef>
              <c:f>Sheet1!$F$9:$F$59</c:f>
              <c:numCache>
                <c:formatCode>0</c:formatCode>
                <c:ptCount val="51"/>
                <c:pt idx="0">
                  <c:v>163.16507640433318</c:v>
                </c:pt>
                <c:pt idx="1">
                  <c:v>173.84955992488179</c:v>
                </c:pt>
                <c:pt idx="2">
                  <c:v>230.79678601635186</c:v>
                </c:pt>
                <c:pt idx="3">
                  <c:v>262.22814777288494</c:v>
                </c:pt>
                <c:pt idx="4">
                  <c:v>280.41308481294021</c:v>
                </c:pt>
                <c:pt idx="5">
                  <c:v>314.0824487513641</c:v>
                </c:pt>
                <c:pt idx="6">
                  <c:v>361.5265535693361</c:v>
                </c:pt>
                <c:pt idx="7">
                  <c:v>398.12229049678706</c:v>
                </c:pt>
                <c:pt idx="8">
                  <c:v>462.50307789465626</c:v>
                </c:pt>
                <c:pt idx="9">
                  <c:v>565.26409385765146</c:v>
                </c:pt>
                <c:pt idx="10">
                  <c:v>523.95757641448085</c:v>
                </c:pt>
                <c:pt idx="11">
                  <c:v>502.14060766407783</c:v>
                </c:pt>
                <c:pt idx="12">
                  <c:v>418.46208662224888</c:v>
                </c:pt>
                <c:pt idx="13">
                  <c:v>481.59573102632061</c:v>
                </c:pt>
                <c:pt idx="14">
                  <c:v>336.18502078641956</c:v>
                </c:pt>
                <c:pt idx="15">
                  <c:v>280.46449368443587</c:v>
                </c:pt>
                <c:pt idx="16">
                  <c:v>288.82964998142847</c:v>
                </c:pt>
                <c:pt idx="17">
                  <c:v>262.68208989952404</c:v>
                </c:pt>
                <c:pt idx="18">
                  <c:v>292.53697013995287</c:v>
                </c:pt>
                <c:pt idx="19">
                  <c:v>280.34956862499433</c:v>
                </c:pt>
                <c:pt idx="20">
                  <c:v>293.59881657720695</c:v>
                </c:pt>
                <c:pt idx="21">
                  <c:v>291.72351354913633</c:v>
                </c:pt>
                <c:pt idx="22">
                  <c:v>345.84603482733178</c:v>
                </c:pt>
                <c:pt idx="23">
                  <c:v>354.33634022794428</c:v>
                </c:pt>
                <c:pt idx="24">
                  <c:v>467.21</c:v>
                </c:pt>
                <c:pt idx="25">
                  <c:v>320.56265861672853</c:v>
                </c:pt>
                <c:pt idx="26">
                  <c:v>345.91984548059793</c:v>
                </c:pt>
                <c:pt idx="27">
                  <c:v>469.13318476633958</c:v>
                </c:pt>
                <c:pt idx="28">
                  <c:v>531.71365403081984</c:v>
                </c:pt>
                <c:pt idx="29">
                  <c:v>750.58859191665749</c:v>
                </c:pt>
                <c:pt idx="30">
                  <c:v>723.15250609750638</c:v>
                </c:pt>
                <c:pt idx="31">
                  <c:v>823.88109934691136</c:v>
                </c:pt>
                <c:pt idx="32">
                  <c:v>847.1424748113933</c:v>
                </c:pt>
                <c:pt idx="33">
                  <c:v>943.15834147119153</c:v>
                </c:pt>
                <c:pt idx="34">
                  <c:v>1043.1575347393102</c:v>
                </c:pt>
                <c:pt idx="35">
                  <c:v>1224.5407038909532</c:v>
                </c:pt>
                <c:pt idx="36">
                  <c:v>1372.3718037674905</c:v>
                </c:pt>
                <c:pt idx="37">
                  <c:v>1471.8069648598087</c:v>
                </c:pt>
                <c:pt idx="38">
                  <c:v>1380.6630927521064</c:v>
                </c:pt>
                <c:pt idx="39">
                  <c:v>1436.6232804807159</c:v>
                </c:pt>
                <c:pt idx="40">
                  <c:v>1520.3968716990075</c:v>
                </c:pt>
                <c:pt idx="41">
                  <c:v>1512.5238252366892</c:v>
                </c:pt>
                <c:pt idx="42">
                  <c:v>1723.3600329733065</c:v>
                </c:pt>
                <c:pt idx="43">
                  <c:v>1840.7960510623243</c:v>
                </c:pt>
                <c:pt idx="44">
                  <c:v>1935.50770731529</c:v>
                </c:pt>
                <c:pt idx="45">
                  <c:v>1968.6590837519464</c:v>
                </c:pt>
                <c:pt idx="46">
                  <c:v>2005.9464583686008</c:v>
                </c:pt>
                <c:pt idx="47">
                  <c:v>2041.756779007181</c:v>
                </c:pt>
                <c:pt idx="48">
                  <c:v>2132.033771702429</c:v>
                </c:pt>
                <c:pt idx="49">
                  <c:v>2184.2888970493163</c:v>
                </c:pt>
                <c:pt idx="50">
                  <c:v>2636.0763769902255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C23-4F57-B025-25CE90A70496}"/>
            </c:ext>
          </c:extLst>
        </c:ser>
        <c:ser>
          <c:idx val="4"/>
          <c:order val="2"/>
          <c:tx>
            <c:v>Cropland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Sheet1!$A$9:$A$59</c:f>
              <c:numCache>
                <c:formatCode>General</c:formatCode>
                <c:ptCount val="51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  <c:pt idx="50">
                  <c:v>2021</c:v>
                </c:pt>
              </c:numCache>
            </c:numRef>
          </c:cat>
          <c:val>
            <c:numRef>
              <c:f>Sheet1!$J$9:$J$59</c:f>
              <c:numCache>
                <c:formatCode>0</c:formatCode>
                <c:ptCount val="51"/>
                <c:pt idx="0">
                  <c:v>315.32325915290738</c:v>
                </c:pt>
                <c:pt idx="1">
                  <c:v>312.85929146348627</c:v>
                </c:pt>
                <c:pt idx="2">
                  <c:v>466.3088569265708</c:v>
                </c:pt>
                <c:pt idx="3">
                  <c:v>524.13222236946729</c:v>
                </c:pt>
                <c:pt idx="4">
                  <c:v>621.50222023543438</c:v>
                </c:pt>
                <c:pt idx="5">
                  <c:v>678.90231338961871</c:v>
                </c:pt>
                <c:pt idx="6">
                  <c:v>712.29006653437614</c:v>
                </c:pt>
                <c:pt idx="7">
                  <c:v>765.10245285597159</c:v>
                </c:pt>
                <c:pt idx="8">
                  <c:v>824.36125878235782</c:v>
                </c:pt>
                <c:pt idx="9">
                  <c:v>901.82593622352658</c:v>
                </c:pt>
                <c:pt idx="10">
                  <c:v>986.50151438667342</c:v>
                </c:pt>
                <c:pt idx="11">
                  <c:v>949.31422012080134</c:v>
                </c:pt>
                <c:pt idx="12">
                  <c:v>896.05027469679692</c:v>
                </c:pt>
                <c:pt idx="13">
                  <c:v>808.64872934775394</c:v>
                </c:pt>
                <c:pt idx="14">
                  <c:v>591.01010399125016</c:v>
                </c:pt>
                <c:pt idx="15">
                  <c:v>489.14105764493348</c:v>
                </c:pt>
                <c:pt idx="16">
                  <c:v>467.78179659038301</c:v>
                </c:pt>
                <c:pt idx="17">
                  <c:v>495.46191555987474</c:v>
                </c:pt>
                <c:pt idx="18">
                  <c:v>583.32626658876552</c:v>
                </c:pt>
                <c:pt idx="19">
                  <c:v>576.56543178388483</c:v>
                </c:pt>
                <c:pt idx="20">
                  <c:v>507.88969647101845</c:v>
                </c:pt>
                <c:pt idx="21">
                  <c:v>512.21236862484784</c:v>
                </c:pt>
                <c:pt idx="22">
                  <c:v>530.41032081287813</c:v>
                </c:pt>
                <c:pt idx="23">
                  <c:v>537.03354460792161</c:v>
                </c:pt>
                <c:pt idx="24">
                  <c:v>497.31</c:v>
                </c:pt>
                <c:pt idx="25">
                  <c:v>475.86937029784605</c:v>
                </c:pt>
                <c:pt idx="26">
                  <c:v>447.27063360484397</c:v>
                </c:pt>
                <c:pt idx="27">
                  <c:v>564.43984794275491</c:v>
                </c:pt>
                <c:pt idx="28">
                  <c:v>572.94072378460862</c:v>
                </c:pt>
                <c:pt idx="29">
                  <c:v>675.87507566436</c:v>
                </c:pt>
                <c:pt idx="30">
                  <c:v>702.47328685803234</c:v>
                </c:pt>
                <c:pt idx="31">
                  <c:v>691.42247668713685</c:v>
                </c:pt>
                <c:pt idx="32">
                  <c:v>713.67606538795201</c:v>
                </c:pt>
                <c:pt idx="33">
                  <c:v>828.9751325133027</c:v>
                </c:pt>
                <c:pt idx="34">
                  <c:v>923.75336691887389</c:v>
                </c:pt>
                <c:pt idx="35">
                  <c:v>907.61859561480003</c:v>
                </c:pt>
                <c:pt idx="36">
                  <c:v>905.1728402190837</c:v>
                </c:pt>
                <c:pt idx="37">
                  <c:v>1196.4859666386524</c:v>
                </c:pt>
                <c:pt idx="38">
                  <c:v>1179.1840158111033</c:v>
                </c:pt>
                <c:pt idx="39">
                  <c:v>1211.6173677913262</c:v>
                </c:pt>
                <c:pt idx="40">
                  <c:v>1414.1684491049089</c:v>
                </c:pt>
                <c:pt idx="41">
                  <c:v>1566.3514285216054</c:v>
                </c:pt>
                <c:pt idx="42">
                  <c:v>1954.605680230608</c:v>
                </c:pt>
                <c:pt idx="43">
                  <c:v>1966.7515041765737</c:v>
                </c:pt>
                <c:pt idx="44">
                  <c:v>2059.2214832799646</c:v>
                </c:pt>
                <c:pt idx="45">
                  <c:v>1982.2503979112846</c:v>
                </c:pt>
                <c:pt idx="46">
                  <c:v>1870.4131416308451</c:v>
                </c:pt>
                <c:pt idx="47">
                  <c:v>1835.341170623753</c:v>
                </c:pt>
                <c:pt idx="48">
                  <c:v>1837.7974846223162</c:v>
                </c:pt>
                <c:pt idx="49">
                  <c:v>1797.2532780140455</c:v>
                </c:pt>
                <c:pt idx="50">
                  <c:v>2395.5205553325213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C23-4F57-B025-25CE90A704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643008"/>
        <c:axId val="247621312"/>
      </c:lineChart>
      <c:catAx>
        <c:axId val="209643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47621312"/>
        <c:crosses val="autoZero"/>
        <c:auto val="1"/>
        <c:lblAlgn val="ctr"/>
        <c:lblOffset val="100"/>
        <c:tickLblSkip val="5"/>
        <c:noMultiLvlLbl val="0"/>
      </c:catAx>
      <c:valAx>
        <c:axId val="247621312"/>
        <c:scaling>
          <c:orientation val="minMax"/>
          <c:max val="275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9643008"/>
        <c:crosses val="autoZero"/>
        <c:crossBetween val="midCat"/>
        <c:majorUnit val="250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85297514281303066"/>
          <c:y val="0.38338652816077312"/>
          <c:w val="0.13803161482642723"/>
          <c:h val="0.16796335057273959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v>Panhandle</c:v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'[LV website9000 2021.xls]Sheet1'!$AU$205:$AU$225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2021.xls]Sheet1'!$AV$205:$AV$225</c:f>
              <c:numCache>
                <c:formatCode>0</c:formatCode>
                <c:ptCount val="21"/>
                <c:pt idx="0">
                  <c:v>381.06074244375969</c:v>
                </c:pt>
                <c:pt idx="1">
                  <c:v>384.69376572517791</c:v>
                </c:pt>
                <c:pt idx="2">
                  <c:v>365.38558222798542</c:v>
                </c:pt>
                <c:pt idx="3">
                  <c:v>363.0703340550528</c:v>
                </c:pt>
                <c:pt idx="4">
                  <c:v>352.35723945137022</c:v>
                </c:pt>
                <c:pt idx="5">
                  <c:v>364.0117831849895</c:v>
                </c:pt>
                <c:pt idx="6">
                  <c:v>439.5768298662415</c:v>
                </c:pt>
                <c:pt idx="7">
                  <c:v>473.9083632327264</c:v>
                </c:pt>
                <c:pt idx="8">
                  <c:v>496.72007600865885</c:v>
                </c:pt>
                <c:pt idx="9">
                  <c:v>581.76186175427677</c:v>
                </c:pt>
                <c:pt idx="10">
                  <c:v>635.67750607713515</c:v>
                </c:pt>
                <c:pt idx="11">
                  <c:v>778.92727112524926</c:v>
                </c:pt>
                <c:pt idx="12">
                  <c:v>915.78325957089157</c:v>
                </c:pt>
                <c:pt idx="13">
                  <c:v>966.31750855949258</c:v>
                </c:pt>
                <c:pt idx="14">
                  <c:v>1150.2238910005851</c:v>
                </c:pt>
                <c:pt idx="15">
                  <c:v>1067.376990991952</c:v>
                </c:pt>
                <c:pt idx="16">
                  <c:v>976.68596119518043</c:v>
                </c:pt>
                <c:pt idx="17">
                  <c:v>1002.8361216467808</c:v>
                </c:pt>
                <c:pt idx="18">
                  <c:v>1072.2880983160258</c:v>
                </c:pt>
                <c:pt idx="19">
                  <c:v>1232.9543995053812</c:v>
                </c:pt>
                <c:pt idx="20">
                  <c:v>1133.8432524195191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744-4912-A08F-70632CA78D67}"/>
            </c:ext>
          </c:extLst>
        </c:ser>
        <c:ser>
          <c:idx val="2"/>
          <c:order val="1"/>
          <c:tx>
            <c:v>West-NW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'[LV website9000 2021.xls]Sheet1'!$AU$205:$AU$225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2021.xls]Sheet1'!$AW$205:$AW$225</c:f>
              <c:numCache>
                <c:formatCode>0</c:formatCode>
                <c:ptCount val="21"/>
                <c:pt idx="0">
                  <c:v>639.88569903147607</c:v>
                </c:pt>
                <c:pt idx="1">
                  <c:v>689.53805328451654</c:v>
                </c:pt>
                <c:pt idx="2">
                  <c:v>679.24063898177815</c:v>
                </c:pt>
                <c:pt idx="3">
                  <c:v>696.84783441502623</c:v>
                </c:pt>
                <c:pt idx="4">
                  <c:v>769.17703543842549</c:v>
                </c:pt>
                <c:pt idx="5">
                  <c:v>881.79845111925283</c:v>
                </c:pt>
                <c:pt idx="6">
                  <c:v>950.95433017422067</c:v>
                </c:pt>
                <c:pt idx="7">
                  <c:v>1014.9401477184897</c:v>
                </c:pt>
                <c:pt idx="8">
                  <c:v>1105.6832645883387</c:v>
                </c:pt>
                <c:pt idx="9">
                  <c:v>1129.9721352058391</c:v>
                </c:pt>
                <c:pt idx="10">
                  <c:v>1260.3856196651545</c:v>
                </c:pt>
                <c:pt idx="11">
                  <c:v>1457.3365944039087</c:v>
                </c:pt>
                <c:pt idx="12">
                  <c:v>1644.7620496817494</c:v>
                </c:pt>
                <c:pt idx="13">
                  <c:v>1950.9162276429497</c:v>
                </c:pt>
                <c:pt idx="14">
                  <c:v>2035.2987763861006</c:v>
                </c:pt>
                <c:pt idx="15">
                  <c:v>2093.3804391080052</c:v>
                </c:pt>
                <c:pt idx="16">
                  <c:v>2143.2314160300066</c:v>
                </c:pt>
                <c:pt idx="17">
                  <c:v>2077.6336788622925</c:v>
                </c:pt>
                <c:pt idx="18">
                  <c:v>2069.9009809010909</c:v>
                </c:pt>
                <c:pt idx="19">
                  <c:v>2001.1949363654383</c:v>
                </c:pt>
                <c:pt idx="20">
                  <c:v>2082.028974621981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744-4912-A08F-70632CA78D67}"/>
            </c:ext>
          </c:extLst>
        </c:ser>
        <c:ser>
          <c:idx val="3"/>
          <c:order val="2"/>
          <c:tx>
            <c:v>Southwest</c:v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'[LV website9000 2021.xls]Sheet1'!$AU$205:$AU$225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2021.xls]Sheet1'!$AX$205:$AX$225</c:f>
              <c:numCache>
                <c:formatCode>0</c:formatCode>
                <c:ptCount val="21"/>
                <c:pt idx="0">
                  <c:v>539.48163108989195</c:v>
                </c:pt>
                <c:pt idx="1">
                  <c:v>575.76324914736347</c:v>
                </c:pt>
                <c:pt idx="2">
                  <c:v>577.17014706333555</c:v>
                </c:pt>
                <c:pt idx="3">
                  <c:v>615.85061998571314</c:v>
                </c:pt>
                <c:pt idx="4">
                  <c:v>685.83889290706816</c:v>
                </c:pt>
                <c:pt idx="5">
                  <c:v>736.68485859659074</c:v>
                </c:pt>
                <c:pt idx="6">
                  <c:v>809.06491396710953</c:v>
                </c:pt>
                <c:pt idx="7">
                  <c:v>891.52531107537084</c:v>
                </c:pt>
                <c:pt idx="8">
                  <c:v>989.85102029467839</c:v>
                </c:pt>
                <c:pt idx="9">
                  <c:v>1106.0986416979379</c:v>
                </c:pt>
                <c:pt idx="10">
                  <c:v>1158.3343582342841</c:v>
                </c:pt>
                <c:pt idx="11">
                  <c:v>1262.6159611736393</c:v>
                </c:pt>
                <c:pt idx="12">
                  <c:v>1476.8246631160071</c:v>
                </c:pt>
                <c:pt idx="13">
                  <c:v>1557.539953264517</c:v>
                </c:pt>
                <c:pt idx="14">
                  <c:v>1613.569511788723</c:v>
                </c:pt>
                <c:pt idx="15">
                  <c:v>1578.3430042138618</c:v>
                </c:pt>
                <c:pt idx="16">
                  <c:v>1627.8368560396366</c:v>
                </c:pt>
                <c:pt idx="17">
                  <c:v>1577.3799032615784</c:v>
                </c:pt>
                <c:pt idx="18">
                  <c:v>1552.4949648819941</c:v>
                </c:pt>
                <c:pt idx="19">
                  <c:v>1548.0802860544809</c:v>
                </c:pt>
                <c:pt idx="20">
                  <c:v>1626.4564348685647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744-4912-A08F-70632CA78D67}"/>
            </c:ext>
          </c:extLst>
        </c:ser>
        <c:ser>
          <c:idx val="4"/>
          <c:order val="3"/>
          <c:tx>
            <c:v>North-Central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'[LV website9000 2021.xls]Sheet1'!$AU$205:$AU$225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2021.xls]Sheet1'!$AY$205:$AY$225</c:f>
              <c:numCache>
                <c:formatCode>0</c:formatCode>
                <c:ptCount val="21"/>
                <c:pt idx="0">
                  <c:v>717.26795238394197</c:v>
                </c:pt>
                <c:pt idx="1">
                  <c:v>733.40604975877773</c:v>
                </c:pt>
                <c:pt idx="2">
                  <c:v>789.67209215216872</c:v>
                </c:pt>
                <c:pt idx="3">
                  <c:v>873.46451588877721</c:v>
                </c:pt>
                <c:pt idx="4">
                  <c:v>941.06126646675375</c:v>
                </c:pt>
                <c:pt idx="5">
                  <c:v>1026.1416362232744</c:v>
                </c:pt>
                <c:pt idx="6">
                  <c:v>1012.0415453541159</c:v>
                </c:pt>
                <c:pt idx="7">
                  <c:v>1123.5133288645884</c:v>
                </c:pt>
                <c:pt idx="8">
                  <c:v>1168.0153981222138</c:v>
                </c:pt>
                <c:pt idx="9">
                  <c:v>1286.5157391746825</c:v>
                </c:pt>
                <c:pt idx="10">
                  <c:v>1310.8270579939899</c:v>
                </c:pt>
                <c:pt idx="11">
                  <c:v>1462.4792604773347</c:v>
                </c:pt>
                <c:pt idx="12">
                  <c:v>1856.7439547000106</c:v>
                </c:pt>
                <c:pt idx="13">
                  <c:v>2081.1250072633584</c:v>
                </c:pt>
                <c:pt idx="14">
                  <c:v>2247.1017900162842</c:v>
                </c:pt>
                <c:pt idx="15">
                  <c:v>2264.49112837141</c:v>
                </c:pt>
                <c:pt idx="16">
                  <c:v>2158.832258862602</c:v>
                </c:pt>
                <c:pt idx="17">
                  <c:v>2050.8601477113834</c:v>
                </c:pt>
                <c:pt idx="18">
                  <c:v>1970.5680120418356</c:v>
                </c:pt>
                <c:pt idx="19">
                  <c:v>1954.083968512502</c:v>
                </c:pt>
                <c:pt idx="20">
                  <c:v>2134.5672648842956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744-4912-A08F-70632CA78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160384"/>
        <c:axId val="200829184"/>
      </c:lineChart>
      <c:catAx>
        <c:axId val="38160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0829184"/>
        <c:crosses val="autoZero"/>
        <c:auto val="1"/>
        <c:lblAlgn val="ctr"/>
        <c:lblOffset val="100"/>
        <c:tickLblSkip val="2"/>
        <c:noMultiLvlLbl val="0"/>
      </c:catAx>
      <c:valAx>
        <c:axId val="200829184"/>
        <c:scaling>
          <c:orientation val="minMax"/>
          <c:max val="30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8160384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18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v>Panhandle</c:v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'[LV website9000 2021.xls]Sheet1'!$AU$239:$AU$259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2021.xls]Sheet1'!$AV$239:$AV$259</c:f>
              <c:numCache>
                <c:formatCode>0</c:formatCode>
                <c:ptCount val="21"/>
                <c:pt idx="0">
                  <c:v>223.7869526610057</c:v>
                </c:pt>
                <c:pt idx="1">
                  <c:v>233.14810687531832</c:v>
                </c:pt>
                <c:pt idx="2">
                  <c:v>248.0898035931059</c:v>
                </c:pt>
                <c:pt idx="3">
                  <c:v>279.0669404281806</c:v>
                </c:pt>
                <c:pt idx="4">
                  <c:v>323.65043827266021</c:v>
                </c:pt>
                <c:pt idx="5">
                  <c:v>310.83229166666661</c:v>
                </c:pt>
                <c:pt idx="6">
                  <c:v>292.97673999634316</c:v>
                </c:pt>
                <c:pt idx="7">
                  <c:v>350.75469491966703</c:v>
                </c:pt>
                <c:pt idx="8">
                  <c:v>397.15730848095228</c:v>
                </c:pt>
                <c:pt idx="9">
                  <c:v>449.65341081602617</c:v>
                </c:pt>
                <c:pt idx="10">
                  <c:v>451.17322972282193</c:v>
                </c:pt>
                <c:pt idx="11">
                  <c:v>506.46717955815217</c:v>
                </c:pt>
                <c:pt idx="12">
                  <c:v>520.2454118762588</c:v>
                </c:pt>
                <c:pt idx="13">
                  <c:v>600.04531320666729</c:v>
                </c:pt>
                <c:pt idx="14">
                  <c:v>686.3361851309362</c:v>
                </c:pt>
                <c:pt idx="15">
                  <c:v>730.74847374127876</c:v>
                </c:pt>
                <c:pt idx="16">
                  <c:v>705.16792032312844</c:v>
                </c:pt>
                <c:pt idx="17">
                  <c:v>649.36046715011275</c:v>
                </c:pt>
                <c:pt idx="18">
                  <c:v>674.75241651383431</c:v>
                </c:pt>
                <c:pt idx="19">
                  <c:v>670.23775966227163</c:v>
                </c:pt>
                <c:pt idx="20" formatCode="General">
                  <c:v>674.9030015117778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592-460E-A2EF-9EB2A9589583}"/>
            </c:ext>
          </c:extLst>
        </c:ser>
        <c:ser>
          <c:idx val="2"/>
          <c:order val="1"/>
          <c:tx>
            <c:v>West-NW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'[LV website9000 2021.xls]Sheet1'!$AU$239:$AU$259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2021.xls]Sheet1'!$AW$239:$AW$259</c:f>
              <c:numCache>
                <c:formatCode>0</c:formatCode>
                <c:ptCount val="21"/>
                <c:pt idx="0">
                  <c:v>385.97365732249932</c:v>
                </c:pt>
                <c:pt idx="1">
                  <c:v>434.94129324523567</c:v>
                </c:pt>
                <c:pt idx="2">
                  <c:v>446.78129873182218</c:v>
                </c:pt>
                <c:pt idx="3">
                  <c:v>474.7250053974202</c:v>
                </c:pt>
                <c:pt idx="4">
                  <c:v>531.73836199165862</c:v>
                </c:pt>
                <c:pt idx="5">
                  <c:v>596.39707403742716</c:v>
                </c:pt>
                <c:pt idx="6">
                  <c:v>676.16432917039447</c:v>
                </c:pt>
                <c:pt idx="7">
                  <c:v>830.39144799450742</c:v>
                </c:pt>
                <c:pt idx="8">
                  <c:v>896.42779589841848</c:v>
                </c:pt>
                <c:pt idx="9">
                  <c:v>937.19363202194143</c:v>
                </c:pt>
                <c:pt idx="10">
                  <c:v>1007.3157517526871</c:v>
                </c:pt>
                <c:pt idx="11">
                  <c:v>1076.0072114298368</c:v>
                </c:pt>
                <c:pt idx="12">
                  <c:v>1181.6453767741018</c:v>
                </c:pt>
                <c:pt idx="13">
                  <c:v>1279.9763160086704</c:v>
                </c:pt>
                <c:pt idx="14">
                  <c:v>1355.5175953987275</c:v>
                </c:pt>
                <c:pt idx="15">
                  <c:v>1357.8309530081538</c:v>
                </c:pt>
                <c:pt idx="16">
                  <c:v>1365.2013303455715</c:v>
                </c:pt>
                <c:pt idx="17">
                  <c:v>1382.4717962290406</c:v>
                </c:pt>
                <c:pt idx="18">
                  <c:v>1418.1650365825499</c:v>
                </c:pt>
                <c:pt idx="19">
                  <c:v>1384.9906600478912</c:v>
                </c:pt>
                <c:pt idx="20" formatCode="General">
                  <c:v>1401.9674564171573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592-460E-A2EF-9EB2A9589583}"/>
            </c:ext>
          </c:extLst>
        </c:ser>
        <c:ser>
          <c:idx val="3"/>
          <c:order val="2"/>
          <c:tx>
            <c:v>Southwest</c:v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'[LV website9000 2021.xls]Sheet1'!$AU$239:$AU$259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2021.xls]Sheet1'!$AX$239:$AX$259</c:f>
              <c:numCache>
                <c:formatCode>0</c:formatCode>
                <c:ptCount val="21"/>
                <c:pt idx="0">
                  <c:v>415.54014530800805</c:v>
                </c:pt>
                <c:pt idx="1">
                  <c:v>440.90788818998192</c:v>
                </c:pt>
                <c:pt idx="2">
                  <c:v>437.30864717272254</c:v>
                </c:pt>
                <c:pt idx="3">
                  <c:v>484.15062106905771</c:v>
                </c:pt>
                <c:pt idx="4">
                  <c:v>519.59112609996998</c:v>
                </c:pt>
                <c:pt idx="5">
                  <c:v>592.27684608002903</c:v>
                </c:pt>
                <c:pt idx="6">
                  <c:v>771.47920450454092</c:v>
                </c:pt>
                <c:pt idx="7">
                  <c:v>957.19121924378715</c:v>
                </c:pt>
                <c:pt idx="8">
                  <c:v>960.06299086397337</c:v>
                </c:pt>
                <c:pt idx="9">
                  <c:v>921.96338089589813</c:v>
                </c:pt>
                <c:pt idx="10">
                  <c:v>899.0414009817066</c:v>
                </c:pt>
                <c:pt idx="11">
                  <c:v>949.84657255405523</c:v>
                </c:pt>
                <c:pt idx="12">
                  <c:v>1010.3594156595699</c:v>
                </c:pt>
                <c:pt idx="13">
                  <c:v>1096.9042799465781</c:v>
                </c:pt>
                <c:pt idx="14">
                  <c:v>1264.8667475651732</c:v>
                </c:pt>
                <c:pt idx="15">
                  <c:v>1304.6894210627922</c:v>
                </c:pt>
                <c:pt idx="16">
                  <c:v>1308.2395349501257</c:v>
                </c:pt>
                <c:pt idx="17">
                  <c:v>1328.6677274075951</c:v>
                </c:pt>
                <c:pt idx="18">
                  <c:v>1339.1278428275734</c:v>
                </c:pt>
                <c:pt idx="19">
                  <c:v>1336.3318995651312</c:v>
                </c:pt>
                <c:pt idx="20" formatCode="General">
                  <c:v>1408.8469269806819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592-460E-A2EF-9EB2A9589583}"/>
            </c:ext>
          </c:extLst>
        </c:ser>
        <c:ser>
          <c:idx val="4"/>
          <c:order val="3"/>
          <c:tx>
            <c:v>North-Central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'[LV website9000 2021.xls]Sheet1'!$AU$239:$AU$259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2021.xls]Sheet1'!$AY$239:$AY$259</c:f>
              <c:numCache>
                <c:formatCode>0</c:formatCode>
                <c:ptCount val="21"/>
                <c:pt idx="0">
                  <c:v>729.48232117258351</c:v>
                </c:pt>
                <c:pt idx="1">
                  <c:v>905.33040994900875</c:v>
                </c:pt>
                <c:pt idx="2">
                  <c:v>1055.243520048964</c:v>
                </c:pt>
                <c:pt idx="3">
                  <c:v>1108.7183518975794</c:v>
                </c:pt>
                <c:pt idx="4">
                  <c:v>1117.2202467746602</c:v>
                </c:pt>
                <c:pt idx="5">
                  <c:v>1187.6382172213816</c:v>
                </c:pt>
                <c:pt idx="6">
                  <c:v>1244.3441748848495</c:v>
                </c:pt>
                <c:pt idx="7">
                  <c:v>1372.2709245332551</c:v>
                </c:pt>
                <c:pt idx="8">
                  <c:v>1434.6824785058573</c:v>
                </c:pt>
                <c:pt idx="9">
                  <c:v>1529.1095919317388</c:v>
                </c:pt>
                <c:pt idx="10">
                  <c:v>1540.8383877822528</c:v>
                </c:pt>
                <c:pt idx="11">
                  <c:v>1544.1808189453288</c:v>
                </c:pt>
                <c:pt idx="12">
                  <c:v>1811.0528994805563</c:v>
                </c:pt>
                <c:pt idx="13">
                  <c:v>1942.9053449878907</c:v>
                </c:pt>
                <c:pt idx="14">
                  <c:v>2068.6153046104259</c:v>
                </c:pt>
                <c:pt idx="15">
                  <c:v>2140.1617157963287</c:v>
                </c:pt>
                <c:pt idx="16">
                  <c:v>2167.1174456487197</c:v>
                </c:pt>
                <c:pt idx="17">
                  <c:v>2199.4862257550672</c:v>
                </c:pt>
                <c:pt idx="18">
                  <c:v>2235.8200183453482</c:v>
                </c:pt>
                <c:pt idx="19">
                  <c:v>2251.9591857630758</c:v>
                </c:pt>
                <c:pt idx="20" formatCode="General">
                  <c:v>2327.3742280396646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592-460E-A2EF-9EB2A9589583}"/>
            </c:ext>
          </c:extLst>
        </c:ser>
        <c:ser>
          <c:idx val="5"/>
          <c:order val="4"/>
          <c:tx>
            <c:v>South-Central</c:v>
          </c:tx>
          <c:spPr>
            <a:ln w="38100">
              <a:solidFill>
                <a:srgbClr val="C0E29E"/>
              </a:solidFill>
            </a:ln>
          </c:spPr>
          <c:marker>
            <c:symbol val="none"/>
          </c:marker>
          <c:cat>
            <c:numRef>
              <c:f>'[LV website9000 2021.xls]Sheet1'!$AU$239:$AU$259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2021.xls]Sheet1'!$AZ$239:$AZ$259</c:f>
              <c:numCache>
                <c:formatCode>0</c:formatCode>
                <c:ptCount val="21"/>
                <c:pt idx="0">
                  <c:v>635.24371274137297</c:v>
                </c:pt>
                <c:pt idx="1">
                  <c:v>712.03911683905415</c:v>
                </c:pt>
                <c:pt idx="2">
                  <c:v>818.63277432215637</c:v>
                </c:pt>
                <c:pt idx="3">
                  <c:v>900.55348338649662</c:v>
                </c:pt>
                <c:pt idx="4">
                  <c:v>1027.5836678184651</c:v>
                </c:pt>
                <c:pt idx="5">
                  <c:v>1185.9617540883928</c:v>
                </c:pt>
                <c:pt idx="6">
                  <c:v>1347.8349575309148</c:v>
                </c:pt>
                <c:pt idx="7">
                  <c:v>1512.8182658150185</c:v>
                </c:pt>
                <c:pt idx="8">
                  <c:v>1529.218870854022</c:v>
                </c:pt>
                <c:pt idx="9">
                  <c:v>1608.4812210381358</c:v>
                </c:pt>
                <c:pt idx="10">
                  <c:v>1488.8621398507244</c:v>
                </c:pt>
                <c:pt idx="11">
                  <c:v>1541.7695774025979</c:v>
                </c:pt>
                <c:pt idx="12">
                  <c:v>1613.2765925303586</c:v>
                </c:pt>
                <c:pt idx="13">
                  <c:v>1780.3710604538239</c:v>
                </c:pt>
                <c:pt idx="14">
                  <c:v>1954.7194379948228</c:v>
                </c:pt>
                <c:pt idx="15">
                  <c:v>2068.4499448961151</c:v>
                </c:pt>
                <c:pt idx="16">
                  <c:v>2148.8023191540765</c:v>
                </c:pt>
                <c:pt idx="17">
                  <c:v>2194.3611696877792</c:v>
                </c:pt>
                <c:pt idx="18">
                  <c:v>2312.6765255308019</c:v>
                </c:pt>
                <c:pt idx="19">
                  <c:v>2464.8405868299942</c:v>
                </c:pt>
                <c:pt idx="20" formatCode="General">
                  <c:v>2743.4602058491355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592-460E-A2EF-9EB2A9589583}"/>
            </c:ext>
          </c:extLst>
        </c:ser>
        <c:ser>
          <c:idx val="6"/>
          <c:order val="5"/>
          <c:tx>
            <c:v>Northeast</c:v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'[LV website9000 2021.xls]Sheet1'!$AU$239:$AU$259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2021.xls]Sheet1'!$BA$239:$BA$259</c:f>
              <c:numCache>
                <c:formatCode>0</c:formatCode>
                <c:ptCount val="21"/>
                <c:pt idx="0">
                  <c:v>793.08643300558651</c:v>
                </c:pt>
                <c:pt idx="1">
                  <c:v>899.08792795084537</c:v>
                </c:pt>
                <c:pt idx="2">
                  <c:v>894.19089234936177</c:v>
                </c:pt>
                <c:pt idx="3">
                  <c:v>976.43611683198242</c:v>
                </c:pt>
                <c:pt idx="4">
                  <c:v>1052.9329649018298</c:v>
                </c:pt>
                <c:pt idx="5">
                  <c:v>1159.9253075333593</c:v>
                </c:pt>
                <c:pt idx="6">
                  <c:v>1301.6633996748976</c:v>
                </c:pt>
                <c:pt idx="7">
                  <c:v>1447.5580043742502</c:v>
                </c:pt>
                <c:pt idx="8">
                  <c:v>1573.458940130479</c:v>
                </c:pt>
                <c:pt idx="9">
                  <c:v>1612.5085495537119</c:v>
                </c:pt>
                <c:pt idx="10">
                  <c:v>1677.2901378728416</c:v>
                </c:pt>
                <c:pt idx="11">
                  <c:v>1692.0718392673416</c:v>
                </c:pt>
                <c:pt idx="12">
                  <c:v>1790.2599297460777</c:v>
                </c:pt>
                <c:pt idx="13">
                  <c:v>1869.0269852577089</c:v>
                </c:pt>
                <c:pt idx="14">
                  <c:v>2037.4215407193699</c:v>
                </c:pt>
                <c:pt idx="15">
                  <c:v>2156.184279693588</c:v>
                </c:pt>
                <c:pt idx="16">
                  <c:v>2247.5101648542418</c:v>
                </c:pt>
                <c:pt idx="17">
                  <c:v>2284.9508099124801</c:v>
                </c:pt>
                <c:pt idx="18">
                  <c:v>2330.8544275176905</c:v>
                </c:pt>
                <c:pt idx="19">
                  <c:v>2408.1378871092948</c:v>
                </c:pt>
                <c:pt idx="20" formatCode="General">
                  <c:v>2710.9272168512734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E592-460E-A2EF-9EB2A9589583}"/>
            </c:ext>
          </c:extLst>
        </c:ser>
        <c:ser>
          <c:idx val="7"/>
          <c:order val="6"/>
          <c:tx>
            <c:v>East-NE</c:v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'[LV website9000 2021.xls]Sheet1'!$AU$239:$AU$259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2021.xls]Sheet1'!$BB$239:$BB$259</c:f>
              <c:numCache>
                <c:formatCode>0</c:formatCode>
                <c:ptCount val="21"/>
                <c:pt idx="0">
                  <c:v>918.0646274353162</c:v>
                </c:pt>
                <c:pt idx="1">
                  <c:v>1024.4543975617162</c:v>
                </c:pt>
                <c:pt idx="2">
                  <c:v>1057.4319110752415</c:v>
                </c:pt>
                <c:pt idx="3">
                  <c:v>1152.0958893152642</c:v>
                </c:pt>
                <c:pt idx="4">
                  <c:v>1270.5690350433151</c:v>
                </c:pt>
                <c:pt idx="5">
                  <c:v>1498.1097009480682</c:v>
                </c:pt>
                <c:pt idx="6">
                  <c:v>1673.780099532541</c:v>
                </c:pt>
                <c:pt idx="7">
                  <c:v>1909.1922006841025</c:v>
                </c:pt>
                <c:pt idx="8">
                  <c:v>2171.1323914411946</c:v>
                </c:pt>
                <c:pt idx="9">
                  <c:v>2203.8511655130433</c:v>
                </c:pt>
                <c:pt idx="10">
                  <c:v>2154.0713070162742</c:v>
                </c:pt>
                <c:pt idx="11">
                  <c:v>2147.5868500181869</c:v>
                </c:pt>
                <c:pt idx="12">
                  <c:v>2187.4511270632793</c:v>
                </c:pt>
                <c:pt idx="13">
                  <c:v>2414.5213659322671</c:v>
                </c:pt>
                <c:pt idx="14">
                  <c:v>2534.0044138354142</c:v>
                </c:pt>
                <c:pt idx="15">
                  <c:v>2708.8821419999085</c:v>
                </c:pt>
                <c:pt idx="16">
                  <c:v>2702.0650392434118</c:v>
                </c:pt>
                <c:pt idx="17">
                  <c:v>2889.8981049813701</c:v>
                </c:pt>
                <c:pt idx="18">
                  <c:v>2827.1470432292954</c:v>
                </c:pt>
                <c:pt idx="19">
                  <c:v>3025.5917130319026</c:v>
                </c:pt>
                <c:pt idx="20" formatCode="General">
                  <c:v>3086.0748431945167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592-460E-A2EF-9EB2A9589583}"/>
            </c:ext>
          </c:extLst>
        </c:ser>
        <c:ser>
          <c:idx val="8"/>
          <c:order val="7"/>
          <c:tx>
            <c:v>Southeast</c:v>
          </c:tx>
          <c:spPr>
            <a:ln w="38100"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'[LV website9000 2021.xls]Sheet1'!$AU$239:$AU$259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'[LV website9000 2021.xls]Sheet1'!$BC$239:$BC$259</c:f>
              <c:numCache>
                <c:formatCode>0</c:formatCode>
                <c:ptCount val="21"/>
                <c:pt idx="0">
                  <c:v>596.72268075123839</c:v>
                </c:pt>
                <c:pt idx="1">
                  <c:v>668.05575731492809</c:v>
                </c:pt>
                <c:pt idx="2">
                  <c:v>709.11398550370563</c:v>
                </c:pt>
                <c:pt idx="3">
                  <c:v>770.14676738786488</c:v>
                </c:pt>
                <c:pt idx="4">
                  <c:v>845.81792419462761</c:v>
                </c:pt>
                <c:pt idx="5">
                  <c:v>984.11248843954218</c:v>
                </c:pt>
                <c:pt idx="6">
                  <c:v>1179.5771184252637</c:v>
                </c:pt>
                <c:pt idx="7">
                  <c:v>1340.8025420050005</c:v>
                </c:pt>
                <c:pt idx="8">
                  <c:v>1435.8188719584127</c:v>
                </c:pt>
                <c:pt idx="9">
                  <c:v>1448.9536807259478</c:v>
                </c:pt>
                <c:pt idx="10">
                  <c:v>1453.153235418961</c:v>
                </c:pt>
                <c:pt idx="11">
                  <c:v>1506.8240843982478</c:v>
                </c:pt>
                <c:pt idx="12">
                  <c:v>1603.295758743345</c:v>
                </c:pt>
                <c:pt idx="13">
                  <c:v>1677.8819278951078</c:v>
                </c:pt>
                <c:pt idx="14">
                  <c:v>1805.9499761201428</c:v>
                </c:pt>
                <c:pt idx="15">
                  <c:v>1869.7719608519737</c:v>
                </c:pt>
                <c:pt idx="16">
                  <c:v>1989.9935199553252</c:v>
                </c:pt>
                <c:pt idx="17">
                  <c:v>2100.8813198094986</c:v>
                </c:pt>
                <c:pt idx="18">
                  <c:v>2169.411874889553</c:v>
                </c:pt>
                <c:pt idx="19">
                  <c:v>2278.2263032550627</c:v>
                </c:pt>
                <c:pt idx="20" formatCode="General">
                  <c:v>2653.4602828487868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E592-460E-A2EF-9EB2A9589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0926592"/>
        <c:axId val="200832064"/>
      </c:lineChart>
      <c:catAx>
        <c:axId val="25092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0832064"/>
        <c:crosses val="autoZero"/>
        <c:auto val="1"/>
        <c:lblAlgn val="ctr"/>
        <c:lblOffset val="100"/>
        <c:tickLblSkip val="2"/>
        <c:noMultiLvlLbl val="0"/>
      </c:catAx>
      <c:valAx>
        <c:axId val="200832064"/>
        <c:scaling>
          <c:orientation val="minMax"/>
          <c:max val="35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50926592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18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'OK wheat prices since MY2011'!$E$15</c:f>
              <c:strCache>
                <c:ptCount val="1"/>
                <c:pt idx="0">
                  <c:v>Avg. 10/11-14/15</c:v>
                </c:pt>
              </c:strCache>
            </c:strRef>
          </c:tx>
          <c:spPr>
            <a:ln w="4445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'OK wheat prices since MY2011'!$H$1:$S$1</c:f>
              <c:strCache>
                <c:ptCount val="12"/>
                <c:pt idx="0">
                  <c:v>JUN</c:v>
                </c:pt>
                <c:pt idx="1">
                  <c:v>JUL</c:v>
                </c:pt>
                <c:pt idx="2">
                  <c:v>AUG</c:v>
                </c:pt>
                <c:pt idx="3">
                  <c:v>SEP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</c:v>
                </c:pt>
                <c:pt idx="11">
                  <c:v>MAY</c:v>
                </c:pt>
              </c:strCache>
            </c:strRef>
          </c:cat>
          <c:val>
            <c:numRef>
              <c:f>'OK wheat prices since MY2011'!$H$15:$S$15</c:f>
              <c:numCache>
                <c:formatCode>0.00</c:formatCode>
                <c:ptCount val="12"/>
                <c:pt idx="0">
                  <c:v>6.4680000000000009</c:v>
                </c:pt>
                <c:pt idx="1">
                  <c:v>6.645999999999999</c:v>
                </c:pt>
                <c:pt idx="2">
                  <c:v>7.0459999999999994</c:v>
                </c:pt>
                <c:pt idx="3">
                  <c:v>7.0180000000000007</c:v>
                </c:pt>
                <c:pt idx="4">
                  <c:v>6.944</c:v>
                </c:pt>
                <c:pt idx="5">
                  <c:v>6.9640000000000004</c:v>
                </c:pt>
                <c:pt idx="6">
                  <c:v>6.944</c:v>
                </c:pt>
                <c:pt idx="7">
                  <c:v>6.8360000000000003</c:v>
                </c:pt>
                <c:pt idx="8">
                  <c:v>6.8220000000000001</c:v>
                </c:pt>
                <c:pt idx="9">
                  <c:v>6.7519999999999998</c:v>
                </c:pt>
                <c:pt idx="10">
                  <c:v>6.8879999999999999</c:v>
                </c:pt>
                <c:pt idx="11">
                  <c:v>6.9540000000000006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05E-48C1-B027-3D7E14186D17}"/>
            </c:ext>
          </c:extLst>
        </c:ser>
        <c:ser>
          <c:idx val="0"/>
          <c:order val="1"/>
          <c:tx>
            <c:v>2019/20</c:v>
          </c:tx>
          <c:spPr>
            <a:ln w="444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'OK wheat prices since MY2011'!$H$1:$S$1</c:f>
              <c:strCache>
                <c:ptCount val="12"/>
                <c:pt idx="0">
                  <c:v>JUN</c:v>
                </c:pt>
                <c:pt idx="1">
                  <c:v>JUL</c:v>
                </c:pt>
                <c:pt idx="2">
                  <c:v>AUG</c:v>
                </c:pt>
                <c:pt idx="3">
                  <c:v>SEP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</c:v>
                </c:pt>
                <c:pt idx="11">
                  <c:v>MAY</c:v>
                </c:pt>
              </c:strCache>
            </c:strRef>
          </c:cat>
          <c:val>
            <c:numRef>
              <c:f>'OK wheat prices since MY2011'!$H$11:$S$11</c:f>
              <c:numCache>
                <c:formatCode>General</c:formatCode>
                <c:ptCount val="12"/>
                <c:pt idx="0">
                  <c:v>4.59</c:v>
                </c:pt>
                <c:pt idx="1">
                  <c:v>4.32</c:v>
                </c:pt>
                <c:pt idx="2">
                  <c:v>3.88</c:v>
                </c:pt>
                <c:pt idx="3">
                  <c:v>3.77</c:v>
                </c:pt>
                <c:pt idx="4">
                  <c:v>3.9</c:v>
                </c:pt>
                <c:pt idx="5">
                  <c:v>4.05</c:v>
                </c:pt>
                <c:pt idx="6">
                  <c:v>4.2699999999999996</c:v>
                </c:pt>
                <c:pt idx="7">
                  <c:v>4.59</c:v>
                </c:pt>
                <c:pt idx="8">
                  <c:v>4.42</c:v>
                </c:pt>
                <c:pt idx="9">
                  <c:v>4.49</c:v>
                </c:pt>
                <c:pt idx="10">
                  <c:v>4.6100000000000003</c:v>
                </c:pt>
                <c:pt idx="11">
                  <c:v>4.6900000000000004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5E0-47D8-8EF1-DF4E3E687086}"/>
            </c:ext>
          </c:extLst>
        </c:ser>
        <c:ser>
          <c:idx val="2"/>
          <c:order val="2"/>
          <c:tx>
            <c:v>2020/21</c:v>
          </c:tx>
          <c:spPr>
            <a:ln w="4445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cat>
            <c:strRef>
              <c:f>'OK wheat prices since MY2011'!$H$1:$S$1</c:f>
              <c:strCache>
                <c:ptCount val="12"/>
                <c:pt idx="0">
                  <c:v>JUN</c:v>
                </c:pt>
                <c:pt idx="1">
                  <c:v>JUL</c:v>
                </c:pt>
                <c:pt idx="2">
                  <c:v>AUG</c:v>
                </c:pt>
                <c:pt idx="3">
                  <c:v>SEP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</c:v>
                </c:pt>
                <c:pt idx="11">
                  <c:v>MAY</c:v>
                </c:pt>
              </c:strCache>
            </c:strRef>
          </c:cat>
          <c:val>
            <c:numRef>
              <c:f>'OK wheat prices since MY2011'!$H$12:$S$12</c:f>
              <c:numCache>
                <c:formatCode>General</c:formatCode>
                <c:ptCount val="12"/>
                <c:pt idx="0">
                  <c:v>4.26</c:v>
                </c:pt>
                <c:pt idx="1">
                  <c:v>4.21</c:v>
                </c:pt>
                <c:pt idx="2">
                  <c:v>4.2</c:v>
                </c:pt>
                <c:pt idx="3">
                  <c:v>4.5199999999999996</c:v>
                </c:pt>
                <c:pt idx="4">
                  <c:v>5.01</c:v>
                </c:pt>
                <c:pt idx="5">
                  <c:v>5.18</c:v>
                </c:pt>
                <c:pt idx="6">
                  <c:v>5.37</c:v>
                </c:pt>
                <c:pt idx="7">
                  <c:v>5.57</c:v>
                </c:pt>
                <c:pt idx="8">
                  <c:v>6.03</c:v>
                </c:pt>
                <c:pt idx="9">
                  <c:v>5.67</c:v>
                </c:pt>
                <c:pt idx="10">
                  <c:v>6.12</c:v>
                </c:pt>
                <c:pt idx="11">
                  <c:v>6.38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5E0-47D8-8EF1-DF4E3E687086}"/>
            </c:ext>
          </c:extLst>
        </c:ser>
        <c:ser>
          <c:idx val="3"/>
          <c:order val="3"/>
          <c:tx>
            <c:strRef>
              <c:f>'OK wheat prices since MY2011'!$G$13</c:f>
              <c:strCache>
                <c:ptCount val="1"/>
                <c:pt idx="0">
                  <c:v>2021/22</c:v>
                </c:pt>
              </c:strCache>
            </c:strRef>
          </c:tx>
          <c:spPr>
            <a:ln w="44450">
              <a:solidFill>
                <a:schemeClr val="tx2"/>
              </a:solidFill>
            </a:ln>
          </c:spPr>
          <c:marker>
            <c:symbol val="none"/>
          </c:marker>
          <c:dPt>
            <c:idx val="2"/>
            <c:bubble3D val="0"/>
            <c:spPr>
              <a:ln w="44450" cmpd="sng">
                <a:solidFill>
                  <a:schemeClr val="tx2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E0-47D8-8EF1-DF4E3E687086}"/>
              </c:ext>
            </c:extLst>
          </c:dPt>
          <c:cat>
            <c:strRef>
              <c:f>'OK wheat prices since MY2011'!$H$1:$S$1</c:f>
              <c:strCache>
                <c:ptCount val="12"/>
                <c:pt idx="0">
                  <c:v>JUN</c:v>
                </c:pt>
                <c:pt idx="1">
                  <c:v>JUL</c:v>
                </c:pt>
                <c:pt idx="2">
                  <c:v>AUG</c:v>
                </c:pt>
                <c:pt idx="3">
                  <c:v>SEP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</c:v>
                </c:pt>
                <c:pt idx="11">
                  <c:v>MAY</c:v>
                </c:pt>
              </c:strCache>
            </c:strRef>
          </c:cat>
          <c:val>
            <c:numRef>
              <c:f>'OK wheat prices since MY2011'!$H$13:$S$13</c:f>
              <c:numCache>
                <c:formatCode>General</c:formatCode>
                <c:ptCount val="12"/>
                <c:pt idx="0">
                  <c:v>5.99</c:v>
                </c:pt>
                <c:pt idx="1">
                  <c:v>6.12</c:v>
                </c:pt>
                <c:pt idx="2">
                  <c:v>6.94</c:v>
                </c:pt>
                <c:pt idx="3">
                  <c:v>6.69</c:v>
                </c:pt>
                <c:pt idx="4">
                  <c:v>7.14</c:v>
                </c:pt>
                <c:pt idx="5">
                  <c:v>7.82</c:v>
                </c:pt>
                <c:pt idx="6">
                  <c:v>7.78</c:v>
                </c:pt>
                <c:pt idx="7">
                  <c:v>7.39</c:v>
                </c:pt>
                <c:pt idx="8">
                  <c:v>8.2899999999999991</c:v>
                </c:pt>
                <c:pt idx="9">
                  <c:v>9.42</c:v>
                </c:pt>
                <c:pt idx="10">
                  <c:v>9.81</c:v>
                </c:pt>
                <c:pt idx="11">
                  <c:v>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5E0-47D8-8EF1-DF4E3E687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4305792"/>
        <c:axId val="247623616"/>
      </c:lineChart>
      <c:catAx>
        <c:axId val="25430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2000" baseline="0"/>
            </a:pPr>
            <a:endParaRPr lang="en-US"/>
          </a:p>
        </c:txPr>
        <c:crossAx val="247623616"/>
        <c:crosses val="autoZero"/>
        <c:auto val="1"/>
        <c:lblAlgn val="ctr"/>
        <c:lblOffset val="100"/>
        <c:tickMarkSkip val="1"/>
        <c:noMultiLvlLbl val="0"/>
      </c:catAx>
      <c:valAx>
        <c:axId val="247623616"/>
        <c:scaling>
          <c:orientation val="minMax"/>
          <c:max val="12"/>
          <c:min val="3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0" baseline="0"/>
                </a:pPr>
                <a:r>
                  <a:rPr lang="en-US" sz="2000" b="0" baseline="0"/>
                  <a:t>$/Bu.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254305792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Dollars per acre</c:v>
          </c:tx>
          <c:invertIfNegative val="0"/>
          <c:cat>
            <c:numRef>
              <c:f>Sheet3!$A$3:$A$9</c:f>
              <c:numCache>
                <c:formatCode>General</c:formatCode>
                <c:ptCount val="7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</c:numCache>
            </c:numRef>
          </c:cat>
          <c:val>
            <c:numRef>
              <c:f>Sheet3!$D$3:$D$9</c:f>
              <c:numCache>
                <c:formatCode>0</c:formatCode>
                <c:ptCount val="7"/>
                <c:pt idx="0">
                  <c:v>1050</c:v>
                </c:pt>
                <c:pt idx="1">
                  <c:v>1400</c:v>
                </c:pt>
                <c:pt idx="2">
                  <c:v>1750</c:v>
                </c:pt>
                <c:pt idx="3">
                  <c:v>2100</c:v>
                </c:pt>
                <c:pt idx="4">
                  <c:v>2450</c:v>
                </c:pt>
                <c:pt idx="5">
                  <c:v>2800</c:v>
                </c:pt>
                <c:pt idx="6">
                  <c:v>3150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184064"/>
        <c:axId val="46428672"/>
      </c:barChart>
      <c:catAx>
        <c:axId val="252184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Wheat price ($/bu.)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428672"/>
        <c:crosses val="autoZero"/>
        <c:auto val="1"/>
        <c:lblAlgn val="ctr"/>
        <c:lblOffset val="100"/>
        <c:noMultiLvlLbl val="0"/>
      </c:catAx>
      <c:valAx>
        <c:axId val="464286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Cropland Value ($/acre)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52184064"/>
        <c:crosses val="autoZero"/>
        <c:crossBetween val="between"/>
      </c:valAx>
      <c:spPr>
        <a:ln>
          <a:solidFill>
            <a:srgbClr val="4F81BD"/>
          </a:solidFill>
        </a:ln>
      </c:spPr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Sheet3!$M$15</c:f>
              <c:strCache>
                <c:ptCount val="1"/>
                <c:pt idx="0">
                  <c:v>Expected Discount Rate</c:v>
                </c:pt>
              </c:strCache>
            </c:strRef>
          </c:tx>
          <c:invertIfNegative val="0"/>
          <c:cat>
            <c:numRef>
              <c:f>Sheet3!$F$2:$K$2</c:f>
              <c:numCache>
                <c:formatCode>0.0%</c:formatCode>
                <c:ptCount val="6"/>
                <c:pt idx="0">
                  <c:v>0.02</c:v>
                </c:pt>
                <c:pt idx="1">
                  <c:v>2.5000000000000001E-2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</c:numCache>
            </c:numRef>
          </c:cat>
          <c:val>
            <c:numRef>
              <c:f>Sheet3!$F$7:$K$7</c:f>
              <c:numCache>
                <c:formatCode>0</c:formatCode>
                <c:ptCount val="6"/>
                <c:pt idx="0">
                  <c:v>3062.5</c:v>
                </c:pt>
                <c:pt idx="1">
                  <c:v>2450</c:v>
                </c:pt>
                <c:pt idx="2">
                  <c:v>2041.6666666666667</c:v>
                </c:pt>
                <c:pt idx="3">
                  <c:v>1531.25</c:v>
                </c:pt>
                <c:pt idx="4">
                  <c:v>1225</c:v>
                </c:pt>
                <c:pt idx="5">
                  <c:v>1020.8333333333334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281856"/>
        <c:axId val="46431552"/>
      </c:barChart>
      <c:catAx>
        <c:axId val="252281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Farmland  cap rate</a:t>
                </a:r>
              </a:p>
            </c:rich>
          </c:tx>
          <c:layout/>
          <c:overlay val="0"/>
        </c:title>
        <c:numFmt formatCode="0.0%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431552"/>
        <c:crosses val="autoZero"/>
        <c:auto val="1"/>
        <c:lblAlgn val="ctr"/>
        <c:lblOffset val="100"/>
        <c:noMultiLvlLbl val="0"/>
      </c:catAx>
      <c:valAx>
        <c:axId val="464315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Cropland Value ($/acre)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52281856"/>
        <c:crosses val="autoZero"/>
        <c:crossBetween val="between"/>
      </c:valAx>
      <c:spPr>
        <a:ln>
          <a:solidFill>
            <a:srgbClr val="4F81BD"/>
          </a:solidFill>
        </a:ln>
      </c:spPr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v>USDA Cropland</c:v>
          </c:tx>
          <c:spPr>
            <a:ln w="63500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'US data &amp; charts'!$A$33:$A$55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'US data &amp; charts'!$AB$33:$AB$55</c:f>
              <c:numCache>
                <c:formatCode>_(* #,##0_);_(* \(#,##0\);_(* "-"??_);_(@_)</c:formatCode>
                <c:ptCount val="23"/>
                <c:pt idx="0">
                  <c:v>600</c:v>
                </c:pt>
                <c:pt idx="1">
                  <c:v>619</c:v>
                </c:pt>
                <c:pt idx="2">
                  <c:v>643</c:v>
                </c:pt>
                <c:pt idx="3">
                  <c:v>668</c:v>
                </c:pt>
                <c:pt idx="4">
                  <c:v>695</c:v>
                </c:pt>
                <c:pt idx="5">
                  <c:v>845</c:v>
                </c:pt>
                <c:pt idx="6">
                  <c:v>889</c:v>
                </c:pt>
                <c:pt idx="7">
                  <c:v>979</c:v>
                </c:pt>
                <c:pt idx="8">
                  <c:v>1110</c:v>
                </c:pt>
                <c:pt idx="9">
                  <c:v>1120</c:v>
                </c:pt>
                <c:pt idx="10">
                  <c:v>1130</c:v>
                </c:pt>
                <c:pt idx="11">
                  <c:v>1130</c:v>
                </c:pt>
                <c:pt idx="12">
                  <c:v>1280</c:v>
                </c:pt>
                <c:pt idx="13">
                  <c:v>1390</c:v>
                </c:pt>
                <c:pt idx="14">
                  <c:v>1470</c:v>
                </c:pt>
                <c:pt idx="15">
                  <c:v>1520</c:v>
                </c:pt>
                <c:pt idx="16">
                  <c:v>1530</c:v>
                </c:pt>
                <c:pt idx="17">
                  <c:v>1590</c:v>
                </c:pt>
                <c:pt idx="18">
                  <c:v>1630</c:v>
                </c:pt>
                <c:pt idx="19">
                  <c:v>1670</c:v>
                </c:pt>
                <c:pt idx="20">
                  <c:v>1690</c:v>
                </c:pt>
                <c:pt idx="21">
                  <c:v>1810</c:v>
                </c:pt>
                <c:pt idx="22">
                  <c:v>2030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457-4C08-87BB-AFAE70BE2DF2}"/>
            </c:ext>
          </c:extLst>
        </c:ser>
        <c:ser>
          <c:idx val="2"/>
          <c:order val="1"/>
          <c:tx>
            <c:strRef>
              <c:f>'US data &amp; charts'!$AQ$2</c:f>
              <c:strCache>
                <c:ptCount val="1"/>
                <c:pt idx="0">
                  <c:v>OSU cropland</c:v>
                </c:pt>
              </c:strCache>
            </c:strRef>
          </c:tx>
          <c:spPr>
            <a:ln w="63500" cmpd="sng">
              <a:solidFill>
                <a:schemeClr val="accent6"/>
              </a:solidFill>
              <a:prstDash val="solid"/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cat>
            <c:numRef>
              <c:f>'US data &amp; charts'!$A$33:$A$55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'US data &amp; charts'!$AQ$33:$AQ$54</c:f>
              <c:numCache>
                <c:formatCode>0</c:formatCode>
                <c:ptCount val="22"/>
                <c:pt idx="0">
                  <c:v>675.87507566436</c:v>
                </c:pt>
                <c:pt idx="1">
                  <c:v>702.47328685803234</c:v>
                </c:pt>
                <c:pt idx="2">
                  <c:v>691.42247668713685</c:v>
                </c:pt>
                <c:pt idx="3">
                  <c:v>713.67606538795201</c:v>
                </c:pt>
                <c:pt idx="4">
                  <c:v>828.9751325133027</c:v>
                </c:pt>
                <c:pt idx="5">
                  <c:v>923.75336691887389</c:v>
                </c:pt>
                <c:pt idx="6">
                  <c:v>907.61859561480003</c:v>
                </c:pt>
                <c:pt idx="7">
                  <c:v>905.1728402190837</c:v>
                </c:pt>
                <c:pt idx="8">
                  <c:v>1196.4859666386524</c:v>
                </c:pt>
                <c:pt idx="9">
                  <c:v>1179.1840158111033</c:v>
                </c:pt>
                <c:pt idx="10">
                  <c:v>1211.6173677913262</c:v>
                </c:pt>
                <c:pt idx="11">
                  <c:v>1414.1684491049089</c:v>
                </c:pt>
                <c:pt idx="12">
                  <c:v>1566.3514285216054</c:v>
                </c:pt>
                <c:pt idx="13">
                  <c:v>1954.605680230608</c:v>
                </c:pt>
                <c:pt idx="14">
                  <c:v>1966.7515041765737</c:v>
                </c:pt>
                <c:pt idx="15">
                  <c:v>2059</c:v>
                </c:pt>
                <c:pt idx="16">
                  <c:v>1982</c:v>
                </c:pt>
                <c:pt idx="17">
                  <c:v>1870</c:v>
                </c:pt>
                <c:pt idx="18">
                  <c:v>1835.341170623753</c:v>
                </c:pt>
                <c:pt idx="19">
                  <c:v>1837.7974846223162</c:v>
                </c:pt>
                <c:pt idx="20">
                  <c:v>1797.2532780140455</c:v>
                </c:pt>
                <c:pt idx="21">
                  <c:v>2396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457-4C08-87BB-AFAE70BE2D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283968"/>
        <c:axId val="250821376"/>
      </c:lineChart>
      <c:catAx>
        <c:axId val="20328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2000" baseline="0"/>
            </a:pPr>
            <a:endParaRPr lang="en-US"/>
          </a:p>
        </c:txPr>
        <c:crossAx val="250821376"/>
        <c:crosses val="autoZero"/>
        <c:auto val="1"/>
        <c:lblAlgn val="ctr"/>
        <c:lblOffset val="100"/>
        <c:tickMarkSkip val="1"/>
        <c:noMultiLvlLbl val="0"/>
      </c:catAx>
      <c:valAx>
        <c:axId val="250821376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0" baseline="0"/>
                </a:pPr>
                <a:r>
                  <a:rPr lang="en-US" sz="2000" b="0" baseline="0"/>
                  <a:t>$/acre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203283968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'US data &amp; charts'!$F$2</c:f>
              <c:strCache>
                <c:ptCount val="1"/>
                <c:pt idx="0">
                  <c:v>USDA pasture</c:v>
                </c:pt>
              </c:strCache>
            </c:strRef>
          </c:tx>
          <c:spPr>
            <a:ln w="63500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'US data &amp; charts'!$A$33:$A$55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'US data &amp; charts'!$F$33:$F$55</c:f>
              <c:numCache>
                <c:formatCode>_(* #,##0_);_(* \(#,##0\);_(* "-"??_);_(@_)</c:formatCode>
                <c:ptCount val="23"/>
                <c:pt idx="0">
                  <c:v>415</c:v>
                </c:pt>
                <c:pt idx="1">
                  <c:v>425</c:v>
                </c:pt>
                <c:pt idx="2">
                  <c:v>435</c:v>
                </c:pt>
                <c:pt idx="3">
                  <c:v>450</c:v>
                </c:pt>
                <c:pt idx="4">
                  <c:v>480</c:v>
                </c:pt>
                <c:pt idx="5">
                  <c:v>640</c:v>
                </c:pt>
                <c:pt idx="6">
                  <c:v>760</c:v>
                </c:pt>
                <c:pt idx="7">
                  <c:v>900</c:v>
                </c:pt>
                <c:pt idx="8">
                  <c:v>1000</c:v>
                </c:pt>
                <c:pt idx="9">
                  <c:v>993</c:v>
                </c:pt>
                <c:pt idx="10">
                  <c:v>987</c:v>
                </c:pt>
                <c:pt idx="11">
                  <c:v>985</c:v>
                </c:pt>
                <c:pt idx="12">
                  <c:v>1060</c:v>
                </c:pt>
                <c:pt idx="13">
                  <c:v>1210</c:v>
                </c:pt>
                <c:pt idx="14">
                  <c:v>1330</c:v>
                </c:pt>
                <c:pt idx="15">
                  <c:v>1370</c:v>
                </c:pt>
                <c:pt idx="16">
                  <c:v>1380</c:v>
                </c:pt>
                <c:pt idx="17">
                  <c:v>1350</c:v>
                </c:pt>
                <c:pt idx="18">
                  <c:v>1380</c:v>
                </c:pt>
                <c:pt idx="19">
                  <c:v>1460</c:v>
                </c:pt>
                <c:pt idx="20">
                  <c:v>1480</c:v>
                </c:pt>
                <c:pt idx="21">
                  <c:v>1600</c:v>
                </c:pt>
                <c:pt idx="22">
                  <c:v>1800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A66-4BBA-8AF6-9FB76E01A3B2}"/>
            </c:ext>
          </c:extLst>
        </c:ser>
        <c:ser>
          <c:idx val="2"/>
          <c:order val="1"/>
          <c:tx>
            <c:strRef>
              <c:f>'US data &amp; charts'!$AT$2</c:f>
              <c:strCache>
                <c:ptCount val="1"/>
                <c:pt idx="0">
                  <c:v>OSU pasture</c:v>
                </c:pt>
              </c:strCache>
            </c:strRef>
          </c:tx>
          <c:spPr>
            <a:ln w="63500" cmpd="sng">
              <a:solidFill>
                <a:schemeClr val="accent6"/>
              </a:solidFill>
              <a:prstDash val="solid"/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cat>
            <c:numRef>
              <c:f>'US data &amp; charts'!$A$33:$A$55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'US data &amp; charts'!$AT$33:$AT$54</c:f>
              <c:numCache>
                <c:formatCode>0</c:formatCode>
                <c:ptCount val="22"/>
                <c:pt idx="0">
                  <c:v>750.58859191665749</c:v>
                </c:pt>
                <c:pt idx="1">
                  <c:v>723.15250609750638</c:v>
                </c:pt>
                <c:pt idx="2">
                  <c:v>823.88109934691136</c:v>
                </c:pt>
                <c:pt idx="3">
                  <c:v>847.1424748113933</c:v>
                </c:pt>
                <c:pt idx="4">
                  <c:v>943.15834147119153</c:v>
                </c:pt>
                <c:pt idx="5">
                  <c:v>1043.1575347393102</c:v>
                </c:pt>
                <c:pt idx="6">
                  <c:v>1224.5407038909532</c:v>
                </c:pt>
                <c:pt idx="7">
                  <c:v>1372.3718037674905</c:v>
                </c:pt>
                <c:pt idx="8">
                  <c:v>1471.8069648598087</c:v>
                </c:pt>
                <c:pt idx="9">
                  <c:v>1380.6630927521064</c:v>
                </c:pt>
                <c:pt idx="10">
                  <c:v>1436.6232804807159</c:v>
                </c:pt>
                <c:pt idx="11">
                  <c:v>1520.3968716990075</c:v>
                </c:pt>
                <c:pt idx="12">
                  <c:v>1512.8713867083272</c:v>
                </c:pt>
                <c:pt idx="13">
                  <c:v>1723.3600329733065</c:v>
                </c:pt>
                <c:pt idx="14">
                  <c:v>1840.7960510623243</c:v>
                </c:pt>
                <c:pt idx="15">
                  <c:v>1936</c:v>
                </c:pt>
                <c:pt idx="16">
                  <c:v>1969</c:v>
                </c:pt>
                <c:pt idx="17">
                  <c:v>2006</c:v>
                </c:pt>
                <c:pt idx="18">
                  <c:v>2041.756779007181</c:v>
                </c:pt>
                <c:pt idx="19">
                  <c:v>2132.033771702429</c:v>
                </c:pt>
                <c:pt idx="20">
                  <c:v>2184.2888970493163</c:v>
                </c:pt>
                <c:pt idx="21">
                  <c:v>2636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A66-4BBA-8AF6-9FB76E01A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511552"/>
        <c:axId val="250861760"/>
      </c:lineChart>
      <c:catAx>
        <c:axId val="27151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2000" baseline="0"/>
            </a:pPr>
            <a:endParaRPr lang="en-US"/>
          </a:p>
        </c:txPr>
        <c:crossAx val="250861760"/>
        <c:crosses val="autoZero"/>
        <c:auto val="1"/>
        <c:lblAlgn val="ctr"/>
        <c:lblOffset val="100"/>
        <c:tickMarkSkip val="1"/>
        <c:noMultiLvlLbl val="0"/>
      </c:catAx>
      <c:valAx>
        <c:axId val="250861760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0" baseline="0"/>
                </a:pPr>
                <a:r>
                  <a:rPr lang="en-US" sz="2000" b="0" baseline="0"/>
                  <a:t>$/acre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271511552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34" y="0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8C87F-7730-45E1-AA6E-F0C7DCC60CAD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34" y="8829675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54094-A694-44F2-9730-39E44392D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6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/>
          <a:lstStyle>
            <a:lvl1pPr algn="r">
              <a:defRPr sz="1200"/>
            </a:lvl1pPr>
          </a:lstStyle>
          <a:p>
            <a:fld id="{1CA9D4F8-6203-4A31-AF61-41D34E18D14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0" tIns="46221" rIns="92440" bIns="4622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2440" tIns="46221" rIns="92440" bIns="4622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 anchor="b"/>
          <a:lstStyle>
            <a:lvl1pPr algn="r">
              <a:defRPr sz="1200"/>
            </a:lvl1pPr>
          </a:lstStyle>
          <a:p>
            <a:fld id="{27097B2B-2FC8-4E3D-BA96-D8EA9B82E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1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3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32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7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93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90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47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72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32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72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rtl="0" eaLnBrk="1" fontAlgn="base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74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74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04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8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8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599D-E93C-45B0-B5CA-8AAA6810C63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c.frb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nass.usda.gov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04.safelinks.protection.outlook.com/?url=https%3A%2F%2Fokstatecasnr.az1.qualtrics.com%2Fjfe%2Fform%2FSV_ebXqHGJ0QMn6SNM&amp;data=05%7C01%7Croger.sahs%40okstate.edu%7Ccc4c37af07254c0caa9a08da76f0468f%7C2a69c91de8494e34a230cdf8b27e1964%7C0%7C0%7C637953071588508210%7CUnknown%7CTWFpbGZsb3d8eyJWIjoiMC4wLjAwMDAiLCJQIjoiV2luMzIiLCJBTiI6Ik1haWwiLCJXVCI6Mn0%3D%7C3000%7C%7C%7C&amp;sdata=2b18ESSSqesezIs9pViEA2Lb3S2DvO%2B7bWLFFZG4dYs%3D&amp;reserved=0" TargetMode="External"/><Relationship Id="rId5" Type="http://schemas.openxmlformats.org/officeDocument/2006/relationships/hyperlink" Target="mailto:Roger.sahs@okstate.edu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16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19181" y="304800"/>
            <a:ext cx="83058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omic Sans MS" pitchFamily="66" charset="0"/>
              </a:rPr>
              <a:t>Oklahoma Agricultural Land Value Update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762000" y="5562600"/>
            <a:ext cx="7772400" cy="99655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Roger Sahs, Extension Specialist</a:t>
            </a:r>
          </a:p>
          <a:p>
            <a:pPr marL="0" indent="0" algn="ctr">
              <a:buNone/>
            </a:pPr>
            <a:r>
              <a:rPr lang="en-US" sz="2400" b="1" dirty="0" smtClean="0"/>
              <a:t>OSU Department of Agricultural Economics</a:t>
            </a:r>
            <a:endParaRPr lang="en-US" sz="2400" dirty="0" smtClean="0"/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8674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30740" cy="569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45278" y="6019800"/>
            <a:ext cx="3884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Federal Reserve Bank of KC,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May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2022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4" y="990600"/>
            <a:ext cx="85709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90600" y="381000"/>
            <a:ext cx="7380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Tenth District Average Interest Rates</a:t>
            </a:r>
            <a:endParaRPr lang="en-US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6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Capitalized Values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600" y="1295400"/>
            <a:ext cx="746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 values should equal capitalized revenues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 Values = 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Revenues</a:t>
            </a:r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Capitalization Rate	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Cap rate converts future earnings into a current value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6220" y="3962400"/>
            <a:ext cx="754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 1 cap rate = 10 year treasury rate in 2021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$45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= $3,100 per acre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.0145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90600" y="5105400"/>
            <a:ext cx="754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 2 cap rate = 10 year treasury rate so far in 2022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$45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= $1,800 per acre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.0250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28600" y="228600"/>
            <a:ext cx="861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a cap rate of 2.5%, higher wheat prices are needed to justify strength in cropland values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96538" y="6040070"/>
            <a:ext cx="51424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Assumes 35 </a:t>
            </a:r>
            <a:r>
              <a:rPr lang="en-US" sz="1400" kern="0" dirty="0" err="1" smtClean="0">
                <a:solidFill>
                  <a:srgbClr val="000000"/>
                </a:solidFill>
                <a:latin typeface="+mn-lt"/>
              </a:rPr>
              <a:t>bu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/ac and 25% of gross revenues capitalized into land.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51494" y="2667000"/>
            <a:ext cx="5943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48600" y="2380959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2021 NC region cropland value was $</a:t>
            </a:r>
            <a:r>
              <a:rPr lang="en-US" sz="1200" kern="0" dirty="0" smtClean="0">
                <a:solidFill>
                  <a:srgbClr val="000000"/>
                </a:solidFill>
                <a:latin typeface="+mn-lt"/>
              </a:rPr>
              <a:t>2445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.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291712"/>
              </p:ext>
            </p:extLst>
          </p:nvPr>
        </p:nvGraphicFramePr>
        <p:xfrm>
          <a:off x="914400" y="1359242"/>
          <a:ext cx="6572250" cy="4584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92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28600" y="228600"/>
            <a:ext cx="861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$7 wheat, rising cap rates could pressure the current land markets. 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96538" y="6040070"/>
            <a:ext cx="51424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Assumes 35 </a:t>
            </a:r>
            <a:r>
              <a:rPr lang="en-US" sz="1400" kern="0" dirty="0" err="1" smtClean="0">
                <a:solidFill>
                  <a:srgbClr val="000000"/>
                </a:solidFill>
                <a:latin typeface="+mn-lt"/>
              </a:rPr>
              <a:t>bu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/ac and 25% of gross revenues capitalized into land.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329406"/>
              </p:ext>
            </p:extLst>
          </p:nvPr>
        </p:nvGraphicFramePr>
        <p:xfrm>
          <a:off x="1276348" y="1295400"/>
          <a:ext cx="6496051" cy="4224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29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38015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USDA and OSU Cropland Values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924800" y="1828798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+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12.2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%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change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from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67000" y="6169223"/>
            <a:ext cx="480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USDA-NASS 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and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</a:t>
            </a:r>
            <a:r>
              <a:rPr lang="en-US" sz="1400" kern="0" dirty="0">
                <a:solidFill>
                  <a:srgbClr val="000000"/>
                </a:solidFill>
                <a:latin typeface="+mn-lt"/>
              </a:rPr>
              <a:t>Ag Econ Department,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2022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796203" y="715566"/>
          <a:ext cx="7551593" cy="5426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5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38015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USDA and OSU Pastureland Values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924800" y="2092641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+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12.5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%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change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from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67000" y="6169223"/>
            <a:ext cx="480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USDA-NASS 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and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</a:t>
            </a:r>
            <a:r>
              <a:rPr lang="en-US" sz="1400" kern="0" dirty="0">
                <a:solidFill>
                  <a:srgbClr val="000000"/>
                </a:solidFill>
                <a:latin typeface="+mn-lt"/>
              </a:rPr>
              <a:t>Ag Econ Department,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2022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801831" y="715566"/>
          <a:ext cx="7540337" cy="5426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929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45278" y="6019800"/>
            <a:ext cx="3884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Federal Reserve Bank of KC,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May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2022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990600"/>
            <a:ext cx="7694316" cy="4876800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3801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Tenth District Farmland Values by State, First Quarter 2022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0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In Summary….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219200"/>
            <a:ext cx="81534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 values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2021 increased 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rates not seen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many a moon.  Wow!</a:t>
            </a:r>
            <a:r>
              <a:rPr lang="en-US" sz="2400" dirty="0" smtClean="0"/>
              <a:t> </a:t>
            </a:r>
          </a:p>
          <a:p>
            <a:pPr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Commodity prices have been the primary force driving the increasing values</a:t>
            </a:r>
          </a:p>
          <a:p>
            <a:pPr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 interest rates and lack of alternative investments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positive factors 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2022 values?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igher in the short-term mostly due to inertia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Longer term beyond 2022?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Commodity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prices and resulting farm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income, interest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levels, the financial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of current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buyers, and potential winds to navigate from inflation and drought will determine future trends.</a:t>
            </a:r>
          </a:p>
          <a:p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064220"/>
            <a:ext cx="1219200" cy="64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82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62100" y="6124601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https://extension.okstate.edu/programs/farm-management-and-finance/oklahoma-land-values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2798"/>
            <a:ext cx="7027863" cy="535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68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We Discuss the 2021 Results…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0600" y="1295400"/>
            <a:ext cx="7086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OSU land values study based on actual market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sales data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provided by Farm Credit Associations of Oklahoma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farmland sale = $503,000.  1,695 sales tracts up from 1,075 in 2020.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Raised the sales price ceiling from $6,000 to $9,000.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USDA-NASS and Federal Reserve Bank of Kansas City land value reports are survey-based.  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data sources provide an interesting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and contrast when exploring the dynamics of the land markets.</a:t>
            </a:r>
          </a:p>
        </p:txBody>
      </p:sp>
    </p:spTree>
    <p:extLst>
      <p:ext uri="{BB962C8B-B14F-4D97-AF65-F5344CB8AC3E}">
        <p14:creationId xmlns:p14="http://schemas.microsoft.com/office/powerpoint/2010/main" val="24973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Other Resources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Kansas City Federal Reserve Bank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http://www.kc.frb.org/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Economy section, then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Survey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USDA Ag Land Value Data and Reports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www.nass.usda.gov/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1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Comic Sans MS" panose="030F0702030302020204" pitchFamily="66" charset="0"/>
              </a:rPr>
              <a:t>Thanks for stopping by!</a:t>
            </a:r>
          </a:p>
        </p:txBody>
      </p:sp>
      <p:pic>
        <p:nvPicPr>
          <p:cNvPr id="5122" name="Picture 2" descr="G:\Group\Common\Sahs\enterprise budget website images\wheat harvest 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04" y="920262"/>
            <a:ext cx="5638192" cy="37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930859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5487231"/>
            <a:ext cx="73152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Roger Sahs, Associate Extension Specialist</a:t>
            </a:r>
          </a:p>
          <a:p>
            <a:pPr algn="ctr"/>
            <a:r>
              <a:rPr lang="en-US" dirty="0" smtClean="0"/>
              <a:t>520 Ag Hall, Oklahoma State University</a:t>
            </a:r>
          </a:p>
          <a:p>
            <a:pPr algn="ctr"/>
            <a:r>
              <a:rPr lang="en-US" dirty="0" smtClean="0">
                <a:hlinkClick r:id="rId5"/>
              </a:rPr>
              <a:t>Roger.sahs@okstate.edu</a:t>
            </a:r>
            <a:r>
              <a:rPr lang="en-US" dirty="0" smtClean="0"/>
              <a:t>, 405.744.7075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4800600"/>
            <a:ext cx="594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webinar survey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algn="ctr" eaLnBrk="1" hangingPunct="1">
              <a:defRPr/>
            </a:pPr>
            <a:r>
              <a:rPr lang="en-US" sz="1400" u="sng" dirty="0">
                <a:hlinkClick r:id="rId6"/>
              </a:rPr>
              <a:t>https://okstatecasnr.az1.qualtrics.com/jfe/form/SV_ebXqHGJ0QMn6SNM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26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19400" y="6324600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Ag Econ Department, 2022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796331"/>
              </p:ext>
            </p:extLst>
          </p:nvPr>
        </p:nvGraphicFramePr>
        <p:xfrm>
          <a:off x="609600" y="685800"/>
          <a:ext cx="7619999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90600" y="116413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Oklahoma Farmland Values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51321" y="2819400"/>
            <a:ext cx="822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+26%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51321" y="3134617"/>
            <a:ext cx="822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+21%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245142" y="3442394"/>
            <a:ext cx="822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+33%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1499195" y="32484"/>
            <a:ext cx="58773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Oklahoma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 Values by Region,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2021*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77850" y="502384"/>
            <a:ext cx="1828800" cy="1631216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Panhandle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</a:t>
            </a:r>
            <a:r>
              <a:rPr lang="en-US" sz="2000" b="1" dirty="0" smtClean="0">
                <a:latin typeface="Arial Narrow" pitchFamily="34" charset="0"/>
              </a:rPr>
              <a:t>      29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</a:t>
            </a:r>
            <a:r>
              <a:rPr lang="en-US" sz="2000" b="1" dirty="0" smtClean="0">
                <a:latin typeface="Arial Narrow" pitchFamily="34" charset="0"/>
              </a:rPr>
              <a:t>      405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 </a:t>
            </a:r>
            <a:r>
              <a:rPr lang="en-US" sz="2000" b="1" dirty="0" smtClean="0">
                <a:latin typeface="Arial Narrow" pitchFamily="34" charset="0"/>
              </a:rPr>
              <a:t>  $1,016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     -5.7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489994" y="584934"/>
            <a:ext cx="1777206" cy="163121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West-Northwest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</a:t>
            </a:r>
            <a:r>
              <a:rPr lang="en-US" sz="2000" b="1" dirty="0" smtClean="0">
                <a:latin typeface="Arial Narrow" pitchFamily="34" charset="0"/>
              </a:rPr>
              <a:t>     171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235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 </a:t>
            </a:r>
            <a:r>
              <a:rPr lang="en-US" sz="2000" b="1" dirty="0" smtClean="0">
                <a:latin typeface="Arial Narrow" pitchFamily="34" charset="0"/>
              </a:rPr>
              <a:t>  $1,703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Chg	</a:t>
            </a:r>
            <a:r>
              <a:rPr lang="en-US" sz="2000" b="1" dirty="0" smtClean="0">
                <a:latin typeface="Arial Narrow" pitchFamily="34" charset="0"/>
              </a:rPr>
              <a:t>  +14.4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4477544" y="603984"/>
            <a:ext cx="1701006" cy="1631216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North Central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</a:t>
            </a:r>
            <a:r>
              <a:rPr lang="en-US" sz="2000" b="1" dirty="0" smtClean="0">
                <a:latin typeface="Arial Narrow" pitchFamily="34" charset="0"/>
              </a:rPr>
              <a:t>   265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>
                <a:latin typeface="Arial Narrow" pitchFamily="34" charset="0"/>
              </a:rPr>
              <a:t>Size           149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>
                <a:latin typeface="Arial Narrow" pitchFamily="34" charset="0"/>
              </a:rPr>
              <a:t>$/</a:t>
            </a:r>
            <a:r>
              <a:rPr lang="en-US" sz="2000" b="1" dirty="0">
                <a:latin typeface="Arial Narrow" pitchFamily="34" charset="0"/>
              </a:rPr>
              <a:t>Acre   </a:t>
            </a:r>
            <a:r>
              <a:rPr lang="en-US" sz="2000" b="1" dirty="0" smtClean="0">
                <a:latin typeface="Arial Narrow" pitchFamily="34" charset="0"/>
              </a:rPr>
              <a:t>$2,520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 +19.8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6570266" y="613509"/>
            <a:ext cx="1624806" cy="1631216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Northeast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 </a:t>
            </a:r>
            <a:r>
              <a:rPr lang="en-US" sz="2000" b="1" dirty="0" smtClean="0">
                <a:latin typeface="Arial Narrow" pitchFamily="34" charset="0"/>
              </a:rPr>
              <a:t> 344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  </a:t>
            </a:r>
            <a:r>
              <a:rPr lang="en-US" sz="2000" b="1" dirty="0" smtClean="0">
                <a:latin typeface="Arial Narrow" pitchFamily="34" charset="0"/>
              </a:rPr>
              <a:t>215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</a:t>
            </a:r>
            <a:r>
              <a:rPr lang="en-US" sz="2000" b="1" dirty="0" smtClean="0">
                <a:latin typeface="Arial Narrow" pitchFamily="34" charset="0"/>
              </a:rPr>
              <a:t>Acre  $3,005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   +19.4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283450" y="2453055"/>
            <a:ext cx="1752600" cy="163121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 smtClean="0">
                <a:latin typeface="Arial Narrow" pitchFamily="34" charset="0"/>
              </a:rPr>
              <a:t>East-Central</a:t>
            </a:r>
            <a:endParaRPr lang="en-US" sz="2000" b="1" u="sng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 </a:t>
            </a:r>
            <a:r>
              <a:rPr lang="en-US" sz="2000" b="1" dirty="0" smtClean="0">
                <a:latin typeface="Arial Narrow" pitchFamily="34" charset="0"/>
              </a:rPr>
              <a:t>   53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  188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</a:t>
            </a:r>
            <a:r>
              <a:rPr lang="en-US" sz="2000" b="1" dirty="0" smtClean="0">
                <a:latin typeface="Arial Narrow" pitchFamily="34" charset="0"/>
              </a:rPr>
              <a:t> $3,226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   +6.7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2852738" y="5124084"/>
            <a:ext cx="1600200" cy="1631216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South Central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</a:t>
            </a:r>
            <a:r>
              <a:rPr lang="en-US" sz="2000" b="1" dirty="0" smtClean="0">
                <a:latin typeface="Arial Narrow" pitchFamily="34" charset="0"/>
              </a:rPr>
              <a:t> 293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159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</a:t>
            </a:r>
            <a:r>
              <a:rPr lang="en-US" sz="2000" b="1" dirty="0" smtClean="0">
                <a:latin typeface="Arial Narrow" pitchFamily="34" charset="0"/>
              </a:rPr>
              <a:t>$3,101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+18.0</a:t>
            </a:r>
            <a:endParaRPr lang="en-US" b="1" dirty="0"/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309518" y="4223771"/>
            <a:ext cx="1676400" cy="1631216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Southeast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</a:t>
            </a:r>
            <a:r>
              <a:rPr lang="en-US" sz="2000" b="1" dirty="0" smtClean="0">
                <a:latin typeface="Arial Narrow" pitchFamily="34" charset="0"/>
              </a:rPr>
              <a:t>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320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 206         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</a:t>
            </a:r>
            <a:r>
              <a:rPr lang="en-US" sz="2000" b="1" dirty="0" smtClean="0">
                <a:latin typeface="Arial Narrow" pitchFamily="34" charset="0"/>
              </a:rPr>
              <a:t> $2,888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+14.9</a:t>
            </a:r>
            <a:endParaRPr lang="en-US" sz="2000" b="1" dirty="0">
              <a:latin typeface="Arial Narrow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1000" y="2133600"/>
            <a:ext cx="6858000" cy="3505200"/>
            <a:chOff x="240" y="1008"/>
            <a:chExt cx="4320" cy="2208"/>
          </a:xfrm>
        </p:grpSpPr>
        <p:sp>
          <p:nvSpPr>
            <p:cNvPr id="133132" name="Freeform 12"/>
            <p:cNvSpPr>
              <a:spLocks/>
            </p:cNvSpPr>
            <p:nvPr/>
          </p:nvSpPr>
          <p:spPr bwMode="auto">
            <a:xfrm>
              <a:off x="240" y="1008"/>
              <a:ext cx="518" cy="354"/>
            </a:xfrm>
            <a:custGeom>
              <a:avLst/>
              <a:gdLst>
                <a:gd name="T0" fmla="*/ 0 w 1406"/>
                <a:gd name="T1" fmla="*/ 901 h 980"/>
                <a:gd name="T2" fmla="*/ 64 w 1406"/>
                <a:gd name="T3" fmla="*/ 0 h 980"/>
                <a:gd name="T4" fmla="*/ 1361 w 1406"/>
                <a:gd name="T5" fmla="*/ 96 h 980"/>
                <a:gd name="T6" fmla="*/ 1406 w 1406"/>
                <a:gd name="T7" fmla="*/ 110 h 980"/>
                <a:gd name="T8" fmla="*/ 1347 w 1406"/>
                <a:gd name="T9" fmla="*/ 980 h 980"/>
                <a:gd name="T10" fmla="*/ 1152 w 1406"/>
                <a:gd name="T11" fmla="*/ 968 h 980"/>
                <a:gd name="T12" fmla="*/ 0 w 1406"/>
                <a:gd name="T13" fmla="*/ 901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6" h="980">
                  <a:moveTo>
                    <a:pt x="0" y="901"/>
                  </a:moveTo>
                  <a:lnTo>
                    <a:pt x="64" y="0"/>
                  </a:lnTo>
                  <a:lnTo>
                    <a:pt x="1361" y="96"/>
                  </a:lnTo>
                  <a:lnTo>
                    <a:pt x="1406" y="110"/>
                  </a:lnTo>
                  <a:lnTo>
                    <a:pt x="1347" y="980"/>
                  </a:lnTo>
                  <a:lnTo>
                    <a:pt x="1152" y="968"/>
                  </a:lnTo>
                  <a:lnTo>
                    <a:pt x="0" y="901"/>
                  </a:lnTo>
                  <a:close/>
                </a:path>
              </a:pathLst>
            </a:custGeom>
            <a:solidFill>
              <a:srgbClr val="CC99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3" name="Rectangle 13"/>
            <p:cNvSpPr>
              <a:spLocks noChangeArrowheads="1"/>
            </p:cNvSpPr>
            <p:nvPr/>
          </p:nvSpPr>
          <p:spPr bwMode="auto">
            <a:xfrm>
              <a:off x="4298" y="1478"/>
              <a:ext cx="163" cy="63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4" name="Freeform 14"/>
            <p:cNvSpPr>
              <a:spLocks/>
            </p:cNvSpPr>
            <p:nvPr/>
          </p:nvSpPr>
          <p:spPr bwMode="auto">
            <a:xfrm>
              <a:off x="4370" y="1659"/>
              <a:ext cx="166" cy="336"/>
            </a:xfrm>
            <a:custGeom>
              <a:avLst/>
              <a:gdLst>
                <a:gd name="T0" fmla="*/ 0 w 452"/>
                <a:gd name="T1" fmla="*/ 912 h 928"/>
                <a:gd name="T2" fmla="*/ 10 w 452"/>
                <a:gd name="T3" fmla="*/ 0 h 928"/>
                <a:gd name="T4" fmla="*/ 317 w 452"/>
                <a:gd name="T5" fmla="*/ 17 h 928"/>
                <a:gd name="T6" fmla="*/ 334 w 452"/>
                <a:gd name="T7" fmla="*/ 135 h 928"/>
                <a:gd name="T8" fmla="*/ 419 w 452"/>
                <a:gd name="T9" fmla="*/ 739 h 928"/>
                <a:gd name="T10" fmla="*/ 452 w 452"/>
                <a:gd name="T11" fmla="*/ 928 h 928"/>
                <a:gd name="T12" fmla="*/ 0 w 452"/>
                <a:gd name="T13" fmla="*/ 91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2" h="928">
                  <a:moveTo>
                    <a:pt x="0" y="912"/>
                  </a:moveTo>
                  <a:lnTo>
                    <a:pt x="10" y="0"/>
                  </a:lnTo>
                  <a:lnTo>
                    <a:pt x="317" y="17"/>
                  </a:lnTo>
                  <a:lnTo>
                    <a:pt x="334" y="135"/>
                  </a:lnTo>
                  <a:lnTo>
                    <a:pt x="419" y="739"/>
                  </a:lnTo>
                  <a:lnTo>
                    <a:pt x="452" y="928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5" name="Freeform 15"/>
            <p:cNvSpPr>
              <a:spLocks/>
            </p:cNvSpPr>
            <p:nvPr/>
          </p:nvSpPr>
          <p:spPr bwMode="auto">
            <a:xfrm>
              <a:off x="2489" y="1130"/>
              <a:ext cx="220" cy="340"/>
            </a:xfrm>
            <a:custGeom>
              <a:avLst/>
              <a:gdLst>
                <a:gd name="T0" fmla="*/ 0 w 597"/>
                <a:gd name="T1" fmla="*/ 931 h 939"/>
                <a:gd name="T2" fmla="*/ 16 w 597"/>
                <a:gd name="T3" fmla="*/ 0 h 939"/>
                <a:gd name="T4" fmla="*/ 271 w 597"/>
                <a:gd name="T5" fmla="*/ 19 h 939"/>
                <a:gd name="T6" fmla="*/ 597 w 597"/>
                <a:gd name="T7" fmla="*/ 27 h 939"/>
                <a:gd name="T8" fmla="*/ 593 w 597"/>
                <a:gd name="T9" fmla="*/ 732 h 939"/>
                <a:gd name="T10" fmla="*/ 596 w 597"/>
                <a:gd name="T11" fmla="*/ 939 h 939"/>
                <a:gd name="T12" fmla="*/ 0 w 597"/>
                <a:gd name="T13" fmla="*/ 931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7" h="939">
                  <a:moveTo>
                    <a:pt x="0" y="931"/>
                  </a:moveTo>
                  <a:lnTo>
                    <a:pt x="16" y="0"/>
                  </a:lnTo>
                  <a:lnTo>
                    <a:pt x="271" y="19"/>
                  </a:lnTo>
                  <a:lnTo>
                    <a:pt x="597" y="27"/>
                  </a:lnTo>
                  <a:lnTo>
                    <a:pt x="593" y="732"/>
                  </a:lnTo>
                  <a:lnTo>
                    <a:pt x="596" y="939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6" name="Freeform 16"/>
            <p:cNvSpPr>
              <a:spLocks/>
            </p:cNvSpPr>
            <p:nvPr/>
          </p:nvSpPr>
          <p:spPr bwMode="auto">
            <a:xfrm>
              <a:off x="2587" y="1937"/>
              <a:ext cx="326" cy="259"/>
            </a:xfrm>
            <a:custGeom>
              <a:avLst/>
              <a:gdLst>
                <a:gd name="T0" fmla="*/ 0 w 887"/>
                <a:gd name="T1" fmla="*/ 593 h 716"/>
                <a:gd name="T2" fmla="*/ 0 w 887"/>
                <a:gd name="T3" fmla="*/ 285 h 716"/>
                <a:gd name="T4" fmla="*/ 12 w 887"/>
                <a:gd name="T5" fmla="*/ 0 h 716"/>
                <a:gd name="T6" fmla="*/ 151 w 887"/>
                <a:gd name="T7" fmla="*/ 4 h 716"/>
                <a:gd name="T8" fmla="*/ 887 w 887"/>
                <a:gd name="T9" fmla="*/ 34 h 716"/>
                <a:gd name="T10" fmla="*/ 882 w 887"/>
                <a:gd name="T11" fmla="*/ 636 h 716"/>
                <a:gd name="T12" fmla="*/ 880 w 887"/>
                <a:gd name="T13" fmla="*/ 716 h 716"/>
                <a:gd name="T14" fmla="*/ 279 w 887"/>
                <a:gd name="T15" fmla="*/ 612 h 716"/>
                <a:gd name="T16" fmla="*/ 0 w 887"/>
                <a:gd name="T17" fmla="*/ 593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7" h="716">
                  <a:moveTo>
                    <a:pt x="0" y="593"/>
                  </a:moveTo>
                  <a:lnTo>
                    <a:pt x="0" y="285"/>
                  </a:lnTo>
                  <a:lnTo>
                    <a:pt x="12" y="0"/>
                  </a:lnTo>
                  <a:lnTo>
                    <a:pt x="151" y="4"/>
                  </a:lnTo>
                  <a:lnTo>
                    <a:pt x="887" y="34"/>
                  </a:lnTo>
                  <a:lnTo>
                    <a:pt x="882" y="636"/>
                  </a:lnTo>
                  <a:lnTo>
                    <a:pt x="880" y="716"/>
                  </a:lnTo>
                  <a:lnTo>
                    <a:pt x="279" y="612"/>
                  </a:lnTo>
                  <a:lnTo>
                    <a:pt x="0" y="593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7" name="Freeform 17"/>
            <p:cNvSpPr>
              <a:spLocks/>
            </p:cNvSpPr>
            <p:nvPr/>
          </p:nvSpPr>
          <p:spPr bwMode="auto">
            <a:xfrm>
              <a:off x="4112" y="1659"/>
              <a:ext cx="261" cy="334"/>
            </a:xfrm>
            <a:custGeom>
              <a:avLst/>
              <a:gdLst>
                <a:gd name="T0" fmla="*/ 0 w 708"/>
                <a:gd name="T1" fmla="*/ 231 h 923"/>
                <a:gd name="T2" fmla="*/ 63 w 708"/>
                <a:gd name="T3" fmla="*/ 151 h 923"/>
                <a:gd name="T4" fmla="*/ 260 w 708"/>
                <a:gd name="T5" fmla="*/ 141 h 923"/>
                <a:gd name="T6" fmla="*/ 260 w 708"/>
                <a:gd name="T7" fmla="*/ 1 h 923"/>
                <a:gd name="T8" fmla="*/ 401 w 708"/>
                <a:gd name="T9" fmla="*/ 1 h 923"/>
                <a:gd name="T10" fmla="*/ 708 w 708"/>
                <a:gd name="T11" fmla="*/ 0 h 923"/>
                <a:gd name="T12" fmla="*/ 698 w 708"/>
                <a:gd name="T13" fmla="*/ 912 h 923"/>
                <a:gd name="T14" fmla="*/ 241 w 708"/>
                <a:gd name="T15" fmla="*/ 923 h 923"/>
                <a:gd name="T16" fmla="*/ 238 w 708"/>
                <a:gd name="T17" fmla="*/ 627 h 923"/>
                <a:gd name="T18" fmla="*/ 48 w 708"/>
                <a:gd name="T19" fmla="*/ 627 h 923"/>
                <a:gd name="T20" fmla="*/ 96 w 708"/>
                <a:gd name="T21" fmla="*/ 271 h 923"/>
                <a:gd name="T22" fmla="*/ 0 w 708"/>
                <a:gd name="T23" fmla="*/ 231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8" h="923">
                  <a:moveTo>
                    <a:pt x="0" y="231"/>
                  </a:moveTo>
                  <a:lnTo>
                    <a:pt x="63" y="151"/>
                  </a:lnTo>
                  <a:lnTo>
                    <a:pt x="260" y="141"/>
                  </a:lnTo>
                  <a:lnTo>
                    <a:pt x="260" y="1"/>
                  </a:lnTo>
                  <a:lnTo>
                    <a:pt x="401" y="1"/>
                  </a:lnTo>
                  <a:lnTo>
                    <a:pt x="708" y="0"/>
                  </a:lnTo>
                  <a:lnTo>
                    <a:pt x="698" y="912"/>
                  </a:lnTo>
                  <a:lnTo>
                    <a:pt x="241" y="923"/>
                  </a:lnTo>
                  <a:lnTo>
                    <a:pt x="238" y="627"/>
                  </a:lnTo>
                  <a:lnTo>
                    <a:pt x="48" y="627"/>
                  </a:lnTo>
                  <a:lnTo>
                    <a:pt x="96" y="27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8" name="Freeform 18"/>
            <p:cNvSpPr>
              <a:spLocks/>
            </p:cNvSpPr>
            <p:nvPr/>
          </p:nvSpPr>
          <p:spPr bwMode="auto">
            <a:xfrm>
              <a:off x="4260" y="1345"/>
              <a:ext cx="226" cy="320"/>
            </a:xfrm>
            <a:custGeom>
              <a:avLst/>
              <a:gdLst>
                <a:gd name="T0" fmla="*/ 0 w 614"/>
                <a:gd name="T1" fmla="*/ 871 h 887"/>
                <a:gd name="T2" fmla="*/ 4 w 614"/>
                <a:gd name="T3" fmla="*/ 278 h 887"/>
                <a:gd name="T4" fmla="*/ 11 w 614"/>
                <a:gd name="T5" fmla="*/ 0 h 887"/>
                <a:gd name="T6" fmla="*/ 521 w 614"/>
                <a:gd name="T7" fmla="*/ 16 h 887"/>
                <a:gd name="T8" fmla="*/ 538 w 614"/>
                <a:gd name="T9" fmla="*/ 323 h 887"/>
                <a:gd name="T10" fmla="*/ 614 w 614"/>
                <a:gd name="T11" fmla="*/ 887 h 887"/>
                <a:gd name="T12" fmla="*/ 307 w 614"/>
                <a:gd name="T13" fmla="*/ 870 h 887"/>
                <a:gd name="T14" fmla="*/ 0 w 614"/>
                <a:gd name="T15" fmla="*/ 871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4" h="887">
                  <a:moveTo>
                    <a:pt x="0" y="871"/>
                  </a:moveTo>
                  <a:lnTo>
                    <a:pt x="4" y="278"/>
                  </a:lnTo>
                  <a:lnTo>
                    <a:pt x="11" y="0"/>
                  </a:lnTo>
                  <a:lnTo>
                    <a:pt x="521" y="16"/>
                  </a:lnTo>
                  <a:lnTo>
                    <a:pt x="538" y="323"/>
                  </a:lnTo>
                  <a:lnTo>
                    <a:pt x="614" y="887"/>
                  </a:lnTo>
                  <a:lnTo>
                    <a:pt x="307" y="870"/>
                  </a:lnTo>
                  <a:lnTo>
                    <a:pt x="0" y="871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9" name="Freeform 19"/>
            <p:cNvSpPr>
              <a:spLocks/>
            </p:cNvSpPr>
            <p:nvPr/>
          </p:nvSpPr>
          <p:spPr bwMode="auto">
            <a:xfrm>
              <a:off x="2700" y="1395"/>
              <a:ext cx="331" cy="281"/>
            </a:xfrm>
            <a:custGeom>
              <a:avLst/>
              <a:gdLst>
                <a:gd name="T0" fmla="*/ 0 w 899"/>
                <a:gd name="T1" fmla="*/ 742 h 777"/>
                <a:gd name="T2" fmla="*/ 23 w 899"/>
                <a:gd name="T3" fmla="*/ 207 h 777"/>
                <a:gd name="T4" fmla="*/ 20 w 899"/>
                <a:gd name="T5" fmla="*/ 0 h 777"/>
                <a:gd name="T6" fmla="*/ 899 w 899"/>
                <a:gd name="T7" fmla="*/ 21 h 777"/>
                <a:gd name="T8" fmla="*/ 883 w 899"/>
                <a:gd name="T9" fmla="*/ 773 h 777"/>
                <a:gd name="T10" fmla="*/ 599 w 899"/>
                <a:gd name="T11" fmla="*/ 777 h 777"/>
                <a:gd name="T12" fmla="*/ 0 w 899"/>
                <a:gd name="T13" fmla="*/ 742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9" h="777">
                  <a:moveTo>
                    <a:pt x="0" y="742"/>
                  </a:moveTo>
                  <a:lnTo>
                    <a:pt x="23" y="207"/>
                  </a:lnTo>
                  <a:lnTo>
                    <a:pt x="20" y="0"/>
                  </a:lnTo>
                  <a:lnTo>
                    <a:pt x="899" y="21"/>
                  </a:lnTo>
                  <a:lnTo>
                    <a:pt x="883" y="773"/>
                  </a:lnTo>
                  <a:lnTo>
                    <a:pt x="599" y="777"/>
                  </a:lnTo>
                  <a:lnTo>
                    <a:pt x="0" y="742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0" name="Freeform 20"/>
            <p:cNvSpPr>
              <a:spLocks/>
            </p:cNvSpPr>
            <p:nvPr/>
          </p:nvSpPr>
          <p:spPr bwMode="auto">
            <a:xfrm>
              <a:off x="2706" y="1140"/>
              <a:ext cx="326" cy="263"/>
            </a:xfrm>
            <a:custGeom>
              <a:avLst/>
              <a:gdLst>
                <a:gd name="T0" fmla="*/ 0 w 884"/>
                <a:gd name="T1" fmla="*/ 705 h 726"/>
                <a:gd name="T2" fmla="*/ 4 w 884"/>
                <a:gd name="T3" fmla="*/ 0 h 726"/>
                <a:gd name="T4" fmla="*/ 418 w 884"/>
                <a:gd name="T5" fmla="*/ 13 h 726"/>
                <a:gd name="T6" fmla="*/ 884 w 884"/>
                <a:gd name="T7" fmla="*/ 13 h 726"/>
                <a:gd name="T8" fmla="*/ 878 w 884"/>
                <a:gd name="T9" fmla="*/ 726 h 726"/>
                <a:gd name="T10" fmla="*/ 0 w 884"/>
                <a:gd name="T11" fmla="*/ 70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726">
                  <a:moveTo>
                    <a:pt x="0" y="705"/>
                  </a:moveTo>
                  <a:lnTo>
                    <a:pt x="4" y="0"/>
                  </a:lnTo>
                  <a:lnTo>
                    <a:pt x="418" y="13"/>
                  </a:lnTo>
                  <a:lnTo>
                    <a:pt x="884" y="13"/>
                  </a:lnTo>
                  <a:lnTo>
                    <a:pt x="878" y="726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1" name="Freeform 21"/>
            <p:cNvSpPr>
              <a:spLocks/>
            </p:cNvSpPr>
            <p:nvPr/>
          </p:nvSpPr>
          <p:spPr bwMode="auto">
            <a:xfrm>
              <a:off x="3031" y="1144"/>
              <a:ext cx="363" cy="259"/>
            </a:xfrm>
            <a:custGeom>
              <a:avLst/>
              <a:gdLst>
                <a:gd name="T0" fmla="*/ 0 w 985"/>
                <a:gd name="T1" fmla="*/ 713 h 713"/>
                <a:gd name="T2" fmla="*/ 5 w 985"/>
                <a:gd name="T3" fmla="*/ 0 h 713"/>
                <a:gd name="T4" fmla="*/ 402 w 985"/>
                <a:gd name="T5" fmla="*/ 18 h 713"/>
                <a:gd name="T6" fmla="*/ 985 w 985"/>
                <a:gd name="T7" fmla="*/ 25 h 713"/>
                <a:gd name="T8" fmla="*/ 974 w 985"/>
                <a:gd name="T9" fmla="*/ 372 h 713"/>
                <a:gd name="T10" fmla="*/ 549 w 985"/>
                <a:gd name="T11" fmla="*/ 526 h 713"/>
                <a:gd name="T12" fmla="*/ 555 w 985"/>
                <a:gd name="T13" fmla="*/ 684 h 713"/>
                <a:gd name="T14" fmla="*/ 0 w 985"/>
                <a:gd name="T15" fmla="*/ 71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5" h="713">
                  <a:moveTo>
                    <a:pt x="0" y="713"/>
                  </a:moveTo>
                  <a:lnTo>
                    <a:pt x="5" y="0"/>
                  </a:lnTo>
                  <a:lnTo>
                    <a:pt x="402" y="18"/>
                  </a:lnTo>
                  <a:lnTo>
                    <a:pt x="985" y="25"/>
                  </a:lnTo>
                  <a:lnTo>
                    <a:pt x="974" y="372"/>
                  </a:lnTo>
                  <a:lnTo>
                    <a:pt x="549" y="526"/>
                  </a:lnTo>
                  <a:lnTo>
                    <a:pt x="555" y="684"/>
                  </a:lnTo>
                  <a:lnTo>
                    <a:pt x="0" y="713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2" name="Freeform 22"/>
            <p:cNvSpPr>
              <a:spLocks/>
            </p:cNvSpPr>
            <p:nvPr/>
          </p:nvSpPr>
          <p:spPr bwMode="auto">
            <a:xfrm>
              <a:off x="2642" y="1664"/>
              <a:ext cx="278" cy="286"/>
            </a:xfrm>
            <a:custGeom>
              <a:avLst/>
              <a:gdLst>
                <a:gd name="T0" fmla="*/ 0 w 755"/>
                <a:gd name="T1" fmla="*/ 759 h 789"/>
                <a:gd name="T2" fmla="*/ 7 w 755"/>
                <a:gd name="T3" fmla="*/ 7 h 789"/>
                <a:gd name="T4" fmla="*/ 156 w 755"/>
                <a:gd name="T5" fmla="*/ 0 h 789"/>
                <a:gd name="T6" fmla="*/ 755 w 755"/>
                <a:gd name="T7" fmla="*/ 35 h 789"/>
                <a:gd name="T8" fmla="*/ 736 w 755"/>
                <a:gd name="T9" fmla="*/ 789 h 789"/>
                <a:gd name="T10" fmla="*/ 0 w 755"/>
                <a:gd name="T11" fmla="*/ 759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5" h="789">
                  <a:moveTo>
                    <a:pt x="0" y="759"/>
                  </a:moveTo>
                  <a:lnTo>
                    <a:pt x="7" y="7"/>
                  </a:lnTo>
                  <a:lnTo>
                    <a:pt x="156" y="0"/>
                  </a:lnTo>
                  <a:lnTo>
                    <a:pt x="755" y="35"/>
                  </a:lnTo>
                  <a:lnTo>
                    <a:pt x="736" y="789"/>
                  </a:lnTo>
                  <a:lnTo>
                    <a:pt x="0" y="759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3" name="Freeform 23"/>
            <p:cNvSpPr>
              <a:spLocks/>
            </p:cNvSpPr>
            <p:nvPr/>
          </p:nvSpPr>
          <p:spPr bwMode="auto">
            <a:xfrm>
              <a:off x="2913" y="1674"/>
              <a:ext cx="268" cy="280"/>
            </a:xfrm>
            <a:custGeom>
              <a:avLst/>
              <a:gdLst>
                <a:gd name="T0" fmla="*/ 0 w 729"/>
                <a:gd name="T1" fmla="*/ 758 h 771"/>
                <a:gd name="T2" fmla="*/ 19 w 729"/>
                <a:gd name="T3" fmla="*/ 4 h 771"/>
                <a:gd name="T4" fmla="*/ 303 w 729"/>
                <a:gd name="T5" fmla="*/ 0 h 771"/>
                <a:gd name="T6" fmla="*/ 436 w 729"/>
                <a:gd name="T7" fmla="*/ 2 h 771"/>
                <a:gd name="T8" fmla="*/ 431 w 729"/>
                <a:gd name="T9" fmla="*/ 280 h 771"/>
                <a:gd name="T10" fmla="*/ 729 w 729"/>
                <a:gd name="T11" fmla="*/ 396 h 771"/>
                <a:gd name="T12" fmla="*/ 721 w 729"/>
                <a:gd name="T13" fmla="*/ 771 h 771"/>
                <a:gd name="T14" fmla="*/ 0 w 729"/>
                <a:gd name="T15" fmla="*/ 75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9" h="771">
                  <a:moveTo>
                    <a:pt x="0" y="758"/>
                  </a:moveTo>
                  <a:lnTo>
                    <a:pt x="19" y="4"/>
                  </a:lnTo>
                  <a:lnTo>
                    <a:pt x="303" y="0"/>
                  </a:lnTo>
                  <a:lnTo>
                    <a:pt x="436" y="2"/>
                  </a:lnTo>
                  <a:lnTo>
                    <a:pt x="431" y="280"/>
                  </a:lnTo>
                  <a:lnTo>
                    <a:pt x="729" y="396"/>
                  </a:lnTo>
                  <a:lnTo>
                    <a:pt x="721" y="771"/>
                  </a:lnTo>
                  <a:lnTo>
                    <a:pt x="0" y="758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4" name="Freeform 24"/>
            <p:cNvSpPr>
              <a:spLocks/>
            </p:cNvSpPr>
            <p:nvPr/>
          </p:nvSpPr>
          <p:spPr bwMode="auto">
            <a:xfrm>
              <a:off x="3025" y="1393"/>
              <a:ext cx="294" cy="283"/>
            </a:xfrm>
            <a:custGeom>
              <a:avLst/>
              <a:gdLst>
                <a:gd name="T0" fmla="*/ 0 w 799"/>
                <a:gd name="T1" fmla="*/ 781 h 783"/>
                <a:gd name="T2" fmla="*/ 16 w 799"/>
                <a:gd name="T3" fmla="*/ 29 h 783"/>
                <a:gd name="T4" fmla="*/ 571 w 799"/>
                <a:gd name="T5" fmla="*/ 0 h 783"/>
                <a:gd name="T6" fmla="*/ 799 w 799"/>
                <a:gd name="T7" fmla="*/ 63 h 783"/>
                <a:gd name="T8" fmla="*/ 630 w 799"/>
                <a:gd name="T9" fmla="*/ 200 h 783"/>
                <a:gd name="T10" fmla="*/ 587 w 799"/>
                <a:gd name="T11" fmla="*/ 486 h 783"/>
                <a:gd name="T12" fmla="*/ 744 w 799"/>
                <a:gd name="T13" fmla="*/ 487 h 783"/>
                <a:gd name="T14" fmla="*/ 749 w 799"/>
                <a:gd name="T15" fmla="*/ 657 h 783"/>
                <a:gd name="T16" fmla="*/ 434 w 799"/>
                <a:gd name="T17" fmla="*/ 641 h 783"/>
                <a:gd name="T18" fmla="*/ 424 w 799"/>
                <a:gd name="T19" fmla="*/ 769 h 783"/>
                <a:gd name="T20" fmla="*/ 133 w 799"/>
                <a:gd name="T21" fmla="*/ 783 h 783"/>
                <a:gd name="T22" fmla="*/ 0 w 799"/>
                <a:gd name="T23" fmla="*/ 781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9" h="783">
                  <a:moveTo>
                    <a:pt x="0" y="781"/>
                  </a:moveTo>
                  <a:lnTo>
                    <a:pt x="16" y="29"/>
                  </a:lnTo>
                  <a:lnTo>
                    <a:pt x="571" y="0"/>
                  </a:lnTo>
                  <a:lnTo>
                    <a:pt x="799" y="63"/>
                  </a:lnTo>
                  <a:lnTo>
                    <a:pt x="630" y="200"/>
                  </a:lnTo>
                  <a:lnTo>
                    <a:pt x="587" y="486"/>
                  </a:lnTo>
                  <a:lnTo>
                    <a:pt x="744" y="487"/>
                  </a:lnTo>
                  <a:lnTo>
                    <a:pt x="749" y="657"/>
                  </a:lnTo>
                  <a:lnTo>
                    <a:pt x="434" y="641"/>
                  </a:lnTo>
                  <a:lnTo>
                    <a:pt x="424" y="769"/>
                  </a:lnTo>
                  <a:lnTo>
                    <a:pt x="133" y="783"/>
                  </a:lnTo>
                  <a:lnTo>
                    <a:pt x="0" y="781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5" name="Freeform 25"/>
            <p:cNvSpPr>
              <a:spLocks/>
            </p:cNvSpPr>
            <p:nvPr/>
          </p:nvSpPr>
          <p:spPr bwMode="auto">
            <a:xfrm>
              <a:off x="2911" y="1950"/>
              <a:ext cx="268" cy="219"/>
            </a:xfrm>
            <a:custGeom>
              <a:avLst/>
              <a:gdLst>
                <a:gd name="T0" fmla="*/ 0 w 726"/>
                <a:gd name="T1" fmla="*/ 602 h 606"/>
                <a:gd name="T2" fmla="*/ 5 w 726"/>
                <a:gd name="T3" fmla="*/ 0 h 606"/>
                <a:gd name="T4" fmla="*/ 726 w 726"/>
                <a:gd name="T5" fmla="*/ 13 h 606"/>
                <a:gd name="T6" fmla="*/ 718 w 726"/>
                <a:gd name="T7" fmla="*/ 458 h 606"/>
                <a:gd name="T8" fmla="*/ 717 w 726"/>
                <a:gd name="T9" fmla="*/ 606 h 606"/>
                <a:gd name="T10" fmla="*/ 0 w 726"/>
                <a:gd name="T11" fmla="*/ 602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6" h="606">
                  <a:moveTo>
                    <a:pt x="0" y="602"/>
                  </a:moveTo>
                  <a:lnTo>
                    <a:pt x="5" y="0"/>
                  </a:lnTo>
                  <a:lnTo>
                    <a:pt x="726" y="13"/>
                  </a:lnTo>
                  <a:lnTo>
                    <a:pt x="718" y="458"/>
                  </a:lnTo>
                  <a:lnTo>
                    <a:pt x="717" y="606"/>
                  </a:lnTo>
                  <a:lnTo>
                    <a:pt x="0" y="602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6" name="Freeform 26"/>
            <p:cNvSpPr>
              <a:spLocks/>
            </p:cNvSpPr>
            <p:nvPr/>
          </p:nvSpPr>
          <p:spPr bwMode="auto">
            <a:xfrm>
              <a:off x="3073" y="1625"/>
              <a:ext cx="379" cy="196"/>
            </a:xfrm>
            <a:custGeom>
              <a:avLst/>
              <a:gdLst>
                <a:gd name="T0" fmla="*/ 0 w 1028"/>
                <a:gd name="T1" fmla="*/ 420 h 544"/>
                <a:gd name="T2" fmla="*/ 5 w 1028"/>
                <a:gd name="T3" fmla="*/ 142 h 544"/>
                <a:gd name="T4" fmla="*/ 296 w 1028"/>
                <a:gd name="T5" fmla="*/ 128 h 544"/>
                <a:gd name="T6" fmla="*/ 306 w 1028"/>
                <a:gd name="T7" fmla="*/ 0 h 544"/>
                <a:gd name="T8" fmla="*/ 621 w 1028"/>
                <a:gd name="T9" fmla="*/ 16 h 544"/>
                <a:gd name="T10" fmla="*/ 761 w 1028"/>
                <a:gd name="T11" fmla="*/ 7 h 544"/>
                <a:gd name="T12" fmla="*/ 769 w 1028"/>
                <a:gd name="T13" fmla="*/ 147 h 544"/>
                <a:gd name="T14" fmla="*/ 1028 w 1028"/>
                <a:gd name="T15" fmla="*/ 158 h 544"/>
                <a:gd name="T16" fmla="*/ 1024 w 1028"/>
                <a:gd name="T17" fmla="*/ 544 h 544"/>
                <a:gd name="T18" fmla="*/ 298 w 1028"/>
                <a:gd name="T19" fmla="*/ 536 h 544"/>
                <a:gd name="T20" fmla="*/ 0 w 1028"/>
                <a:gd name="T21" fmla="*/ 42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8" h="544">
                  <a:moveTo>
                    <a:pt x="0" y="420"/>
                  </a:moveTo>
                  <a:lnTo>
                    <a:pt x="5" y="142"/>
                  </a:lnTo>
                  <a:lnTo>
                    <a:pt x="296" y="128"/>
                  </a:lnTo>
                  <a:lnTo>
                    <a:pt x="306" y="0"/>
                  </a:lnTo>
                  <a:lnTo>
                    <a:pt x="621" y="16"/>
                  </a:lnTo>
                  <a:lnTo>
                    <a:pt x="761" y="7"/>
                  </a:lnTo>
                  <a:lnTo>
                    <a:pt x="769" y="147"/>
                  </a:lnTo>
                  <a:lnTo>
                    <a:pt x="1028" y="158"/>
                  </a:lnTo>
                  <a:lnTo>
                    <a:pt x="1024" y="544"/>
                  </a:lnTo>
                  <a:lnTo>
                    <a:pt x="298" y="536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7" name="Freeform 27"/>
            <p:cNvSpPr>
              <a:spLocks/>
            </p:cNvSpPr>
            <p:nvPr/>
          </p:nvSpPr>
          <p:spPr bwMode="auto">
            <a:xfrm>
              <a:off x="3498" y="2526"/>
              <a:ext cx="227" cy="218"/>
            </a:xfrm>
            <a:custGeom>
              <a:avLst/>
              <a:gdLst>
                <a:gd name="T0" fmla="*/ 0 w 617"/>
                <a:gd name="T1" fmla="*/ 592 h 603"/>
                <a:gd name="T2" fmla="*/ 11 w 617"/>
                <a:gd name="T3" fmla="*/ 462 h 603"/>
                <a:gd name="T4" fmla="*/ 16 w 617"/>
                <a:gd name="T5" fmla="*/ 148 h 603"/>
                <a:gd name="T6" fmla="*/ 168 w 617"/>
                <a:gd name="T7" fmla="*/ 130 h 603"/>
                <a:gd name="T8" fmla="*/ 169 w 617"/>
                <a:gd name="T9" fmla="*/ 0 h 603"/>
                <a:gd name="T10" fmla="*/ 608 w 617"/>
                <a:gd name="T11" fmla="*/ 4 h 603"/>
                <a:gd name="T12" fmla="*/ 617 w 617"/>
                <a:gd name="T13" fmla="*/ 131 h 603"/>
                <a:gd name="T14" fmla="*/ 534 w 617"/>
                <a:gd name="T15" fmla="*/ 596 h 603"/>
                <a:gd name="T16" fmla="*/ 163 w 617"/>
                <a:gd name="T17" fmla="*/ 603 h 603"/>
                <a:gd name="T18" fmla="*/ 0 w 617"/>
                <a:gd name="T19" fmla="*/ 592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7" h="603">
                  <a:moveTo>
                    <a:pt x="0" y="592"/>
                  </a:moveTo>
                  <a:lnTo>
                    <a:pt x="11" y="462"/>
                  </a:lnTo>
                  <a:lnTo>
                    <a:pt x="16" y="148"/>
                  </a:lnTo>
                  <a:lnTo>
                    <a:pt x="168" y="130"/>
                  </a:lnTo>
                  <a:lnTo>
                    <a:pt x="169" y="0"/>
                  </a:lnTo>
                  <a:lnTo>
                    <a:pt x="608" y="4"/>
                  </a:lnTo>
                  <a:lnTo>
                    <a:pt x="617" y="131"/>
                  </a:lnTo>
                  <a:lnTo>
                    <a:pt x="534" y="596"/>
                  </a:lnTo>
                  <a:lnTo>
                    <a:pt x="163" y="603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8" name="Freeform 28"/>
            <p:cNvSpPr>
              <a:spLocks/>
            </p:cNvSpPr>
            <p:nvPr/>
          </p:nvSpPr>
          <p:spPr bwMode="auto">
            <a:xfrm>
              <a:off x="3550" y="2573"/>
              <a:ext cx="376" cy="337"/>
            </a:xfrm>
            <a:custGeom>
              <a:avLst/>
              <a:gdLst>
                <a:gd name="T0" fmla="*/ 0 w 1019"/>
                <a:gd name="T1" fmla="*/ 926 h 931"/>
                <a:gd name="T2" fmla="*/ 14 w 1019"/>
                <a:gd name="T3" fmla="*/ 472 h 931"/>
                <a:gd name="T4" fmla="*/ 384 w 1019"/>
                <a:gd name="T5" fmla="*/ 465 h 931"/>
                <a:gd name="T6" fmla="*/ 467 w 1019"/>
                <a:gd name="T7" fmla="*/ 0 h 931"/>
                <a:gd name="T8" fmla="*/ 739 w 1019"/>
                <a:gd name="T9" fmla="*/ 2 h 931"/>
                <a:gd name="T10" fmla="*/ 739 w 1019"/>
                <a:gd name="T11" fmla="*/ 131 h 931"/>
                <a:gd name="T12" fmla="*/ 1012 w 1019"/>
                <a:gd name="T13" fmla="*/ 141 h 931"/>
                <a:gd name="T14" fmla="*/ 1019 w 1019"/>
                <a:gd name="T15" fmla="*/ 271 h 931"/>
                <a:gd name="T16" fmla="*/ 859 w 1019"/>
                <a:gd name="T17" fmla="*/ 281 h 931"/>
                <a:gd name="T18" fmla="*/ 864 w 1019"/>
                <a:gd name="T19" fmla="*/ 891 h 931"/>
                <a:gd name="T20" fmla="*/ 656 w 1019"/>
                <a:gd name="T21" fmla="*/ 931 h 931"/>
                <a:gd name="T22" fmla="*/ 0 w 1019"/>
                <a:gd name="T23" fmla="*/ 926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9" h="931">
                  <a:moveTo>
                    <a:pt x="0" y="926"/>
                  </a:moveTo>
                  <a:lnTo>
                    <a:pt x="14" y="472"/>
                  </a:lnTo>
                  <a:lnTo>
                    <a:pt x="384" y="465"/>
                  </a:lnTo>
                  <a:lnTo>
                    <a:pt x="467" y="0"/>
                  </a:lnTo>
                  <a:lnTo>
                    <a:pt x="739" y="2"/>
                  </a:lnTo>
                  <a:lnTo>
                    <a:pt x="739" y="131"/>
                  </a:lnTo>
                  <a:lnTo>
                    <a:pt x="1012" y="141"/>
                  </a:lnTo>
                  <a:lnTo>
                    <a:pt x="1019" y="271"/>
                  </a:lnTo>
                  <a:lnTo>
                    <a:pt x="859" y="281"/>
                  </a:lnTo>
                  <a:lnTo>
                    <a:pt x="864" y="891"/>
                  </a:lnTo>
                  <a:lnTo>
                    <a:pt x="656" y="931"/>
                  </a:lnTo>
                  <a:lnTo>
                    <a:pt x="0" y="926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9" name="Freeform 29"/>
            <p:cNvSpPr>
              <a:spLocks/>
            </p:cNvSpPr>
            <p:nvPr/>
          </p:nvSpPr>
          <p:spPr bwMode="auto">
            <a:xfrm>
              <a:off x="3443" y="2907"/>
              <a:ext cx="416" cy="273"/>
            </a:xfrm>
            <a:custGeom>
              <a:avLst/>
              <a:gdLst>
                <a:gd name="T0" fmla="*/ 0 w 1126"/>
                <a:gd name="T1" fmla="*/ 581 h 751"/>
                <a:gd name="T2" fmla="*/ 41 w 1126"/>
                <a:gd name="T3" fmla="*/ 462 h 751"/>
                <a:gd name="T4" fmla="*/ 86 w 1126"/>
                <a:gd name="T5" fmla="*/ 78 h 751"/>
                <a:gd name="T6" fmla="*/ 321 w 1126"/>
                <a:gd name="T7" fmla="*/ 0 h 751"/>
                <a:gd name="T8" fmla="*/ 977 w 1126"/>
                <a:gd name="T9" fmla="*/ 4 h 751"/>
                <a:gd name="T10" fmla="*/ 998 w 1126"/>
                <a:gd name="T11" fmla="*/ 312 h 751"/>
                <a:gd name="T12" fmla="*/ 1126 w 1126"/>
                <a:gd name="T13" fmla="*/ 500 h 751"/>
                <a:gd name="T14" fmla="*/ 1080 w 1126"/>
                <a:gd name="T15" fmla="*/ 500 h 751"/>
                <a:gd name="T16" fmla="*/ 787 w 1126"/>
                <a:gd name="T17" fmla="*/ 529 h 751"/>
                <a:gd name="T18" fmla="*/ 584 w 1126"/>
                <a:gd name="T19" fmla="*/ 705 h 751"/>
                <a:gd name="T20" fmla="*/ 331 w 1126"/>
                <a:gd name="T21" fmla="*/ 751 h 751"/>
                <a:gd name="T22" fmla="*/ 0 w 1126"/>
                <a:gd name="T23" fmla="*/ 58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" h="751">
                  <a:moveTo>
                    <a:pt x="0" y="581"/>
                  </a:moveTo>
                  <a:lnTo>
                    <a:pt x="41" y="462"/>
                  </a:lnTo>
                  <a:lnTo>
                    <a:pt x="86" y="78"/>
                  </a:lnTo>
                  <a:lnTo>
                    <a:pt x="321" y="0"/>
                  </a:lnTo>
                  <a:lnTo>
                    <a:pt x="977" y="4"/>
                  </a:lnTo>
                  <a:lnTo>
                    <a:pt x="998" y="312"/>
                  </a:lnTo>
                  <a:lnTo>
                    <a:pt x="1126" y="500"/>
                  </a:lnTo>
                  <a:lnTo>
                    <a:pt x="1080" y="500"/>
                  </a:lnTo>
                  <a:lnTo>
                    <a:pt x="787" y="529"/>
                  </a:lnTo>
                  <a:lnTo>
                    <a:pt x="584" y="705"/>
                  </a:lnTo>
                  <a:lnTo>
                    <a:pt x="331" y="751"/>
                  </a:lnTo>
                  <a:lnTo>
                    <a:pt x="0" y="581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0" name="Freeform 30"/>
            <p:cNvSpPr>
              <a:spLocks/>
            </p:cNvSpPr>
            <p:nvPr/>
          </p:nvSpPr>
          <p:spPr bwMode="auto">
            <a:xfrm>
              <a:off x="3792" y="2889"/>
              <a:ext cx="402" cy="200"/>
            </a:xfrm>
            <a:custGeom>
              <a:avLst/>
              <a:gdLst>
                <a:gd name="T0" fmla="*/ 0 w 1091"/>
                <a:gd name="T1" fmla="*/ 60 h 556"/>
                <a:gd name="T2" fmla="*/ 21 w 1091"/>
                <a:gd name="T3" fmla="*/ 367 h 556"/>
                <a:gd name="T4" fmla="*/ 149 w 1091"/>
                <a:gd name="T5" fmla="*/ 556 h 556"/>
                <a:gd name="T6" fmla="*/ 444 w 1091"/>
                <a:gd name="T7" fmla="*/ 406 h 556"/>
                <a:gd name="T8" fmla="*/ 573 w 1091"/>
                <a:gd name="T9" fmla="*/ 518 h 556"/>
                <a:gd name="T10" fmla="*/ 865 w 1091"/>
                <a:gd name="T11" fmla="*/ 487 h 556"/>
                <a:gd name="T12" fmla="*/ 1091 w 1091"/>
                <a:gd name="T13" fmla="*/ 378 h 556"/>
                <a:gd name="T14" fmla="*/ 1090 w 1091"/>
                <a:gd name="T15" fmla="*/ 0 h 556"/>
                <a:gd name="T16" fmla="*/ 208 w 1091"/>
                <a:gd name="T17" fmla="*/ 20 h 556"/>
                <a:gd name="T18" fmla="*/ 0 w 1091"/>
                <a:gd name="T19" fmla="*/ 6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1" h="556">
                  <a:moveTo>
                    <a:pt x="0" y="60"/>
                  </a:moveTo>
                  <a:lnTo>
                    <a:pt x="21" y="367"/>
                  </a:lnTo>
                  <a:lnTo>
                    <a:pt x="149" y="556"/>
                  </a:lnTo>
                  <a:lnTo>
                    <a:pt x="444" y="406"/>
                  </a:lnTo>
                  <a:lnTo>
                    <a:pt x="573" y="518"/>
                  </a:lnTo>
                  <a:lnTo>
                    <a:pt x="865" y="487"/>
                  </a:lnTo>
                  <a:lnTo>
                    <a:pt x="1091" y="378"/>
                  </a:lnTo>
                  <a:lnTo>
                    <a:pt x="1090" y="0"/>
                  </a:lnTo>
                  <a:lnTo>
                    <a:pt x="208" y="2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1" name="Freeform 31"/>
            <p:cNvSpPr>
              <a:spLocks/>
            </p:cNvSpPr>
            <p:nvPr/>
          </p:nvSpPr>
          <p:spPr bwMode="auto">
            <a:xfrm>
              <a:off x="4031" y="2083"/>
              <a:ext cx="326" cy="250"/>
            </a:xfrm>
            <a:custGeom>
              <a:avLst/>
              <a:gdLst>
                <a:gd name="T0" fmla="*/ 0 w 885"/>
                <a:gd name="T1" fmla="*/ 508 h 694"/>
                <a:gd name="T2" fmla="*/ 0 w 885"/>
                <a:gd name="T3" fmla="*/ 279 h 694"/>
                <a:gd name="T4" fmla="*/ 150 w 885"/>
                <a:gd name="T5" fmla="*/ 279 h 694"/>
                <a:gd name="T6" fmla="*/ 336 w 885"/>
                <a:gd name="T7" fmla="*/ 309 h 694"/>
                <a:gd name="T8" fmla="*/ 531 w 885"/>
                <a:gd name="T9" fmla="*/ 0 h 694"/>
                <a:gd name="T10" fmla="*/ 882 w 885"/>
                <a:gd name="T11" fmla="*/ 208 h 694"/>
                <a:gd name="T12" fmla="*/ 885 w 885"/>
                <a:gd name="T13" fmla="*/ 415 h 694"/>
                <a:gd name="T14" fmla="*/ 734 w 885"/>
                <a:gd name="T15" fmla="*/ 426 h 694"/>
                <a:gd name="T16" fmla="*/ 734 w 885"/>
                <a:gd name="T17" fmla="*/ 683 h 694"/>
                <a:gd name="T18" fmla="*/ 145 w 885"/>
                <a:gd name="T19" fmla="*/ 694 h 694"/>
                <a:gd name="T20" fmla="*/ 143 w 885"/>
                <a:gd name="T21" fmla="*/ 508 h 694"/>
                <a:gd name="T22" fmla="*/ 0 w 885"/>
                <a:gd name="T23" fmla="*/ 508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5" h="694">
                  <a:moveTo>
                    <a:pt x="0" y="508"/>
                  </a:moveTo>
                  <a:lnTo>
                    <a:pt x="0" y="279"/>
                  </a:lnTo>
                  <a:lnTo>
                    <a:pt x="150" y="279"/>
                  </a:lnTo>
                  <a:lnTo>
                    <a:pt x="336" y="309"/>
                  </a:lnTo>
                  <a:lnTo>
                    <a:pt x="531" y="0"/>
                  </a:lnTo>
                  <a:lnTo>
                    <a:pt x="882" y="208"/>
                  </a:lnTo>
                  <a:lnTo>
                    <a:pt x="885" y="415"/>
                  </a:lnTo>
                  <a:lnTo>
                    <a:pt x="734" y="426"/>
                  </a:lnTo>
                  <a:lnTo>
                    <a:pt x="734" y="683"/>
                  </a:lnTo>
                  <a:lnTo>
                    <a:pt x="145" y="694"/>
                  </a:lnTo>
                  <a:lnTo>
                    <a:pt x="143" y="5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2" name="Freeform 32"/>
            <p:cNvSpPr>
              <a:spLocks/>
            </p:cNvSpPr>
            <p:nvPr/>
          </p:nvSpPr>
          <p:spPr bwMode="auto">
            <a:xfrm>
              <a:off x="3517" y="2200"/>
              <a:ext cx="260" cy="328"/>
            </a:xfrm>
            <a:custGeom>
              <a:avLst/>
              <a:gdLst>
                <a:gd name="T0" fmla="*/ 0 w 707"/>
                <a:gd name="T1" fmla="*/ 661 h 903"/>
                <a:gd name="T2" fmla="*/ 70 w 707"/>
                <a:gd name="T3" fmla="*/ 0 h 903"/>
                <a:gd name="T4" fmla="*/ 707 w 707"/>
                <a:gd name="T5" fmla="*/ 4 h 903"/>
                <a:gd name="T6" fmla="*/ 704 w 707"/>
                <a:gd name="T7" fmla="*/ 221 h 903"/>
                <a:gd name="T8" fmla="*/ 577 w 707"/>
                <a:gd name="T9" fmla="*/ 358 h 903"/>
                <a:gd name="T10" fmla="*/ 549 w 707"/>
                <a:gd name="T11" fmla="*/ 903 h 903"/>
                <a:gd name="T12" fmla="*/ 110 w 707"/>
                <a:gd name="T13" fmla="*/ 899 h 903"/>
                <a:gd name="T14" fmla="*/ 112 w 707"/>
                <a:gd name="T15" fmla="*/ 613 h 903"/>
                <a:gd name="T16" fmla="*/ 0 w 707"/>
                <a:gd name="T17" fmla="*/ 661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7" h="903">
                  <a:moveTo>
                    <a:pt x="0" y="661"/>
                  </a:moveTo>
                  <a:lnTo>
                    <a:pt x="70" y="0"/>
                  </a:lnTo>
                  <a:lnTo>
                    <a:pt x="707" y="4"/>
                  </a:lnTo>
                  <a:lnTo>
                    <a:pt x="704" y="221"/>
                  </a:lnTo>
                  <a:lnTo>
                    <a:pt x="577" y="358"/>
                  </a:lnTo>
                  <a:lnTo>
                    <a:pt x="549" y="903"/>
                  </a:lnTo>
                  <a:lnTo>
                    <a:pt x="110" y="899"/>
                  </a:lnTo>
                  <a:lnTo>
                    <a:pt x="112" y="613"/>
                  </a:lnTo>
                  <a:lnTo>
                    <a:pt x="0" y="661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3" name="Freeform 33"/>
            <p:cNvSpPr>
              <a:spLocks/>
            </p:cNvSpPr>
            <p:nvPr/>
          </p:nvSpPr>
          <p:spPr bwMode="auto">
            <a:xfrm>
              <a:off x="3280" y="2688"/>
              <a:ext cx="275" cy="248"/>
            </a:xfrm>
            <a:custGeom>
              <a:avLst/>
              <a:gdLst>
                <a:gd name="T0" fmla="*/ 0 w 748"/>
                <a:gd name="T1" fmla="*/ 582 h 688"/>
                <a:gd name="T2" fmla="*/ 4 w 748"/>
                <a:gd name="T3" fmla="*/ 306 h 688"/>
                <a:gd name="T4" fmla="*/ 76 w 748"/>
                <a:gd name="T5" fmla="*/ 286 h 688"/>
                <a:gd name="T6" fmla="*/ 87 w 748"/>
                <a:gd name="T7" fmla="*/ 0 h 688"/>
                <a:gd name="T8" fmla="*/ 152 w 748"/>
                <a:gd name="T9" fmla="*/ 13 h 688"/>
                <a:gd name="T10" fmla="*/ 596 w 748"/>
                <a:gd name="T11" fmla="*/ 15 h 688"/>
                <a:gd name="T12" fmla="*/ 585 w 748"/>
                <a:gd name="T13" fmla="*/ 145 h 688"/>
                <a:gd name="T14" fmla="*/ 748 w 748"/>
                <a:gd name="T15" fmla="*/ 156 h 688"/>
                <a:gd name="T16" fmla="*/ 734 w 748"/>
                <a:gd name="T17" fmla="*/ 610 h 688"/>
                <a:gd name="T18" fmla="*/ 499 w 748"/>
                <a:gd name="T19" fmla="*/ 688 h 688"/>
                <a:gd name="T20" fmla="*/ 387 w 748"/>
                <a:gd name="T21" fmla="*/ 578 h 688"/>
                <a:gd name="T22" fmla="*/ 0 w 748"/>
                <a:gd name="T23" fmla="*/ 582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8" h="688">
                  <a:moveTo>
                    <a:pt x="0" y="582"/>
                  </a:moveTo>
                  <a:lnTo>
                    <a:pt x="4" y="306"/>
                  </a:lnTo>
                  <a:lnTo>
                    <a:pt x="76" y="286"/>
                  </a:lnTo>
                  <a:lnTo>
                    <a:pt x="87" y="0"/>
                  </a:lnTo>
                  <a:lnTo>
                    <a:pt x="152" y="13"/>
                  </a:lnTo>
                  <a:lnTo>
                    <a:pt x="596" y="15"/>
                  </a:lnTo>
                  <a:lnTo>
                    <a:pt x="585" y="145"/>
                  </a:lnTo>
                  <a:lnTo>
                    <a:pt x="748" y="156"/>
                  </a:lnTo>
                  <a:lnTo>
                    <a:pt x="734" y="610"/>
                  </a:lnTo>
                  <a:lnTo>
                    <a:pt x="499" y="688"/>
                  </a:lnTo>
                  <a:lnTo>
                    <a:pt x="387" y="578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4" name="Freeform 34"/>
            <p:cNvSpPr>
              <a:spLocks/>
            </p:cNvSpPr>
            <p:nvPr/>
          </p:nvSpPr>
          <p:spPr bwMode="auto">
            <a:xfrm>
              <a:off x="4000" y="2332"/>
              <a:ext cx="304" cy="238"/>
            </a:xfrm>
            <a:custGeom>
              <a:avLst/>
              <a:gdLst>
                <a:gd name="T0" fmla="*/ 0 w 822"/>
                <a:gd name="T1" fmla="*/ 657 h 657"/>
                <a:gd name="T2" fmla="*/ 8 w 822"/>
                <a:gd name="T3" fmla="*/ 53 h 657"/>
                <a:gd name="T4" fmla="*/ 233 w 822"/>
                <a:gd name="T5" fmla="*/ 11 h 657"/>
                <a:gd name="T6" fmla="*/ 822 w 822"/>
                <a:gd name="T7" fmla="*/ 0 h 657"/>
                <a:gd name="T8" fmla="*/ 816 w 822"/>
                <a:gd name="T9" fmla="*/ 179 h 657"/>
                <a:gd name="T10" fmla="*/ 632 w 822"/>
                <a:gd name="T11" fmla="*/ 346 h 657"/>
                <a:gd name="T12" fmla="*/ 642 w 822"/>
                <a:gd name="T13" fmla="*/ 635 h 657"/>
                <a:gd name="T14" fmla="*/ 0 w 822"/>
                <a:gd name="T15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2" h="657">
                  <a:moveTo>
                    <a:pt x="0" y="657"/>
                  </a:moveTo>
                  <a:lnTo>
                    <a:pt x="8" y="53"/>
                  </a:lnTo>
                  <a:lnTo>
                    <a:pt x="233" y="11"/>
                  </a:lnTo>
                  <a:lnTo>
                    <a:pt x="822" y="0"/>
                  </a:lnTo>
                  <a:lnTo>
                    <a:pt x="816" y="179"/>
                  </a:lnTo>
                  <a:lnTo>
                    <a:pt x="632" y="346"/>
                  </a:lnTo>
                  <a:lnTo>
                    <a:pt x="642" y="635"/>
                  </a:lnTo>
                  <a:lnTo>
                    <a:pt x="0" y="657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5" name="Freeform 35"/>
            <p:cNvSpPr>
              <a:spLocks/>
            </p:cNvSpPr>
            <p:nvPr/>
          </p:nvSpPr>
          <p:spPr bwMode="auto">
            <a:xfrm>
              <a:off x="4241" y="2135"/>
              <a:ext cx="319" cy="540"/>
            </a:xfrm>
            <a:custGeom>
              <a:avLst/>
              <a:gdLst>
                <a:gd name="T0" fmla="*/ 0 w 863"/>
                <a:gd name="T1" fmla="*/ 885 h 1493"/>
                <a:gd name="T2" fmla="*/ 10 w 863"/>
                <a:gd name="T3" fmla="*/ 1174 h 1493"/>
                <a:gd name="T4" fmla="*/ 170 w 863"/>
                <a:gd name="T5" fmla="*/ 1173 h 1493"/>
                <a:gd name="T6" fmla="*/ 173 w 863"/>
                <a:gd name="T7" fmla="*/ 1479 h 1493"/>
                <a:gd name="T8" fmla="*/ 824 w 863"/>
                <a:gd name="T9" fmla="*/ 1493 h 1493"/>
                <a:gd name="T10" fmla="*/ 836 w 863"/>
                <a:gd name="T11" fmla="*/ 1117 h 1493"/>
                <a:gd name="T12" fmla="*/ 848 w 863"/>
                <a:gd name="T13" fmla="*/ 711 h 1493"/>
                <a:gd name="T14" fmla="*/ 863 w 863"/>
                <a:gd name="T15" fmla="*/ 0 h 1493"/>
                <a:gd name="T16" fmla="*/ 587 w 863"/>
                <a:gd name="T17" fmla="*/ 190 h 1493"/>
                <a:gd name="T18" fmla="*/ 473 w 863"/>
                <a:gd name="T19" fmla="*/ 33 h 1493"/>
                <a:gd name="T20" fmla="*/ 338 w 863"/>
                <a:gd name="T21" fmla="*/ 64 h 1493"/>
                <a:gd name="T22" fmla="*/ 341 w 863"/>
                <a:gd name="T23" fmla="*/ 271 h 1493"/>
                <a:gd name="T24" fmla="*/ 190 w 863"/>
                <a:gd name="T25" fmla="*/ 282 h 1493"/>
                <a:gd name="T26" fmla="*/ 190 w 863"/>
                <a:gd name="T27" fmla="*/ 539 h 1493"/>
                <a:gd name="T28" fmla="*/ 184 w 863"/>
                <a:gd name="T29" fmla="*/ 718 h 1493"/>
                <a:gd name="T30" fmla="*/ 0 w 863"/>
                <a:gd name="T31" fmla="*/ 885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3" h="1493">
                  <a:moveTo>
                    <a:pt x="0" y="885"/>
                  </a:moveTo>
                  <a:lnTo>
                    <a:pt x="10" y="1174"/>
                  </a:lnTo>
                  <a:lnTo>
                    <a:pt x="170" y="1173"/>
                  </a:lnTo>
                  <a:lnTo>
                    <a:pt x="173" y="1479"/>
                  </a:lnTo>
                  <a:lnTo>
                    <a:pt x="824" y="1493"/>
                  </a:lnTo>
                  <a:lnTo>
                    <a:pt x="836" y="1117"/>
                  </a:lnTo>
                  <a:lnTo>
                    <a:pt x="848" y="711"/>
                  </a:lnTo>
                  <a:lnTo>
                    <a:pt x="863" y="0"/>
                  </a:lnTo>
                  <a:lnTo>
                    <a:pt x="587" y="190"/>
                  </a:lnTo>
                  <a:lnTo>
                    <a:pt x="473" y="33"/>
                  </a:lnTo>
                  <a:lnTo>
                    <a:pt x="338" y="64"/>
                  </a:lnTo>
                  <a:lnTo>
                    <a:pt x="341" y="271"/>
                  </a:lnTo>
                  <a:lnTo>
                    <a:pt x="190" y="282"/>
                  </a:lnTo>
                  <a:lnTo>
                    <a:pt x="190" y="539"/>
                  </a:lnTo>
                  <a:lnTo>
                    <a:pt x="184" y="718"/>
                  </a:lnTo>
                  <a:lnTo>
                    <a:pt x="0" y="885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6" name="Freeform 36"/>
            <p:cNvSpPr>
              <a:spLocks/>
            </p:cNvSpPr>
            <p:nvPr/>
          </p:nvSpPr>
          <p:spPr bwMode="auto">
            <a:xfrm>
              <a:off x="4193" y="2670"/>
              <a:ext cx="352" cy="546"/>
            </a:xfrm>
            <a:custGeom>
              <a:avLst/>
              <a:gdLst>
                <a:gd name="T0" fmla="*/ 0 w 955"/>
                <a:gd name="T1" fmla="*/ 603 h 1507"/>
                <a:gd name="T2" fmla="*/ 1 w 955"/>
                <a:gd name="T3" fmla="*/ 981 h 1507"/>
                <a:gd name="T4" fmla="*/ 587 w 955"/>
                <a:gd name="T5" fmla="*/ 1372 h 1507"/>
                <a:gd name="T6" fmla="*/ 948 w 955"/>
                <a:gd name="T7" fmla="*/ 1507 h 1507"/>
                <a:gd name="T8" fmla="*/ 951 w 955"/>
                <a:gd name="T9" fmla="*/ 993 h 1507"/>
                <a:gd name="T10" fmla="*/ 953 w 955"/>
                <a:gd name="T11" fmla="*/ 560 h 1507"/>
                <a:gd name="T12" fmla="*/ 955 w 955"/>
                <a:gd name="T13" fmla="*/ 14 h 1507"/>
                <a:gd name="T14" fmla="*/ 304 w 955"/>
                <a:gd name="T15" fmla="*/ 0 h 1507"/>
                <a:gd name="T16" fmla="*/ 158 w 955"/>
                <a:gd name="T17" fmla="*/ 0 h 1507"/>
                <a:gd name="T18" fmla="*/ 152 w 955"/>
                <a:gd name="T19" fmla="*/ 445 h 1507"/>
                <a:gd name="T20" fmla="*/ 8 w 955"/>
                <a:gd name="T21" fmla="*/ 458 h 1507"/>
                <a:gd name="T22" fmla="*/ 0 w 955"/>
                <a:gd name="T23" fmla="*/ 60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5" h="1507">
                  <a:moveTo>
                    <a:pt x="0" y="603"/>
                  </a:moveTo>
                  <a:lnTo>
                    <a:pt x="1" y="981"/>
                  </a:lnTo>
                  <a:lnTo>
                    <a:pt x="587" y="1372"/>
                  </a:lnTo>
                  <a:lnTo>
                    <a:pt x="948" y="1507"/>
                  </a:lnTo>
                  <a:lnTo>
                    <a:pt x="951" y="993"/>
                  </a:lnTo>
                  <a:lnTo>
                    <a:pt x="953" y="560"/>
                  </a:lnTo>
                  <a:lnTo>
                    <a:pt x="955" y="14"/>
                  </a:lnTo>
                  <a:lnTo>
                    <a:pt x="304" y="0"/>
                  </a:lnTo>
                  <a:lnTo>
                    <a:pt x="158" y="0"/>
                  </a:lnTo>
                  <a:lnTo>
                    <a:pt x="152" y="445"/>
                  </a:lnTo>
                  <a:lnTo>
                    <a:pt x="8" y="458"/>
                  </a:lnTo>
                  <a:lnTo>
                    <a:pt x="0" y="603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7" name="Freeform 37"/>
            <p:cNvSpPr>
              <a:spLocks/>
            </p:cNvSpPr>
            <p:nvPr/>
          </p:nvSpPr>
          <p:spPr bwMode="auto">
            <a:xfrm>
              <a:off x="3271" y="2899"/>
              <a:ext cx="203" cy="221"/>
            </a:xfrm>
            <a:custGeom>
              <a:avLst/>
              <a:gdLst>
                <a:gd name="T0" fmla="*/ 0 w 549"/>
                <a:gd name="T1" fmla="*/ 170 h 611"/>
                <a:gd name="T2" fmla="*/ 51 w 549"/>
                <a:gd name="T3" fmla="*/ 4 h 611"/>
                <a:gd name="T4" fmla="*/ 438 w 549"/>
                <a:gd name="T5" fmla="*/ 0 h 611"/>
                <a:gd name="T6" fmla="*/ 549 w 549"/>
                <a:gd name="T7" fmla="*/ 110 h 611"/>
                <a:gd name="T8" fmla="*/ 504 w 549"/>
                <a:gd name="T9" fmla="*/ 494 h 611"/>
                <a:gd name="T10" fmla="*/ 401 w 549"/>
                <a:gd name="T11" fmla="*/ 455 h 611"/>
                <a:gd name="T12" fmla="*/ 301 w 549"/>
                <a:gd name="T13" fmla="*/ 611 h 611"/>
                <a:gd name="T14" fmla="*/ 122 w 549"/>
                <a:gd name="T15" fmla="*/ 568 h 611"/>
                <a:gd name="T16" fmla="*/ 52 w 549"/>
                <a:gd name="T17" fmla="*/ 359 h 611"/>
                <a:gd name="T18" fmla="*/ 0 w 549"/>
                <a:gd name="T19" fmla="*/ 17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611">
                  <a:moveTo>
                    <a:pt x="0" y="170"/>
                  </a:moveTo>
                  <a:lnTo>
                    <a:pt x="51" y="4"/>
                  </a:lnTo>
                  <a:lnTo>
                    <a:pt x="438" y="0"/>
                  </a:lnTo>
                  <a:lnTo>
                    <a:pt x="549" y="110"/>
                  </a:lnTo>
                  <a:lnTo>
                    <a:pt x="504" y="494"/>
                  </a:lnTo>
                  <a:lnTo>
                    <a:pt x="401" y="455"/>
                  </a:lnTo>
                  <a:lnTo>
                    <a:pt x="301" y="611"/>
                  </a:lnTo>
                  <a:lnTo>
                    <a:pt x="122" y="568"/>
                  </a:lnTo>
                  <a:lnTo>
                    <a:pt x="52" y="359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8" name="Freeform 38"/>
            <p:cNvSpPr>
              <a:spLocks/>
            </p:cNvSpPr>
            <p:nvPr/>
          </p:nvSpPr>
          <p:spPr bwMode="auto">
            <a:xfrm>
              <a:off x="3066" y="2599"/>
              <a:ext cx="270" cy="199"/>
            </a:xfrm>
            <a:custGeom>
              <a:avLst/>
              <a:gdLst>
                <a:gd name="T0" fmla="*/ 0 w 737"/>
                <a:gd name="T1" fmla="*/ 450 h 550"/>
                <a:gd name="T2" fmla="*/ 3 w 737"/>
                <a:gd name="T3" fmla="*/ 233 h 550"/>
                <a:gd name="T4" fmla="*/ 269 w 737"/>
                <a:gd name="T5" fmla="*/ 219 h 550"/>
                <a:gd name="T6" fmla="*/ 193 w 737"/>
                <a:gd name="T7" fmla="*/ 38 h 550"/>
                <a:gd name="T8" fmla="*/ 280 w 737"/>
                <a:gd name="T9" fmla="*/ 0 h 550"/>
                <a:gd name="T10" fmla="*/ 594 w 737"/>
                <a:gd name="T11" fmla="*/ 27 h 550"/>
                <a:gd name="T12" fmla="*/ 737 w 737"/>
                <a:gd name="T13" fmla="*/ 86 h 550"/>
                <a:gd name="T14" fmla="*/ 735 w 737"/>
                <a:gd name="T15" fmla="*/ 257 h 550"/>
                <a:gd name="T16" fmla="*/ 670 w 737"/>
                <a:gd name="T17" fmla="*/ 244 h 550"/>
                <a:gd name="T18" fmla="*/ 659 w 737"/>
                <a:gd name="T19" fmla="*/ 530 h 550"/>
                <a:gd name="T20" fmla="*/ 587 w 737"/>
                <a:gd name="T21" fmla="*/ 550 h 550"/>
                <a:gd name="T22" fmla="*/ 401 w 737"/>
                <a:gd name="T23" fmla="*/ 457 h 550"/>
                <a:gd name="T24" fmla="*/ 0 w 737"/>
                <a:gd name="T25" fmla="*/ 4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7" h="550">
                  <a:moveTo>
                    <a:pt x="0" y="450"/>
                  </a:moveTo>
                  <a:lnTo>
                    <a:pt x="3" y="233"/>
                  </a:lnTo>
                  <a:lnTo>
                    <a:pt x="269" y="219"/>
                  </a:lnTo>
                  <a:lnTo>
                    <a:pt x="193" y="38"/>
                  </a:lnTo>
                  <a:lnTo>
                    <a:pt x="280" y="0"/>
                  </a:lnTo>
                  <a:lnTo>
                    <a:pt x="594" y="27"/>
                  </a:lnTo>
                  <a:lnTo>
                    <a:pt x="737" y="86"/>
                  </a:lnTo>
                  <a:lnTo>
                    <a:pt x="735" y="257"/>
                  </a:lnTo>
                  <a:lnTo>
                    <a:pt x="670" y="244"/>
                  </a:lnTo>
                  <a:lnTo>
                    <a:pt x="659" y="530"/>
                  </a:lnTo>
                  <a:lnTo>
                    <a:pt x="587" y="550"/>
                  </a:lnTo>
                  <a:lnTo>
                    <a:pt x="401" y="457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9" name="Freeform 39"/>
            <p:cNvSpPr>
              <a:spLocks/>
            </p:cNvSpPr>
            <p:nvPr/>
          </p:nvSpPr>
          <p:spPr bwMode="auto">
            <a:xfrm>
              <a:off x="3704" y="2193"/>
              <a:ext cx="376" cy="441"/>
            </a:xfrm>
            <a:custGeom>
              <a:avLst/>
              <a:gdLst>
                <a:gd name="T0" fmla="*/ 0 w 1019"/>
                <a:gd name="T1" fmla="*/ 949 h 1217"/>
                <a:gd name="T2" fmla="*/ 8 w 1019"/>
                <a:gd name="T3" fmla="*/ 1076 h 1217"/>
                <a:gd name="T4" fmla="*/ 280 w 1019"/>
                <a:gd name="T5" fmla="*/ 1078 h 1217"/>
                <a:gd name="T6" fmla="*/ 280 w 1019"/>
                <a:gd name="T7" fmla="*/ 1207 h 1217"/>
                <a:gd name="T8" fmla="*/ 553 w 1019"/>
                <a:gd name="T9" fmla="*/ 1217 h 1217"/>
                <a:gd name="T10" fmla="*/ 786 w 1019"/>
                <a:gd name="T11" fmla="*/ 1188 h 1217"/>
                <a:gd name="T12" fmla="*/ 786 w 1019"/>
                <a:gd name="T13" fmla="*/ 1061 h 1217"/>
                <a:gd name="T14" fmla="*/ 794 w 1019"/>
                <a:gd name="T15" fmla="*/ 457 h 1217"/>
                <a:gd name="T16" fmla="*/ 1019 w 1019"/>
                <a:gd name="T17" fmla="*/ 415 h 1217"/>
                <a:gd name="T18" fmla="*/ 1017 w 1019"/>
                <a:gd name="T19" fmla="*/ 229 h 1217"/>
                <a:gd name="T20" fmla="*/ 874 w 1019"/>
                <a:gd name="T21" fmla="*/ 229 h 1217"/>
                <a:gd name="T22" fmla="*/ 874 w 1019"/>
                <a:gd name="T23" fmla="*/ 0 h 1217"/>
                <a:gd name="T24" fmla="*/ 155 w 1019"/>
                <a:gd name="T25" fmla="*/ 267 h 1217"/>
                <a:gd name="T26" fmla="*/ 28 w 1019"/>
                <a:gd name="T27" fmla="*/ 404 h 1217"/>
                <a:gd name="T28" fmla="*/ 0 w 1019"/>
                <a:gd name="T29" fmla="*/ 949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9" h="1217">
                  <a:moveTo>
                    <a:pt x="0" y="949"/>
                  </a:moveTo>
                  <a:lnTo>
                    <a:pt x="8" y="1076"/>
                  </a:lnTo>
                  <a:lnTo>
                    <a:pt x="280" y="1078"/>
                  </a:lnTo>
                  <a:lnTo>
                    <a:pt x="280" y="1207"/>
                  </a:lnTo>
                  <a:lnTo>
                    <a:pt x="553" y="1217"/>
                  </a:lnTo>
                  <a:lnTo>
                    <a:pt x="786" y="1188"/>
                  </a:lnTo>
                  <a:lnTo>
                    <a:pt x="786" y="1061"/>
                  </a:lnTo>
                  <a:lnTo>
                    <a:pt x="794" y="457"/>
                  </a:lnTo>
                  <a:lnTo>
                    <a:pt x="1019" y="415"/>
                  </a:lnTo>
                  <a:lnTo>
                    <a:pt x="1017" y="229"/>
                  </a:lnTo>
                  <a:lnTo>
                    <a:pt x="874" y="229"/>
                  </a:lnTo>
                  <a:lnTo>
                    <a:pt x="874" y="0"/>
                  </a:lnTo>
                  <a:lnTo>
                    <a:pt x="155" y="267"/>
                  </a:lnTo>
                  <a:lnTo>
                    <a:pt x="28" y="404"/>
                  </a:lnTo>
                  <a:lnTo>
                    <a:pt x="0" y="949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0" name="Freeform 40"/>
            <p:cNvSpPr>
              <a:spLocks/>
            </p:cNvSpPr>
            <p:nvPr/>
          </p:nvSpPr>
          <p:spPr bwMode="auto">
            <a:xfrm>
              <a:off x="3284" y="2408"/>
              <a:ext cx="275" cy="286"/>
            </a:xfrm>
            <a:custGeom>
              <a:avLst/>
              <a:gdLst>
                <a:gd name="T0" fmla="*/ 0 w 745"/>
                <a:gd name="T1" fmla="*/ 556 h 788"/>
                <a:gd name="T2" fmla="*/ 6 w 745"/>
                <a:gd name="T3" fmla="*/ 170 h 788"/>
                <a:gd name="T4" fmla="*/ 0 w 745"/>
                <a:gd name="T5" fmla="*/ 0 h 788"/>
                <a:gd name="T6" fmla="*/ 231 w 745"/>
                <a:gd name="T7" fmla="*/ 103 h 788"/>
                <a:gd name="T8" fmla="*/ 328 w 745"/>
                <a:gd name="T9" fmla="*/ 162 h 788"/>
                <a:gd name="T10" fmla="*/ 345 w 745"/>
                <a:gd name="T11" fmla="*/ 45 h 788"/>
                <a:gd name="T12" fmla="*/ 576 w 745"/>
                <a:gd name="T13" fmla="*/ 155 h 788"/>
                <a:gd name="T14" fmla="*/ 633 w 745"/>
                <a:gd name="T15" fmla="*/ 88 h 788"/>
                <a:gd name="T16" fmla="*/ 745 w 745"/>
                <a:gd name="T17" fmla="*/ 40 h 788"/>
                <a:gd name="T18" fmla="*/ 743 w 745"/>
                <a:gd name="T19" fmla="*/ 326 h 788"/>
                <a:gd name="T20" fmla="*/ 741 w 745"/>
                <a:gd name="T21" fmla="*/ 456 h 788"/>
                <a:gd name="T22" fmla="*/ 589 w 745"/>
                <a:gd name="T23" fmla="*/ 474 h 788"/>
                <a:gd name="T24" fmla="*/ 585 w 745"/>
                <a:gd name="T25" fmla="*/ 788 h 788"/>
                <a:gd name="T26" fmla="*/ 141 w 745"/>
                <a:gd name="T27" fmla="*/ 786 h 788"/>
                <a:gd name="T28" fmla="*/ 143 w 745"/>
                <a:gd name="T29" fmla="*/ 615 h 788"/>
                <a:gd name="T30" fmla="*/ 0 w 745"/>
                <a:gd name="T31" fmla="*/ 556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5" h="788">
                  <a:moveTo>
                    <a:pt x="0" y="556"/>
                  </a:moveTo>
                  <a:lnTo>
                    <a:pt x="6" y="170"/>
                  </a:lnTo>
                  <a:lnTo>
                    <a:pt x="0" y="0"/>
                  </a:lnTo>
                  <a:lnTo>
                    <a:pt x="231" y="103"/>
                  </a:lnTo>
                  <a:lnTo>
                    <a:pt x="328" y="162"/>
                  </a:lnTo>
                  <a:lnTo>
                    <a:pt x="345" y="45"/>
                  </a:lnTo>
                  <a:lnTo>
                    <a:pt x="576" y="155"/>
                  </a:lnTo>
                  <a:lnTo>
                    <a:pt x="633" y="88"/>
                  </a:lnTo>
                  <a:lnTo>
                    <a:pt x="745" y="40"/>
                  </a:lnTo>
                  <a:lnTo>
                    <a:pt x="743" y="326"/>
                  </a:lnTo>
                  <a:lnTo>
                    <a:pt x="741" y="456"/>
                  </a:lnTo>
                  <a:lnTo>
                    <a:pt x="589" y="474"/>
                  </a:lnTo>
                  <a:lnTo>
                    <a:pt x="585" y="788"/>
                  </a:lnTo>
                  <a:lnTo>
                    <a:pt x="141" y="786"/>
                  </a:lnTo>
                  <a:lnTo>
                    <a:pt x="143" y="615"/>
                  </a:lnTo>
                  <a:lnTo>
                    <a:pt x="0" y="556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1" name="Freeform 41"/>
            <p:cNvSpPr>
              <a:spLocks/>
            </p:cNvSpPr>
            <p:nvPr/>
          </p:nvSpPr>
          <p:spPr bwMode="auto">
            <a:xfrm>
              <a:off x="3859" y="2559"/>
              <a:ext cx="438" cy="337"/>
            </a:xfrm>
            <a:custGeom>
              <a:avLst/>
              <a:gdLst>
                <a:gd name="T0" fmla="*/ 0 w 1191"/>
                <a:gd name="T1" fmla="*/ 319 h 929"/>
                <a:gd name="T2" fmla="*/ 5 w 1191"/>
                <a:gd name="T3" fmla="*/ 929 h 929"/>
                <a:gd name="T4" fmla="*/ 887 w 1191"/>
                <a:gd name="T5" fmla="*/ 909 h 929"/>
                <a:gd name="T6" fmla="*/ 895 w 1191"/>
                <a:gd name="T7" fmla="*/ 764 h 929"/>
                <a:gd name="T8" fmla="*/ 1039 w 1191"/>
                <a:gd name="T9" fmla="*/ 751 h 929"/>
                <a:gd name="T10" fmla="*/ 1045 w 1191"/>
                <a:gd name="T11" fmla="*/ 306 h 929"/>
                <a:gd name="T12" fmla="*/ 1191 w 1191"/>
                <a:gd name="T13" fmla="*/ 306 h 929"/>
                <a:gd name="T14" fmla="*/ 1188 w 1191"/>
                <a:gd name="T15" fmla="*/ 0 h 929"/>
                <a:gd name="T16" fmla="*/ 1028 w 1191"/>
                <a:gd name="T17" fmla="*/ 1 h 929"/>
                <a:gd name="T18" fmla="*/ 386 w 1191"/>
                <a:gd name="T19" fmla="*/ 23 h 929"/>
                <a:gd name="T20" fmla="*/ 386 w 1191"/>
                <a:gd name="T21" fmla="*/ 150 h 929"/>
                <a:gd name="T22" fmla="*/ 153 w 1191"/>
                <a:gd name="T23" fmla="*/ 179 h 929"/>
                <a:gd name="T24" fmla="*/ 160 w 1191"/>
                <a:gd name="T25" fmla="*/ 309 h 929"/>
                <a:gd name="T26" fmla="*/ 0 w 1191"/>
                <a:gd name="T27" fmla="*/ 31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1" h="929">
                  <a:moveTo>
                    <a:pt x="0" y="319"/>
                  </a:moveTo>
                  <a:lnTo>
                    <a:pt x="5" y="929"/>
                  </a:lnTo>
                  <a:lnTo>
                    <a:pt x="887" y="909"/>
                  </a:lnTo>
                  <a:lnTo>
                    <a:pt x="895" y="764"/>
                  </a:lnTo>
                  <a:lnTo>
                    <a:pt x="1039" y="751"/>
                  </a:lnTo>
                  <a:lnTo>
                    <a:pt x="1045" y="306"/>
                  </a:lnTo>
                  <a:lnTo>
                    <a:pt x="1191" y="306"/>
                  </a:lnTo>
                  <a:lnTo>
                    <a:pt x="1188" y="0"/>
                  </a:lnTo>
                  <a:lnTo>
                    <a:pt x="1028" y="1"/>
                  </a:lnTo>
                  <a:lnTo>
                    <a:pt x="386" y="23"/>
                  </a:lnTo>
                  <a:lnTo>
                    <a:pt x="386" y="150"/>
                  </a:lnTo>
                  <a:lnTo>
                    <a:pt x="153" y="179"/>
                  </a:lnTo>
                  <a:lnTo>
                    <a:pt x="160" y="309"/>
                  </a:lnTo>
                  <a:lnTo>
                    <a:pt x="0" y="319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2" name="Freeform 42"/>
            <p:cNvSpPr>
              <a:spLocks/>
            </p:cNvSpPr>
            <p:nvPr/>
          </p:nvSpPr>
          <p:spPr bwMode="auto">
            <a:xfrm>
              <a:off x="4202" y="1990"/>
              <a:ext cx="356" cy="234"/>
            </a:xfrm>
            <a:custGeom>
              <a:avLst/>
              <a:gdLst>
                <a:gd name="T0" fmla="*/ 0 w 970"/>
                <a:gd name="T1" fmla="*/ 11 h 650"/>
                <a:gd name="T2" fmla="*/ 94 w 970"/>
                <a:gd name="T3" fmla="*/ 316 h 650"/>
                <a:gd name="T4" fmla="*/ 445 w 970"/>
                <a:gd name="T5" fmla="*/ 523 h 650"/>
                <a:gd name="T6" fmla="*/ 580 w 970"/>
                <a:gd name="T7" fmla="*/ 492 h 650"/>
                <a:gd name="T8" fmla="*/ 694 w 970"/>
                <a:gd name="T9" fmla="*/ 650 h 650"/>
                <a:gd name="T10" fmla="*/ 970 w 970"/>
                <a:gd name="T11" fmla="*/ 460 h 650"/>
                <a:gd name="T12" fmla="*/ 962 w 970"/>
                <a:gd name="T13" fmla="*/ 379 h 650"/>
                <a:gd name="T14" fmla="*/ 909 w 970"/>
                <a:gd name="T15" fmla="*/ 16 h 650"/>
                <a:gd name="T16" fmla="*/ 457 w 970"/>
                <a:gd name="T17" fmla="*/ 0 h 650"/>
                <a:gd name="T18" fmla="*/ 0 w 970"/>
                <a:gd name="T19" fmla="*/ 11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0" h="650">
                  <a:moveTo>
                    <a:pt x="0" y="11"/>
                  </a:moveTo>
                  <a:lnTo>
                    <a:pt x="94" y="316"/>
                  </a:lnTo>
                  <a:lnTo>
                    <a:pt x="445" y="523"/>
                  </a:lnTo>
                  <a:lnTo>
                    <a:pt x="580" y="492"/>
                  </a:lnTo>
                  <a:lnTo>
                    <a:pt x="694" y="650"/>
                  </a:lnTo>
                  <a:lnTo>
                    <a:pt x="970" y="460"/>
                  </a:lnTo>
                  <a:lnTo>
                    <a:pt x="962" y="379"/>
                  </a:lnTo>
                  <a:lnTo>
                    <a:pt x="909" y="16"/>
                  </a:lnTo>
                  <a:lnTo>
                    <a:pt x="457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3" name="Freeform 43"/>
            <p:cNvSpPr>
              <a:spLocks/>
            </p:cNvSpPr>
            <p:nvPr/>
          </p:nvSpPr>
          <p:spPr bwMode="auto">
            <a:xfrm>
              <a:off x="2911" y="2167"/>
              <a:ext cx="265" cy="275"/>
            </a:xfrm>
            <a:custGeom>
              <a:avLst/>
              <a:gdLst>
                <a:gd name="T0" fmla="*/ 0 w 719"/>
                <a:gd name="T1" fmla="*/ 80 h 759"/>
                <a:gd name="T2" fmla="*/ 2 w 719"/>
                <a:gd name="T3" fmla="*/ 0 h 759"/>
                <a:gd name="T4" fmla="*/ 719 w 719"/>
                <a:gd name="T5" fmla="*/ 4 h 759"/>
                <a:gd name="T6" fmla="*/ 696 w 719"/>
                <a:gd name="T7" fmla="*/ 759 h 759"/>
                <a:gd name="T8" fmla="*/ 483 w 719"/>
                <a:gd name="T9" fmla="*/ 692 h 759"/>
                <a:gd name="T10" fmla="*/ 0 w 719"/>
                <a:gd name="T11" fmla="*/ 8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759">
                  <a:moveTo>
                    <a:pt x="0" y="80"/>
                  </a:moveTo>
                  <a:lnTo>
                    <a:pt x="2" y="0"/>
                  </a:lnTo>
                  <a:lnTo>
                    <a:pt x="719" y="4"/>
                  </a:lnTo>
                  <a:lnTo>
                    <a:pt x="696" y="759"/>
                  </a:lnTo>
                  <a:lnTo>
                    <a:pt x="483" y="69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4" name="Freeform 44"/>
            <p:cNvSpPr>
              <a:spLocks/>
            </p:cNvSpPr>
            <p:nvPr/>
          </p:nvSpPr>
          <p:spPr bwMode="auto">
            <a:xfrm>
              <a:off x="2418" y="2036"/>
              <a:ext cx="271" cy="441"/>
            </a:xfrm>
            <a:custGeom>
              <a:avLst/>
              <a:gdLst>
                <a:gd name="T0" fmla="*/ 0 w 738"/>
                <a:gd name="T1" fmla="*/ 1197 h 1220"/>
                <a:gd name="T2" fmla="*/ 16 w 738"/>
                <a:gd name="T3" fmla="*/ 773 h 1220"/>
                <a:gd name="T4" fmla="*/ 20 w 738"/>
                <a:gd name="T5" fmla="*/ 160 h 1220"/>
                <a:gd name="T6" fmla="*/ 23 w 738"/>
                <a:gd name="T7" fmla="*/ 0 h 1220"/>
                <a:gd name="T8" fmla="*/ 459 w 738"/>
                <a:gd name="T9" fmla="*/ 13 h 1220"/>
                <a:gd name="T10" fmla="*/ 459 w 738"/>
                <a:gd name="T11" fmla="*/ 322 h 1220"/>
                <a:gd name="T12" fmla="*/ 738 w 738"/>
                <a:gd name="T13" fmla="*/ 340 h 1220"/>
                <a:gd name="T14" fmla="*/ 713 w 738"/>
                <a:gd name="T15" fmla="*/ 1220 h 1220"/>
                <a:gd name="T16" fmla="*/ 0 w 738"/>
                <a:gd name="T17" fmla="*/ 1197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8" h="1220">
                  <a:moveTo>
                    <a:pt x="0" y="1197"/>
                  </a:moveTo>
                  <a:lnTo>
                    <a:pt x="16" y="773"/>
                  </a:lnTo>
                  <a:lnTo>
                    <a:pt x="20" y="160"/>
                  </a:lnTo>
                  <a:lnTo>
                    <a:pt x="23" y="0"/>
                  </a:lnTo>
                  <a:lnTo>
                    <a:pt x="459" y="13"/>
                  </a:lnTo>
                  <a:lnTo>
                    <a:pt x="459" y="322"/>
                  </a:lnTo>
                  <a:lnTo>
                    <a:pt x="738" y="340"/>
                  </a:lnTo>
                  <a:lnTo>
                    <a:pt x="713" y="1220"/>
                  </a:lnTo>
                  <a:lnTo>
                    <a:pt x="0" y="1197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5" name="Freeform 45"/>
            <p:cNvSpPr>
              <a:spLocks/>
            </p:cNvSpPr>
            <p:nvPr/>
          </p:nvSpPr>
          <p:spPr bwMode="auto">
            <a:xfrm>
              <a:off x="2952" y="2673"/>
              <a:ext cx="328" cy="281"/>
            </a:xfrm>
            <a:custGeom>
              <a:avLst/>
              <a:gdLst>
                <a:gd name="T0" fmla="*/ 0 w 890"/>
                <a:gd name="T1" fmla="*/ 386 h 775"/>
                <a:gd name="T2" fmla="*/ 9 w 890"/>
                <a:gd name="T3" fmla="*/ 761 h 775"/>
                <a:gd name="T4" fmla="*/ 835 w 890"/>
                <a:gd name="T5" fmla="*/ 775 h 775"/>
                <a:gd name="T6" fmla="*/ 886 w 890"/>
                <a:gd name="T7" fmla="*/ 609 h 775"/>
                <a:gd name="T8" fmla="*/ 890 w 890"/>
                <a:gd name="T9" fmla="*/ 332 h 775"/>
                <a:gd name="T10" fmla="*/ 704 w 890"/>
                <a:gd name="T11" fmla="*/ 239 h 775"/>
                <a:gd name="T12" fmla="*/ 303 w 890"/>
                <a:gd name="T13" fmla="*/ 232 h 775"/>
                <a:gd name="T14" fmla="*/ 306 w 890"/>
                <a:gd name="T15" fmla="*/ 15 h 775"/>
                <a:gd name="T16" fmla="*/ 9 w 890"/>
                <a:gd name="T17" fmla="*/ 0 h 775"/>
                <a:gd name="T18" fmla="*/ 0 w 890"/>
                <a:gd name="T19" fmla="*/ 386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0" h="775">
                  <a:moveTo>
                    <a:pt x="0" y="386"/>
                  </a:moveTo>
                  <a:lnTo>
                    <a:pt x="9" y="761"/>
                  </a:lnTo>
                  <a:lnTo>
                    <a:pt x="835" y="775"/>
                  </a:lnTo>
                  <a:lnTo>
                    <a:pt x="886" y="609"/>
                  </a:lnTo>
                  <a:lnTo>
                    <a:pt x="890" y="332"/>
                  </a:lnTo>
                  <a:lnTo>
                    <a:pt x="704" y="239"/>
                  </a:lnTo>
                  <a:lnTo>
                    <a:pt x="303" y="232"/>
                  </a:lnTo>
                  <a:lnTo>
                    <a:pt x="306" y="15"/>
                  </a:lnTo>
                  <a:lnTo>
                    <a:pt x="9" y="0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6" name="Freeform 46"/>
            <p:cNvSpPr>
              <a:spLocks/>
            </p:cNvSpPr>
            <p:nvPr/>
          </p:nvSpPr>
          <p:spPr bwMode="auto">
            <a:xfrm>
              <a:off x="2903" y="2465"/>
              <a:ext cx="381" cy="222"/>
            </a:xfrm>
            <a:custGeom>
              <a:avLst/>
              <a:gdLst>
                <a:gd name="T0" fmla="*/ 0 w 1040"/>
                <a:gd name="T1" fmla="*/ 306 h 612"/>
                <a:gd name="T2" fmla="*/ 8 w 1040"/>
                <a:gd name="T3" fmla="*/ 0 h 612"/>
                <a:gd name="T4" fmla="*/ 1040 w 1040"/>
                <a:gd name="T5" fmla="*/ 20 h 612"/>
                <a:gd name="T6" fmla="*/ 1034 w 1040"/>
                <a:gd name="T7" fmla="*/ 406 h 612"/>
                <a:gd name="T8" fmla="*/ 720 w 1040"/>
                <a:gd name="T9" fmla="*/ 380 h 612"/>
                <a:gd name="T10" fmla="*/ 633 w 1040"/>
                <a:gd name="T11" fmla="*/ 418 h 612"/>
                <a:gd name="T12" fmla="*/ 709 w 1040"/>
                <a:gd name="T13" fmla="*/ 598 h 612"/>
                <a:gd name="T14" fmla="*/ 443 w 1040"/>
                <a:gd name="T15" fmla="*/ 612 h 612"/>
                <a:gd name="T16" fmla="*/ 146 w 1040"/>
                <a:gd name="T17" fmla="*/ 597 h 612"/>
                <a:gd name="T18" fmla="*/ 146 w 1040"/>
                <a:gd name="T19" fmla="*/ 301 h 612"/>
                <a:gd name="T20" fmla="*/ 0 w 1040"/>
                <a:gd name="T21" fmla="*/ 306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0" h="612">
                  <a:moveTo>
                    <a:pt x="0" y="306"/>
                  </a:moveTo>
                  <a:lnTo>
                    <a:pt x="8" y="0"/>
                  </a:lnTo>
                  <a:lnTo>
                    <a:pt x="1040" y="20"/>
                  </a:lnTo>
                  <a:lnTo>
                    <a:pt x="1034" y="406"/>
                  </a:lnTo>
                  <a:lnTo>
                    <a:pt x="720" y="380"/>
                  </a:lnTo>
                  <a:lnTo>
                    <a:pt x="633" y="418"/>
                  </a:lnTo>
                  <a:lnTo>
                    <a:pt x="709" y="598"/>
                  </a:lnTo>
                  <a:lnTo>
                    <a:pt x="443" y="612"/>
                  </a:lnTo>
                  <a:lnTo>
                    <a:pt x="146" y="597"/>
                  </a:lnTo>
                  <a:lnTo>
                    <a:pt x="146" y="301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7" name="Freeform 47"/>
            <p:cNvSpPr>
              <a:spLocks/>
            </p:cNvSpPr>
            <p:nvPr/>
          </p:nvSpPr>
          <p:spPr bwMode="auto">
            <a:xfrm>
              <a:off x="2680" y="2159"/>
              <a:ext cx="231" cy="434"/>
            </a:xfrm>
            <a:custGeom>
              <a:avLst/>
              <a:gdLst>
                <a:gd name="T0" fmla="*/ 0 w 626"/>
                <a:gd name="T1" fmla="*/ 880 h 1201"/>
                <a:gd name="T2" fmla="*/ 7 w 626"/>
                <a:gd name="T3" fmla="*/ 1187 h 1201"/>
                <a:gd name="T4" fmla="*/ 602 w 626"/>
                <a:gd name="T5" fmla="*/ 1201 h 1201"/>
                <a:gd name="T6" fmla="*/ 610 w 626"/>
                <a:gd name="T7" fmla="*/ 895 h 1201"/>
                <a:gd name="T8" fmla="*/ 626 w 626"/>
                <a:gd name="T9" fmla="*/ 104 h 1201"/>
                <a:gd name="T10" fmla="*/ 25 w 626"/>
                <a:gd name="T11" fmla="*/ 0 h 1201"/>
                <a:gd name="T12" fmla="*/ 0 w 626"/>
                <a:gd name="T13" fmla="*/ 88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6" h="1201">
                  <a:moveTo>
                    <a:pt x="0" y="880"/>
                  </a:moveTo>
                  <a:lnTo>
                    <a:pt x="7" y="1187"/>
                  </a:lnTo>
                  <a:lnTo>
                    <a:pt x="602" y="1201"/>
                  </a:lnTo>
                  <a:lnTo>
                    <a:pt x="610" y="895"/>
                  </a:lnTo>
                  <a:lnTo>
                    <a:pt x="626" y="104"/>
                  </a:lnTo>
                  <a:lnTo>
                    <a:pt x="25" y="0"/>
                  </a:lnTo>
                  <a:lnTo>
                    <a:pt x="0" y="880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8" name="Freeform 48"/>
            <p:cNvSpPr>
              <a:spLocks/>
            </p:cNvSpPr>
            <p:nvPr/>
          </p:nvSpPr>
          <p:spPr bwMode="auto">
            <a:xfrm>
              <a:off x="2650" y="2778"/>
              <a:ext cx="305" cy="286"/>
            </a:xfrm>
            <a:custGeom>
              <a:avLst/>
              <a:gdLst>
                <a:gd name="T0" fmla="*/ 0 w 831"/>
                <a:gd name="T1" fmla="*/ 0 h 788"/>
                <a:gd name="T2" fmla="*/ 2 w 831"/>
                <a:gd name="T3" fmla="*/ 236 h 788"/>
                <a:gd name="T4" fmla="*/ 77 w 831"/>
                <a:gd name="T5" fmla="*/ 485 h 788"/>
                <a:gd name="T6" fmla="*/ 253 w 831"/>
                <a:gd name="T7" fmla="*/ 539 h 788"/>
                <a:gd name="T8" fmla="*/ 209 w 831"/>
                <a:gd name="T9" fmla="*/ 656 h 788"/>
                <a:gd name="T10" fmla="*/ 369 w 831"/>
                <a:gd name="T11" fmla="*/ 788 h 788"/>
                <a:gd name="T12" fmla="*/ 609 w 831"/>
                <a:gd name="T13" fmla="*/ 539 h 788"/>
                <a:gd name="T14" fmla="*/ 816 w 831"/>
                <a:gd name="T15" fmla="*/ 652 h 788"/>
                <a:gd name="T16" fmla="*/ 831 w 831"/>
                <a:gd name="T17" fmla="*/ 395 h 788"/>
                <a:gd name="T18" fmla="*/ 822 w 831"/>
                <a:gd name="T19" fmla="*/ 20 h 788"/>
                <a:gd name="T20" fmla="*/ 0 w 831"/>
                <a:gd name="T21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1" h="788">
                  <a:moveTo>
                    <a:pt x="0" y="0"/>
                  </a:moveTo>
                  <a:lnTo>
                    <a:pt x="2" y="236"/>
                  </a:lnTo>
                  <a:lnTo>
                    <a:pt x="77" y="485"/>
                  </a:lnTo>
                  <a:lnTo>
                    <a:pt x="253" y="539"/>
                  </a:lnTo>
                  <a:lnTo>
                    <a:pt x="209" y="656"/>
                  </a:lnTo>
                  <a:lnTo>
                    <a:pt x="369" y="788"/>
                  </a:lnTo>
                  <a:lnTo>
                    <a:pt x="609" y="539"/>
                  </a:lnTo>
                  <a:lnTo>
                    <a:pt x="816" y="652"/>
                  </a:lnTo>
                  <a:lnTo>
                    <a:pt x="831" y="395"/>
                  </a:lnTo>
                  <a:lnTo>
                    <a:pt x="822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9" name="Freeform 49"/>
            <p:cNvSpPr>
              <a:spLocks/>
            </p:cNvSpPr>
            <p:nvPr/>
          </p:nvSpPr>
          <p:spPr bwMode="auto">
            <a:xfrm>
              <a:off x="2951" y="2917"/>
              <a:ext cx="329" cy="229"/>
            </a:xfrm>
            <a:custGeom>
              <a:avLst/>
              <a:gdLst>
                <a:gd name="T0" fmla="*/ 0 w 893"/>
                <a:gd name="T1" fmla="*/ 257 h 634"/>
                <a:gd name="T2" fmla="*/ 14 w 893"/>
                <a:gd name="T3" fmla="*/ 0 h 634"/>
                <a:gd name="T4" fmla="*/ 841 w 893"/>
                <a:gd name="T5" fmla="*/ 14 h 634"/>
                <a:gd name="T6" fmla="*/ 893 w 893"/>
                <a:gd name="T7" fmla="*/ 203 h 634"/>
                <a:gd name="T8" fmla="*/ 852 w 893"/>
                <a:gd name="T9" fmla="*/ 221 h 634"/>
                <a:gd name="T10" fmla="*/ 721 w 893"/>
                <a:gd name="T11" fmla="*/ 427 h 634"/>
                <a:gd name="T12" fmla="*/ 615 w 893"/>
                <a:gd name="T13" fmla="*/ 396 h 634"/>
                <a:gd name="T14" fmla="*/ 570 w 893"/>
                <a:gd name="T15" fmla="*/ 634 h 634"/>
                <a:gd name="T16" fmla="*/ 466 w 893"/>
                <a:gd name="T17" fmla="*/ 492 h 634"/>
                <a:gd name="T18" fmla="*/ 479 w 893"/>
                <a:gd name="T19" fmla="*/ 306 h 634"/>
                <a:gd name="T20" fmla="*/ 215 w 893"/>
                <a:gd name="T21" fmla="*/ 479 h 634"/>
                <a:gd name="T22" fmla="*/ 83 w 893"/>
                <a:gd name="T23" fmla="*/ 279 h 634"/>
                <a:gd name="T24" fmla="*/ 0 w 893"/>
                <a:gd name="T25" fmla="*/ 257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3" h="634">
                  <a:moveTo>
                    <a:pt x="0" y="257"/>
                  </a:moveTo>
                  <a:lnTo>
                    <a:pt x="14" y="0"/>
                  </a:lnTo>
                  <a:lnTo>
                    <a:pt x="841" y="14"/>
                  </a:lnTo>
                  <a:lnTo>
                    <a:pt x="893" y="203"/>
                  </a:lnTo>
                  <a:lnTo>
                    <a:pt x="852" y="221"/>
                  </a:lnTo>
                  <a:lnTo>
                    <a:pt x="721" y="427"/>
                  </a:lnTo>
                  <a:lnTo>
                    <a:pt x="615" y="396"/>
                  </a:lnTo>
                  <a:lnTo>
                    <a:pt x="570" y="634"/>
                  </a:lnTo>
                  <a:lnTo>
                    <a:pt x="466" y="492"/>
                  </a:lnTo>
                  <a:lnTo>
                    <a:pt x="479" y="306"/>
                  </a:lnTo>
                  <a:lnTo>
                    <a:pt x="215" y="479"/>
                  </a:lnTo>
                  <a:lnTo>
                    <a:pt x="83" y="279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0" name="Freeform 50"/>
            <p:cNvSpPr>
              <a:spLocks/>
            </p:cNvSpPr>
            <p:nvPr/>
          </p:nvSpPr>
          <p:spPr bwMode="auto">
            <a:xfrm>
              <a:off x="2904" y="2187"/>
              <a:ext cx="380" cy="294"/>
            </a:xfrm>
            <a:custGeom>
              <a:avLst/>
              <a:gdLst>
                <a:gd name="T0" fmla="*/ 0 w 1032"/>
                <a:gd name="T1" fmla="*/ 791 h 810"/>
                <a:gd name="T2" fmla="*/ 16 w 1032"/>
                <a:gd name="T3" fmla="*/ 0 h 810"/>
                <a:gd name="T4" fmla="*/ 499 w 1032"/>
                <a:gd name="T5" fmla="*/ 611 h 810"/>
                <a:gd name="T6" fmla="*/ 712 w 1032"/>
                <a:gd name="T7" fmla="*/ 678 h 810"/>
                <a:gd name="T8" fmla="*/ 929 w 1032"/>
                <a:gd name="T9" fmla="*/ 720 h 810"/>
                <a:gd name="T10" fmla="*/ 1026 w 1032"/>
                <a:gd name="T11" fmla="*/ 641 h 810"/>
                <a:gd name="T12" fmla="*/ 1032 w 1032"/>
                <a:gd name="T13" fmla="*/ 810 h 810"/>
                <a:gd name="T14" fmla="*/ 0 w 1032"/>
                <a:gd name="T15" fmla="*/ 791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2" h="810">
                  <a:moveTo>
                    <a:pt x="0" y="791"/>
                  </a:moveTo>
                  <a:lnTo>
                    <a:pt x="16" y="0"/>
                  </a:lnTo>
                  <a:lnTo>
                    <a:pt x="499" y="611"/>
                  </a:lnTo>
                  <a:lnTo>
                    <a:pt x="712" y="678"/>
                  </a:lnTo>
                  <a:lnTo>
                    <a:pt x="929" y="720"/>
                  </a:lnTo>
                  <a:lnTo>
                    <a:pt x="1026" y="641"/>
                  </a:lnTo>
                  <a:lnTo>
                    <a:pt x="1032" y="810"/>
                  </a:lnTo>
                  <a:lnTo>
                    <a:pt x="0" y="791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1" name="Freeform 51"/>
            <p:cNvSpPr>
              <a:spLocks/>
            </p:cNvSpPr>
            <p:nvPr/>
          </p:nvSpPr>
          <p:spPr bwMode="auto">
            <a:xfrm>
              <a:off x="2650" y="2534"/>
              <a:ext cx="305" cy="255"/>
            </a:xfrm>
            <a:custGeom>
              <a:avLst/>
              <a:gdLst>
                <a:gd name="T0" fmla="*/ 0 w 831"/>
                <a:gd name="T1" fmla="*/ 682 h 702"/>
                <a:gd name="T2" fmla="*/ 2 w 831"/>
                <a:gd name="T3" fmla="*/ 316 h 702"/>
                <a:gd name="T4" fmla="*/ 12 w 831"/>
                <a:gd name="T5" fmla="*/ 0 h 702"/>
                <a:gd name="T6" fmla="*/ 90 w 831"/>
                <a:gd name="T7" fmla="*/ 11 h 702"/>
                <a:gd name="T8" fmla="*/ 685 w 831"/>
                <a:gd name="T9" fmla="*/ 25 h 702"/>
                <a:gd name="T10" fmla="*/ 831 w 831"/>
                <a:gd name="T11" fmla="*/ 20 h 702"/>
                <a:gd name="T12" fmla="*/ 831 w 831"/>
                <a:gd name="T13" fmla="*/ 316 h 702"/>
                <a:gd name="T14" fmla="*/ 822 w 831"/>
                <a:gd name="T15" fmla="*/ 702 h 702"/>
                <a:gd name="T16" fmla="*/ 0 w 831"/>
                <a:gd name="T17" fmla="*/ 68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702">
                  <a:moveTo>
                    <a:pt x="0" y="682"/>
                  </a:moveTo>
                  <a:lnTo>
                    <a:pt x="2" y="316"/>
                  </a:lnTo>
                  <a:lnTo>
                    <a:pt x="12" y="0"/>
                  </a:lnTo>
                  <a:lnTo>
                    <a:pt x="90" y="11"/>
                  </a:lnTo>
                  <a:lnTo>
                    <a:pt x="685" y="25"/>
                  </a:lnTo>
                  <a:lnTo>
                    <a:pt x="831" y="20"/>
                  </a:lnTo>
                  <a:lnTo>
                    <a:pt x="831" y="316"/>
                  </a:lnTo>
                  <a:lnTo>
                    <a:pt x="822" y="70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2" name="Freeform 52"/>
            <p:cNvSpPr>
              <a:spLocks/>
            </p:cNvSpPr>
            <p:nvPr/>
          </p:nvSpPr>
          <p:spPr bwMode="auto">
            <a:xfrm>
              <a:off x="1273" y="1078"/>
              <a:ext cx="486" cy="342"/>
            </a:xfrm>
            <a:custGeom>
              <a:avLst/>
              <a:gdLst>
                <a:gd name="T0" fmla="*/ 0 w 1319"/>
                <a:gd name="T1" fmla="*/ 881 h 948"/>
                <a:gd name="T2" fmla="*/ 60 w 1319"/>
                <a:gd name="T3" fmla="*/ 0 h 948"/>
                <a:gd name="T4" fmla="*/ 486 w 1319"/>
                <a:gd name="T5" fmla="*/ 24 h 948"/>
                <a:gd name="T6" fmla="*/ 1219 w 1319"/>
                <a:gd name="T7" fmla="*/ 62 h 948"/>
                <a:gd name="T8" fmla="*/ 1319 w 1319"/>
                <a:gd name="T9" fmla="*/ 78 h 948"/>
                <a:gd name="T10" fmla="*/ 1293 w 1319"/>
                <a:gd name="T11" fmla="*/ 800 h 948"/>
                <a:gd name="T12" fmla="*/ 1285 w 1319"/>
                <a:gd name="T13" fmla="*/ 948 h 948"/>
                <a:gd name="T14" fmla="*/ 550 w 1319"/>
                <a:gd name="T15" fmla="*/ 909 h 948"/>
                <a:gd name="T16" fmla="*/ 0 w 1319"/>
                <a:gd name="T17" fmla="*/ 881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9" h="948">
                  <a:moveTo>
                    <a:pt x="0" y="881"/>
                  </a:moveTo>
                  <a:lnTo>
                    <a:pt x="60" y="0"/>
                  </a:lnTo>
                  <a:lnTo>
                    <a:pt x="486" y="24"/>
                  </a:lnTo>
                  <a:lnTo>
                    <a:pt x="1219" y="62"/>
                  </a:lnTo>
                  <a:lnTo>
                    <a:pt x="1319" y="78"/>
                  </a:lnTo>
                  <a:lnTo>
                    <a:pt x="1293" y="800"/>
                  </a:lnTo>
                  <a:lnTo>
                    <a:pt x="1285" y="948"/>
                  </a:lnTo>
                  <a:lnTo>
                    <a:pt x="550" y="909"/>
                  </a:lnTo>
                  <a:lnTo>
                    <a:pt x="0" y="881"/>
                  </a:lnTo>
                  <a:close/>
                </a:path>
              </a:pathLst>
            </a:custGeom>
            <a:solidFill>
              <a:srgbClr val="CC99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3" name="Freeform 53"/>
            <p:cNvSpPr>
              <a:spLocks/>
            </p:cNvSpPr>
            <p:nvPr/>
          </p:nvSpPr>
          <p:spPr bwMode="auto">
            <a:xfrm>
              <a:off x="735" y="1048"/>
              <a:ext cx="561" cy="348"/>
            </a:xfrm>
            <a:custGeom>
              <a:avLst/>
              <a:gdLst>
                <a:gd name="T0" fmla="*/ 0 w 1521"/>
                <a:gd name="T1" fmla="*/ 870 h 963"/>
                <a:gd name="T2" fmla="*/ 59 w 1521"/>
                <a:gd name="T3" fmla="*/ 0 h 963"/>
                <a:gd name="T4" fmla="*/ 681 w 1521"/>
                <a:gd name="T5" fmla="*/ 31 h 963"/>
                <a:gd name="T6" fmla="*/ 1343 w 1521"/>
                <a:gd name="T7" fmla="*/ 74 h 963"/>
                <a:gd name="T8" fmla="*/ 1521 w 1521"/>
                <a:gd name="T9" fmla="*/ 82 h 963"/>
                <a:gd name="T10" fmla="*/ 1461 w 1521"/>
                <a:gd name="T11" fmla="*/ 963 h 963"/>
                <a:gd name="T12" fmla="*/ 1283 w 1521"/>
                <a:gd name="T13" fmla="*/ 963 h 963"/>
                <a:gd name="T14" fmla="*/ 533 w 1521"/>
                <a:gd name="T15" fmla="*/ 905 h 963"/>
                <a:gd name="T16" fmla="*/ 0 w 1521"/>
                <a:gd name="T17" fmla="*/ 870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1" h="963">
                  <a:moveTo>
                    <a:pt x="0" y="870"/>
                  </a:moveTo>
                  <a:lnTo>
                    <a:pt x="59" y="0"/>
                  </a:lnTo>
                  <a:lnTo>
                    <a:pt x="681" y="31"/>
                  </a:lnTo>
                  <a:lnTo>
                    <a:pt x="1343" y="74"/>
                  </a:lnTo>
                  <a:lnTo>
                    <a:pt x="1521" y="82"/>
                  </a:lnTo>
                  <a:lnTo>
                    <a:pt x="1461" y="963"/>
                  </a:lnTo>
                  <a:lnTo>
                    <a:pt x="1283" y="963"/>
                  </a:lnTo>
                  <a:lnTo>
                    <a:pt x="533" y="905"/>
                  </a:lnTo>
                  <a:lnTo>
                    <a:pt x="0" y="870"/>
                  </a:lnTo>
                  <a:close/>
                </a:path>
              </a:pathLst>
            </a:custGeom>
            <a:solidFill>
              <a:srgbClr val="CC99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4" name="Freeform 54"/>
            <p:cNvSpPr>
              <a:spLocks/>
            </p:cNvSpPr>
            <p:nvPr/>
          </p:nvSpPr>
          <p:spPr bwMode="auto">
            <a:xfrm>
              <a:off x="3619" y="1511"/>
              <a:ext cx="261" cy="364"/>
            </a:xfrm>
            <a:custGeom>
              <a:avLst/>
              <a:gdLst>
                <a:gd name="T0" fmla="*/ 0 w 709"/>
                <a:gd name="T1" fmla="*/ 620 h 1001"/>
                <a:gd name="T2" fmla="*/ 8 w 709"/>
                <a:gd name="T3" fmla="*/ 483 h 1001"/>
                <a:gd name="T4" fmla="*/ 380 w 709"/>
                <a:gd name="T5" fmla="*/ 465 h 1001"/>
                <a:gd name="T6" fmla="*/ 381 w 709"/>
                <a:gd name="T7" fmla="*/ 8 h 1001"/>
                <a:gd name="T8" fmla="*/ 639 w 709"/>
                <a:gd name="T9" fmla="*/ 0 h 1001"/>
                <a:gd name="T10" fmla="*/ 638 w 709"/>
                <a:gd name="T11" fmla="*/ 425 h 1001"/>
                <a:gd name="T12" fmla="*/ 709 w 709"/>
                <a:gd name="T13" fmla="*/ 448 h 1001"/>
                <a:gd name="T14" fmla="*/ 708 w 709"/>
                <a:gd name="T15" fmla="*/ 892 h 1001"/>
                <a:gd name="T16" fmla="*/ 631 w 709"/>
                <a:gd name="T17" fmla="*/ 892 h 1001"/>
                <a:gd name="T18" fmla="*/ 635 w 709"/>
                <a:gd name="T19" fmla="*/ 1001 h 1001"/>
                <a:gd name="T20" fmla="*/ 352 w 709"/>
                <a:gd name="T21" fmla="*/ 1001 h 1001"/>
                <a:gd name="T22" fmla="*/ 353 w 709"/>
                <a:gd name="T23" fmla="*/ 624 h 1001"/>
                <a:gd name="T24" fmla="*/ 0 w 709"/>
                <a:gd name="T25" fmla="*/ 62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9" h="1001">
                  <a:moveTo>
                    <a:pt x="0" y="620"/>
                  </a:moveTo>
                  <a:lnTo>
                    <a:pt x="8" y="483"/>
                  </a:lnTo>
                  <a:lnTo>
                    <a:pt x="380" y="465"/>
                  </a:lnTo>
                  <a:lnTo>
                    <a:pt x="381" y="8"/>
                  </a:lnTo>
                  <a:lnTo>
                    <a:pt x="639" y="0"/>
                  </a:lnTo>
                  <a:lnTo>
                    <a:pt x="638" y="425"/>
                  </a:lnTo>
                  <a:lnTo>
                    <a:pt x="709" y="448"/>
                  </a:lnTo>
                  <a:lnTo>
                    <a:pt x="708" y="892"/>
                  </a:lnTo>
                  <a:lnTo>
                    <a:pt x="631" y="892"/>
                  </a:lnTo>
                  <a:lnTo>
                    <a:pt x="635" y="1001"/>
                  </a:lnTo>
                  <a:lnTo>
                    <a:pt x="352" y="1001"/>
                  </a:lnTo>
                  <a:lnTo>
                    <a:pt x="353" y="624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5" name="Freeform 55"/>
            <p:cNvSpPr>
              <a:spLocks/>
            </p:cNvSpPr>
            <p:nvPr/>
          </p:nvSpPr>
          <p:spPr bwMode="auto">
            <a:xfrm>
              <a:off x="3667" y="1868"/>
              <a:ext cx="244" cy="297"/>
            </a:xfrm>
            <a:custGeom>
              <a:avLst/>
              <a:gdLst>
                <a:gd name="T0" fmla="*/ 0 w 663"/>
                <a:gd name="T1" fmla="*/ 7 h 820"/>
                <a:gd name="T2" fmla="*/ 5 w 663"/>
                <a:gd name="T3" fmla="*/ 393 h 820"/>
                <a:gd name="T4" fmla="*/ 4 w 663"/>
                <a:gd name="T5" fmla="*/ 523 h 820"/>
                <a:gd name="T6" fmla="*/ 138 w 663"/>
                <a:gd name="T7" fmla="*/ 523 h 820"/>
                <a:gd name="T8" fmla="*/ 145 w 663"/>
                <a:gd name="T9" fmla="*/ 800 h 820"/>
                <a:gd name="T10" fmla="*/ 288 w 663"/>
                <a:gd name="T11" fmla="*/ 820 h 820"/>
                <a:gd name="T12" fmla="*/ 431 w 663"/>
                <a:gd name="T13" fmla="*/ 800 h 820"/>
                <a:gd name="T14" fmla="*/ 512 w 663"/>
                <a:gd name="T15" fmla="*/ 476 h 820"/>
                <a:gd name="T16" fmla="*/ 663 w 663"/>
                <a:gd name="T17" fmla="*/ 494 h 820"/>
                <a:gd name="T18" fmla="*/ 577 w 663"/>
                <a:gd name="T19" fmla="*/ 0 h 820"/>
                <a:gd name="T20" fmla="*/ 504 w 663"/>
                <a:gd name="T21" fmla="*/ 0 h 820"/>
                <a:gd name="T22" fmla="*/ 221 w 663"/>
                <a:gd name="T23" fmla="*/ 0 h 820"/>
                <a:gd name="T24" fmla="*/ 0 w 663"/>
                <a:gd name="T25" fmla="*/ 7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3" h="820">
                  <a:moveTo>
                    <a:pt x="0" y="7"/>
                  </a:moveTo>
                  <a:lnTo>
                    <a:pt x="5" y="393"/>
                  </a:lnTo>
                  <a:lnTo>
                    <a:pt x="4" y="523"/>
                  </a:lnTo>
                  <a:lnTo>
                    <a:pt x="138" y="523"/>
                  </a:lnTo>
                  <a:lnTo>
                    <a:pt x="145" y="800"/>
                  </a:lnTo>
                  <a:lnTo>
                    <a:pt x="288" y="820"/>
                  </a:lnTo>
                  <a:lnTo>
                    <a:pt x="431" y="800"/>
                  </a:lnTo>
                  <a:lnTo>
                    <a:pt x="512" y="476"/>
                  </a:lnTo>
                  <a:lnTo>
                    <a:pt x="663" y="494"/>
                  </a:lnTo>
                  <a:lnTo>
                    <a:pt x="577" y="0"/>
                  </a:lnTo>
                  <a:lnTo>
                    <a:pt x="504" y="0"/>
                  </a:lnTo>
                  <a:lnTo>
                    <a:pt x="22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6" name="Freeform 56"/>
            <p:cNvSpPr>
              <a:spLocks/>
            </p:cNvSpPr>
            <p:nvPr/>
          </p:nvSpPr>
          <p:spPr bwMode="auto">
            <a:xfrm>
              <a:off x="4049" y="1147"/>
              <a:ext cx="216" cy="297"/>
            </a:xfrm>
            <a:custGeom>
              <a:avLst/>
              <a:gdLst>
                <a:gd name="T0" fmla="*/ 0 w 584"/>
                <a:gd name="T1" fmla="*/ 677 h 824"/>
                <a:gd name="T2" fmla="*/ 20 w 584"/>
                <a:gd name="T3" fmla="*/ 2 h 824"/>
                <a:gd name="T4" fmla="*/ 472 w 584"/>
                <a:gd name="T5" fmla="*/ 0 h 824"/>
                <a:gd name="T6" fmla="*/ 582 w 584"/>
                <a:gd name="T7" fmla="*/ 0 h 824"/>
                <a:gd name="T8" fmla="*/ 584 w 584"/>
                <a:gd name="T9" fmla="*/ 546 h 824"/>
                <a:gd name="T10" fmla="*/ 577 w 584"/>
                <a:gd name="T11" fmla="*/ 824 h 824"/>
                <a:gd name="T12" fmla="*/ 141 w 584"/>
                <a:gd name="T13" fmla="*/ 815 h 824"/>
                <a:gd name="T14" fmla="*/ 141 w 584"/>
                <a:gd name="T15" fmla="*/ 677 h 824"/>
                <a:gd name="T16" fmla="*/ 0 w 584"/>
                <a:gd name="T17" fmla="*/ 677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4" h="824">
                  <a:moveTo>
                    <a:pt x="0" y="677"/>
                  </a:moveTo>
                  <a:lnTo>
                    <a:pt x="20" y="2"/>
                  </a:lnTo>
                  <a:lnTo>
                    <a:pt x="472" y="0"/>
                  </a:lnTo>
                  <a:lnTo>
                    <a:pt x="582" y="0"/>
                  </a:lnTo>
                  <a:lnTo>
                    <a:pt x="584" y="546"/>
                  </a:lnTo>
                  <a:lnTo>
                    <a:pt x="577" y="824"/>
                  </a:lnTo>
                  <a:lnTo>
                    <a:pt x="141" y="815"/>
                  </a:lnTo>
                  <a:lnTo>
                    <a:pt x="141" y="677"/>
                  </a:lnTo>
                  <a:lnTo>
                    <a:pt x="0" y="677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7" name="Freeform 57"/>
            <p:cNvSpPr>
              <a:spLocks/>
            </p:cNvSpPr>
            <p:nvPr/>
          </p:nvSpPr>
          <p:spPr bwMode="auto">
            <a:xfrm>
              <a:off x="3450" y="1680"/>
              <a:ext cx="300" cy="330"/>
            </a:xfrm>
            <a:custGeom>
              <a:avLst/>
              <a:gdLst>
                <a:gd name="T0" fmla="*/ 0 w 814"/>
                <a:gd name="T1" fmla="*/ 389 h 911"/>
                <a:gd name="T2" fmla="*/ 2 w 814"/>
                <a:gd name="T3" fmla="*/ 905 h 911"/>
                <a:gd name="T4" fmla="*/ 597 w 814"/>
                <a:gd name="T5" fmla="*/ 911 h 911"/>
                <a:gd name="T6" fmla="*/ 592 w 814"/>
                <a:gd name="T7" fmla="*/ 525 h 911"/>
                <a:gd name="T8" fmla="*/ 813 w 814"/>
                <a:gd name="T9" fmla="*/ 518 h 911"/>
                <a:gd name="T10" fmla="*/ 814 w 814"/>
                <a:gd name="T11" fmla="*/ 141 h 911"/>
                <a:gd name="T12" fmla="*/ 461 w 814"/>
                <a:gd name="T13" fmla="*/ 137 h 911"/>
                <a:gd name="T14" fmla="*/ 469 w 814"/>
                <a:gd name="T15" fmla="*/ 0 h 911"/>
                <a:gd name="T16" fmla="*/ 4 w 814"/>
                <a:gd name="T17" fmla="*/ 3 h 911"/>
                <a:gd name="T18" fmla="*/ 0 w 814"/>
                <a:gd name="T19" fmla="*/ 389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4" h="911">
                  <a:moveTo>
                    <a:pt x="0" y="389"/>
                  </a:moveTo>
                  <a:lnTo>
                    <a:pt x="2" y="905"/>
                  </a:lnTo>
                  <a:lnTo>
                    <a:pt x="597" y="911"/>
                  </a:lnTo>
                  <a:lnTo>
                    <a:pt x="592" y="525"/>
                  </a:lnTo>
                  <a:lnTo>
                    <a:pt x="813" y="518"/>
                  </a:lnTo>
                  <a:lnTo>
                    <a:pt x="814" y="141"/>
                  </a:lnTo>
                  <a:lnTo>
                    <a:pt x="461" y="137"/>
                  </a:lnTo>
                  <a:lnTo>
                    <a:pt x="469" y="0"/>
                  </a:lnTo>
                  <a:lnTo>
                    <a:pt x="4" y="3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8" name="Freeform 58"/>
            <p:cNvSpPr>
              <a:spLocks/>
            </p:cNvSpPr>
            <p:nvPr/>
          </p:nvSpPr>
          <p:spPr bwMode="auto">
            <a:xfrm>
              <a:off x="3177" y="1818"/>
              <a:ext cx="274" cy="302"/>
            </a:xfrm>
            <a:custGeom>
              <a:avLst/>
              <a:gdLst>
                <a:gd name="T0" fmla="*/ 0 w 744"/>
                <a:gd name="T1" fmla="*/ 820 h 832"/>
                <a:gd name="T2" fmla="*/ 9 w 744"/>
                <a:gd name="T3" fmla="*/ 375 h 832"/>
                <a:gd name="T4" fmla="*/ 16 w 744"/>
                <a:gd name="T5" fmla="*/ 0 h 832"/>
                <a:gd name="T6" fmla="*/ 743 w 744"/>
                <a:gd name="T7" fmla="*/ 8 h 832"/>
                <a:gd name="T8" fmla="*/ 744 w 744"/>
                <a:gd name="T9" fmla="*/ 524 h 832"/>
                <a:gd name="T10" fmla="*/ 740 w 744"/>
                <a:gd name="T11" fmla="*/ 832 h 832"/>
                <a:gd name="T12" fmla="*/ 0 w 744"/>
                <a:gd name="T13" fmla="*/ 82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832">
                  <a:moveTo>
                    <a:pt x="0" y="820"/>
                  </a:moveTo>
                  <a:lnTo>
                    <a:pt x="9" y="375"/>
                  </a:lnTo>
                  <a:lnTo>
                    <a:pt x="16" y="0"/>
                  </a:lnTo>
                  <a:lnTo>
                    <a:pt x="743" y="8"/>
                  </a:lnTo>
                  <a:lnTo>
                    <a:pt x="744" y="524"/>
                  </a:lnTo>
                  <a:lnTo>
                    <a:pt x="740" y="832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9" name="Freeform 59"/>
            <p:cNvSpPr>
              <a:spLocks/>
            </p:cNvSpPr>
            <p:nvPr/>
          </p:nvSpPr>
          <p:spPr bwMode="auto">
            <a:xfrm>
              <a:off x="4046" y="1441"/>
              <a:ext cx="216" cy="273"/>
            </a:xfrm>
            <a:custGeom>
              <a:avLst/>
              <a:gdLst>
                <a:gd name="T0" fmla="*/ 0 w 585"/>
                <a:gd name="T1" fmla="*/ 752 h 752"/>
                <a:gd name="T2" fmla="*/ 0 w 585"/>
                <a:gd name="T3" fmla="*/ 9 h 752"/>
                <a:gd name="T4" fmla="*/ 149 w 585"/>
                <a:gd name="T5" fmla="*/ 0 h 752"/>
                <a:gd name="T6" fmla="*/ 585 w 585"/>
                <a:gd name="T7" fmla="*/ 9 h 752"/>
                <a:gd name="T8" fmla="*/ 581 w 585"/>
                <a:gd name="T9" fmla="*/ 602 h 752"/>
                <a:gd name="T10" fmla="*/ 440 w 585"/>
                <a:gd name="T11" fmla="*/ 602 h 752"/>
                <a:gd name="T12" fmla="*/ 440 w 585"/>
                <a:gd name="T13" fmla="*/ 742 h 752"/>
                <a:gd name="T14" fmla="*/ 243 w 585"/>
                <a:gd name="T15" fmla="*/ 752 h 752"/>
                <a:gd name="T16" fmla="*/ 0 w 585"/>
                <a:gd name="T17" fmla="*/ 7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5" h="752">
                  <a:moveTo>
                    <a:pt x="0" y="752"/>
                  </a:moveTo>
                  <a:lnTo>
                    <a:pt x="0" y="9"/>
                  </a:lnTo>
                  <a:lnTo>
                    <a:pt x="149" y="0"/>
                  </a:lnTo>
                  <a:lnTo>
                    <a:pt x="585" y="9"/>
                  </a:lnTo>
                  <a:lnTo>
                    <a:pt x="581" y="602"/>
                  </a:lnTo>
                  <a:lnTo>
                    <a:pt x="440" y="602"/>
                  </a:lnTo>
                  <a:lnTo>
                    <a:pt x="440" y="742"/>
                  </a:lnTo>
                  <a:lnTo>
                    <a:pt x="243" y="752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0" name="Freeform 60"/>
            <p:cNvSpPr>
              <a:spLocks/>
            </p:cNvSpPr>
            <p:nvPr/>
          </p:nvSpPr>
          <p:spPr bwMode="auto">
            <a:xfrm>
              <a:off x="3880" y="1865"/>
              <a:ext cx="356" cy="351"/>
            </a:xfrm>
            <a:custGeom>
              <a:avLst/>
              <a:gdLst>
                <a:gd name="T0" fmla="*/ 0 w 966"/>
                <a:gd name="T1" fmla="*/ 9 h 969"/>
                <a:gd name="T2" fmla="*/ 86 w 966"/>
                <a:gd name="T3" fmla="*/ 503 h 969"/>
                <a:gd name="T4" fmla="*/ 584 w 966"/>
                <a:gd name="T5" fmla="*/ 493 h 969"/>
                <a:gd name="T6" fmla="*/ 584 w 966"/>
                <a:gd name="T7" fmla="*/ 939 h 969"/>
                <a:gd name="T8" fmla="*/ 770 w 966"/>
                <a:gd name="T9" fmla="*/ 969 h 969"/>
                <a:gd name="T10" fmla="*/ 966 w 966"/>
                <a:gd name="T11" fmla="*/ 660 h 969"/>
                <a:gd name="T12" fmla="*/ 872 w 966"/>
                <a:gd name="T13" fmla="*/ 355 h 969"/>
                <a:gd name="T14" fmla="*/ 869 w 966"/>
                <a:gd name="T15" fmla="*/ 59 h 969"/>
                <a:gd name="T16" fmla="*/ 679 w 966"/>
                <a:gd name="T17" fmla="*/ 59 h 969"/>
                <a:gd name="T18" fmla="*/ 537 w 966"/>
                <a:gd name="T19" fmla="*/ 10 h 969"/>
                <a:gd name="T20" fmla="*/ 253 w 966"/>
                <a:gd name="T21" fmla="*/ 107 h 969"/>
                <a:gd name="T22" fmla="*/ 159 w 966"/>
                <a:gd name="T23" fmla="*/ 0 h 969"/>
                <a:gd name="T24" fmla="*/ 0 w 966"/>
                <a:gd name="T25" fmla="*/ 9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6" h="969">
                  <a:moveTo>
                    <a:pt x="0" y="9"/>
                  </a:moveTo>
                  <a:lnTo>
                    <a:pt x="86" y="503"/>
                  </a:lnTo>
                  <a:lnTo>
                    <a:pt x="584" y="493"/>
                  </a:lnTo>
                  <a:lnTo>
                    <a:pt x="584" y="939"/>
                  </a:lnTo>
                  <a:lnTo>
                    <a:pt x="770" y="969"/>
                  </a:lnTo>
                  <a:lnTo>
                    <a:pt x="966" y="660"/>
                  </a:lnTo>
                  <a:lnTo>
                    <a:pt x="872" y="355"/>
                  </a:lnTo>
                  <a:lnTo>
                    <a:pt x="869" y="59"/>
                  </a:lnTo>
                  <a:lnTo>
                    <a:pt x="679" y="59"/>
                  </a:lnTo>
                  <a:lnTo>
                    <a:pt x="537" y="10"/>
                  </a:lnTo>
                  <a:lnTo>
                    <a:pt x="253" y="107"/>
                  </a:lnTo>
                  <a:lnTo>
                    <a:pt x="15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1" name="Freeform 61"/>
            <p:cNvSpPr>
              <a:spLocks/>
            </p:cNvSpPr>
            <p:nvPr/>
          </p:nvSpPr>
          <p:spPr bwMode="auto">
            <a:xfrm>
              <a:off x="3858" y="1144"/>
              <a:ext cx="198" cy="247"/>
            </a:xfrm>
            <a:custGeom>
              <a:avLst/>
              <a:gdLst>
                <a:gd name="T0" fmla="*/ 0 w 538"/>
                <a:gd name="T1" fmla="*/ 683 h 684"/>
                <a:gd name="T2" fmla="*/ 17 w 538"/>
                <a:gd name="T3" fmla="*/ 9 h 684"/>
                <a:gd name="T4" fmla="*/ 391 w 538"/>
                <a:gd name="T5" fmla="*/ 0 h 684"/>
                <a:gd name="T6" fmla="*/ 538 w 538"/>
                <a:gd name="T7" fmla="*/ 9 h 684"/>
                <a:gd name="T8" fmla="*/ 518 w 538"/>
                <a:gd name="T9" fmla="*/ 684 h 684"/>
                <a:gd name="T10" fmla="*/ 0 w 538"/>
                <a:gd name="T11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" h="684">
                  <a:moveTo>
                    <a:pt x="0" y="683"/>
                  </a:moveTo>
                  <a:lnTo>
                    <a:pt x="17" y="9"/>
                  </a:lnTo>
                  <a:lnTo>
                    <a:pt x="391" y="0"/>
                  </a:lnTo>
                  <a:lnTo>
                    <a:pt x="538" y="9"/>
                  </a:lnTo>
                  <a:lnTo>
                    <a:pt x="518" y="684"/>
                  </a:lnTo>
                  <a:lnTo>
                    <a:pt x="0" y="683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2" name="Freeform 62"/>
            <p:cNvSpPr>
              <a:spLocks/>
            </p:cNvSpPr>
            <p:nvPr/>
          </p:nvSpPr>
          <p:spPr bwMode="auto">
            <a:xfrm>
              <a:off x="3448" y="2008"/>
              <a:ext cx="328" cy="215"/>
            </a:xfrm>
            <a:custGeom>
              <a:avLst/>
              <a:gdLst>
                <a:gd name="T0" fmla="*/ 0 w 890"/>
                <a:gd name="T1" fmla="*/ 405 h 592"/>
                <a:gd name="T2" fmla="*/ 0 w 890"/>
                <a:gd name="T3" fmla="*/ 308 h 592"/>
                <a:gd name="T4" fmla="*/ 5 w 890"/>
                <a:gd name="T5" fmla="*/ 0 h 592"/>
                <a:gd name="T6" fmla="*/ 600 w 890"/>
                <a:gd name="T7" fmla="*/ 6 h 592"/>
                <a:gd name="T8" fmla="*/ 599 w 890"/>
                <a:gd name="T9" fmla="*/ 136 h 592"/>
                <a:gd name="T10" fmla="*/ 733 w 890"/>
                <a:gd name="T11" fmla="*/ 136 h 592"/>
                <a:gd name="T12" fmla="*/ 740 w 890"/>
                <a:gd name="T13" fmla="*/ 413 h 592"/>
                <a:gd name="T14" fmla="*/ 883 w 890"/>
                <a:gd name="T15" fmla="*/ 433 h 592"/>
                <a:gd name="T16" fmla="*/ 890 w 890"/>
                <a:gd name="T17" fmla="*/ 592 h 592"/>
                <a:gd name="T18" fmla="*/ 254 w 890"/>
                <a:gd name="T19" fmla="*/ 588 h 592"/>
                <a:gd name="T20" fmla="*/ 248 w 890"/>
                <a:gd name="T21" fmla="*/ 291 h 592"/>
                <a:gd name="T22" fmla="*/ 98 w 890"/>
                <a:gd name="T23" fmla="*/ 308 h 592"/>
                <a:gd name="T24" fmla="*/ 127 w 890"/>
                <a:gd name="T25" fmla="*/ 418 h 592"/>
                <a:gd name="T26" fmla="*/ 0 w 890"/>
                <a:gd name="T27" fmla="*/ 405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0" h="592">
                  <a:moveTo>
                    <a:pt x="0" y="405"/>
                  </a:moveTo>
                  <a:lnTo>
                    <a:pt x="0" y="308"/>
                  </a:lnTo>
                  <a:lnTo>
                    <a:pt x="5" y="0"/>
                  </a:lnTo>
                  <a:lnTo>
                    <a:pt x="600" y="6"/>
                  </a:lnTo>
                  <a:lnTo>
                    <a:pt x="599" y="136"/>
                  </a:lnTo>
                  <a:lnTo>
                    <a:pt x="733" y="136"/>
                  </a:lnTo>
                  <a:lnTo>
                    <a:pt x="740" y="413"/>
                  </a:lnTo>
                  <a:lnTo>
                    <a:pt x="883" y="433"/>
                  </a:lnTo>
                  <a:lnTo>
                    <a:pt x="890" y="592"/>
                  </a:lnTo>
                  <a:lnTo>
                    <a:pt x="254" y="588"/>
                  </a:lnTo>
                  <a:lnTo>
                    <a:pt x="248" y="291"/>
                  </a:lnTo>
                  <a:lnTo>
                    <a:pt x="98" y="308"/>
                  </a:lnTo>
                  <a:lnTo>
                    <a:pt x="127" y="418"/>
                  </a:lnTo>
                  <a:lnTo>
                    <a:pt x="0" y="405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3" name="Freeform 63"/>
            <p:cNvSpPr>
              <a:spLocks/>
            </p:cNvSpPr>
            <p:nvPr/>
          </p:nvSpPr>
          <p:spPr bwMode="auto">
            <a:xfrm>
              <a:off x="3233" y="1150"/>
              <a:ext cx="529" cy="530"/>
            </a:xfrm>
            <a:custGeom>
              <a:avLst/>
              <a:gdLst>
                <a:gd name="T0" fmla="*/ 0 w 1436"/>
                <a:gd name="T1" fmla="*/ 511 h 1465"/>
                <a:gd name="T2" fmla="*/ 6 w 1436"/>
                <a:gd name="T3" fmla="*/ 669 h 1465"/>
                <a:gd name="T4" fmla="*/ 234 w 1436"/>
                <a:gd name="T5" fmla="*/ 732 h 1465"/>
                <a:gd name="T6" fmla="*/ 65 w 1436"/>
                <a:gd name="T7" fmla="*/ 869 h 1465"/>
                <a:gd name="T8" fmla="*/ 286 w 1436"/>
                <a:gd name="T9" fmla="*/ 880 h 1465"/>
                <a:gd name="T10" fmla="*/ 404 w 1436"/>
                <a:gd name="T11" fmla="*/ 753 h 1465"/>
                <a:gd name="T12" fmla="*/ 511 w 1436"/>
                <a:gd name="T13" fmla="*/ 982 h 1465"/>
                <a:gd name="T14" fmla="*/ 715 w 1436"/>
                <a:gd name="T15" fmla="*/ 1045 h 1465"/>
                <a:gd name="T16" fmla="*/ 689 w 1436"/>
                <a:gd name="T17" fmla="*/ 1214 h 1465"/>
                <a:gd name="T18" fmla="*/ 807 w 1436"/>
                <a:gd name="T19" fmla="*/ 1155 h 1465"/>
                <a:gd name="T20" fmla="*/ 1088 w 1436"/>
                <a:gd name="T21" fmla="*/ 1345 h 1465"/>
                <a:gd name="T22" fmla="*/ 1056 w 1436"/>
                <a:gd name="T23" fmla="*/ 1465 h 1465"/>
                <a:gd name="T24" fmla="*/ 1428 w 1436"/>
                <a:gd name="T25" fmla="*/ 1447 h 1465"/>
                <a:gd name="T26" fmla="*/ 1429 w 1436"/>
                <a:gd name="T27" fmla="*/ 990 h 1465"/>
                <a:gd name="T28" fmla="*/ 1436 w 1436"/>
                <a:gd name="T29" fmla="*/ 0 h 1465"/>
                <a:gd name="T30" fmla="*/ 727 w 1436"/>
                <a:gd name="T31" fmla="*/ 5 h 1465"/>
                <a:gd name="T32" fmla="*/ 436 w 1436"/>
                <a:gd name="T33" fmla="*/ 10 h 1465"/>
                <a:gd name="T34" fmla="*/ 425 w 1436"/>
                <a:gd name="T35" fmla="*/ 357 h 1465"/>
                <a:gd name="T36" fmla="*/ 0 w 1436"/>
                <a:gd name="T37" fmla="*/ 511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6" h="1465">
                  <a:moveTo>
                    <a:pt x="0" y="511"/>
                  </a:moveTo>
                  <a:lnTo>
                    <a:pt x="6" y="669"/>
                  </a:lnTo>
                  <a:lnTo>
                    <a:pt x="234" y="732"/>
                  </a:lnTo>
                  <a:lnTo>
                    <a:pt x="65" y="869"/>
                  </a:lnTo>
                  <a:lnTo>
                    <a:pt x="286" y="880"/>
                  </a:lnTo>
                  <a:lnTo>
                    <a:pt x="404" y="753"/>
                  </a:lnTo>
                  <a:lnTo>
                    <a:pt x="511" y="982"/>
                  </a:lnTo>
                  <a:lnTo>
                    <a:pt x="715" y="1045"/>
                  </a:lnTo>
                  <a:lnTo>
                    <a:pt x="689" y="1214"/>
                  </a:lnTo>
                  <a:lnTo>
                    <a:pt x="807" y="1155"/>
                  </a:lnTo>
                  <a:lnTo>
                    <a:pt x="1088" y="1345"/>
                  </a:lnTo>
                  <a:lnTo>
                    <a:pt x="1056" y="1465"/>
                  </a:lnTo>
                  <a:lnTo>
                    <a:pt x="1428" y="1447"/>
                  </a:lnTo>
                  <a:lnTo>
                    <a:pt x="1429" y="990"/>
                  </a:lnTo>
                  <a:lnTo>
                    <a:pt x="1436" y="0"/>
                  </a:lnTo>
                  <a:lnTo>
                    <a:pt x="727" y="5"/>
                  </a:lnTo>
                  <a:lnTo>
                    <a:pt x="436" y="10"/>
                  </a:lnTo>
                  <a:lnTo>
                    <a:pt x="425" y="357"/>
                  </a:lnTo>
                  <a:lnTo>
                    <a:pt x="0" y="511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4" name="Freeform 64"/>
            <p:cNvSpPr>
              <a:spLocks/>
            </p:cNvSpPr>
            <p:nvPr/>
          </p:nvSpPr>
          <p:spPr bwMode="auto">
            <a:xfrm>
              <a:off x="4263" y="1138"/>
              <a:ext cx="191" cy="212"/>
            </a:xfrm>
            <a:custGeom>
              <a:avLst/>
              <a:gdLst>
                <a:gd name="T0" fmla="*/ 0 w 516"/>
                <a:gd name="T1" fmla="*/ 23 h 584"/>
                <a:gd name="T2" fmla="*/ 2 w 516"/>
                <a:gd name="T3" fmla="*/ 568 h 584"/>
                <a:gd name="T4" fmla="*/ 512 w 516"/>
                <a:gd name="T5" fmla="*/ 584 h 584"/>
                <a:gd name="T6" fmla="*/ 516 w 516"/>
                <a:gd name="T7" fmla="*/ 415 h 584"/>
                <a:gd name="T8" fmla="*/ 505 w 516"/>
                <a:gd name="T9" fmla="*/ 0 h 584"/>
                <a:gd name="T10" fmla="*/ 0 w 516"/>
                <a:gd name="T11" fmla="*/ 23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6" h="584">
                  <a:moveTo>
                    <a:pt x="0" y="23"/>
                  </a:moveTo>
                  <a:lnTo>
                    <a:pt x="2" y="568"/>
                  </a:lnTo>
                  <a:lnTo>
                    <a:pt x="512" y="584"/>
                  </a:lnTo>
                  <a:lnTo>
                    <a:pt x="516" y="415"/>
                  </a:lnTo>
                  <a:lnTo>
                    <a:pt x="505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5" name="Freeform 65"/>
            <p:cNvSpPr>
              <a:spLocks/>
            </p:cNvSpPr>
            <p:nvPr/>
          </p:nvSpPr>
          <p:spPr bwMode="auto">
            <a:xfrm>
              <a:off x="3241" y="1422"/>
              <a:ext cx="393" cy="259"/>
            </a:xfrm>
            <a:custGeom>
              <a:avLst/>
              <a:gdLst>
                <a:gd name="T0" fmla="*/ 0 w 1066"/>
                <a:gd name="T1" fmla="*/ 402 h 715"/>
                <a:gd name="T2" fmla="*/ 43 w 1066"/>
                <a:gd name="T3" fmla="*/ 116 h 715"/>
                <a:gd name="T4" fmla="*/ 264 w 1066"/>
                <a:gd name="T5" fmla="*/ 127 h 715"/>
                <a:gd name="T6" fmla="*/ 382 w 1066"/>
                <a:gd name="T7" fmla="*/ 0 h 715"/>
                <a:gd name="T8" fmla="*/ 489 w 1066"/>
                <a:gd name="T9" fmla="*/ 229 h 715"/>
                <a:gd name="T10" fmla="*/ 693 w 1066"/>
                <a:gd name="T11" fmla="*/ 292 h 715"/>
                <a:gd name="T12" fmla="*/ 667 w 1066"/>
                <a:gd name="T13" fmla="*/ 461 h 715"/>
                <a:gd name="T14" fmla="*/ 785 w 1066"/>
                <a:gd name="T15" fmla="*/ 402 h 715"/>
                <a:gd name="T16" fmla="*/ 1066 w 1066"/>
                <a:gd name="T17" fmla="*/ 592 h 715"/>
                <a:gd name="T18" fmla="*/ 1034 w 1066"/>
                <a:gd name="T19" fmla="*/ 712 h 715"/>
                <a:gd name="T20" fmla="*/ 569 w 1066"/>
                <a:gd name="T21" fmla="*/ 715 h 715"/>
                <a:gd name="T22" fmla="*/ 310 w 1066"/>
                <a:gd name="T23" fmla="*/ 704 h 715"/>
                <a:gd name="T24" fmla="*/ 302 w 1066"/>
                <a:gd name="T25" fmla="*/ 564 h 715"/>
                <a:gd name="T26" fmla="*/ 162 w 1066"/>
                <a:gd name="T27" fmla="*/ 573 h 715"/>
                <a:gd name="T28" fmla="*/ 157 w 1066"/>
                <a:gd name="T29" fmla="*/ 403 h 715"/>
                <a:gd name="T30" fmla="*/ 0 w 1066"/>
                <a:gd name="T31" fmla="*/ 402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6" h="715">
                  <a:moveTo>
                    <a:pt x="0" y="402"/>
                  </a:moveTo>
                  <a:lnTo>
                    <a:pt x="43" y="116"/>
                  </a:lnTo>
                  <a:lnTo>
                    <a:pt x="264" y="127"/>
                  </a:lnTo>
                  <a:lnTo>
                    <a:pt x="382" y="0"/>
                  </a:lnTo>
                  <a:lnTo>
                    <a:pt x="489" y="229"/>
                  </a:lnTo>
                  <a:lnTo>
                    <a:pt x="693" y="292"/>
                  </a:lnTo>
                  <a:lnTo>
                    <a:pt x="667" y="461"/>
                  </a:lnTo>
                  <a:lnTo>
                    <a:pt x="785" y="402"/>
                  </a:lnTo>
                  <a:lnTo>
                    <a:pt x="1066" y="592"/>
                  </a:lnTo>
                  <a:lnTo>
                    <a:pt x="1034" y="712"/>
                  </a:lnTo>
                  <a:lnTo>
                    <a:pt x="569" y="715"/>
                  </a:lnTo>
                  <a:lnTo>
                    <a:pt x="310" y="704"/>
                  </a:lnTo>
                  <a:lnTo>
                    <a:pt x="302" y="564"/>
                  </a:lnTo>
                  <a:lnTo>
                    <a:pt x="162" y="573"/>
                  </a:lnTo>
                  <a:lnTo>
                    <a:pt x="157" y="403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6" name="Freeform 66"/>
            <p:cNvSpPr>
              <a:spLocks/>
            </p:cNvSpPr>
            <p:nvPr/>
          </p:nvSpPr>
          <p:spPr bwMode="auto">
            <a:xfrm>
              <a:off x="3168" y="2116"/>
              <a:ext cx="280" cy="350"/>
            </a:xfrm>
            <a:custGeom>
              <a:avLst/>
              <a:gdLst>
                <a:gd name="T0" fmla="*/ 0 w 763"/>
                <a:gd name="T1" fmla="*/ 903 h 969"/>
                <a:gd name="T2" fmla="*/ 23 w 763"/>
                <a:gd name="T3" fmla="*/ 148 h 969"/>
                <a:gd name="T4" fmla="*/ 24 w 763"/>
                <a:gd name="T5" fmla="*/ 0 h 969"/>
                <a:gd name="T6" fmla="*/ 763 w 763"/>
                <a:gd name="T7" fmla="*/ 12 h 969"/>
                <a:gd name="T8" fmla="*/ 763 w 763"/>
                <a:gd name="T9" fmla="*/ 109 h 969"/>
                <a:gd name="T10" fmla="*/ 565 w 763"/>
                <a:gd name="T11" fmla="*/ 98 h 969"/>
                <a:gd name="T12" fmla="*/ 545 w 763"/>
                <a:gd name="T13" fmla="*/ 969 h 969"/>
                <a:gd name="T14" fmla="*/ 314 w 763"/>
                <a:gd name="T15" fmla="*/ 866 h 969"/>
                <a:gd name="T16" fmla="*/ 217 w 763"/>
                <a:gd name="T17" fmla="*/ 945 h 969"/>
                <a:gd name="T18" fmla="*/ 0 w 763"/>
                <a:gd name="T19" fmla="*/ 90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3" h="969">
                  <a:moveTo>
                    <a:pt x="0" y="903"/>
                  </a:moveTo>
                  <a:lnTo>
                    <a:pt x="23" y="148"/>
                  </a:lnTo>
                  <a:lnTo>
                    <a:pt x="24" y="0"/>
                  </a:lnTo>
                  <a:lnTo>
                    <a:pt x="763" y="12"/>
                  </a:lnTo>
                  <a:lnTo>
                    <a:pt x="763" y="109"/>
                  </a:lnTo>
                  <a:lnTo>
                    <a:pt x="565" y="98"/>
                  </a:lnTo>
                  <a:lnTo>
                    <a:pt x="545" y="969"/>
                  </a:lnTo>
                  <a:lnTo>
                    <a:pt x="314" y="866"/>
                  </a:lnTo>
                  <a:lnTo>
                    <a:pt x="217" y="945"/>
                  </a:lnTo>
                  <a:lnTo>
                    <a:pt x="0" y="903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7" name="Freeform 67"/>
            <p:cNvSpPr>
              <a:spLocks/>
            </p:cNvSpPr>
            <p:nvPr/>
          </p:nvSpPr>
          <p:spPr bwMode="auto">
            <a:xfrm>
              <a:off x="3855" y="1390"/>
              <a:ext cx="246" cy="324"/>
            </a:xfrm>
            <a:custGeom>
              <a:avLst/>
              <a:gdLst>
                <a:gd name="T0" fmla="*/ 0 w 670"/>
                <a:gd name="T1" fmla="*/ 741 h 891"/>
                <a:gd name="T2" fmla="*/ 1 w 670"/>
                <a:gd name="T3" fmla="*/ 316 h 891"/>
                <a:gd name="T4" fmla="*/ 11 w 670"/>
                <a:gd name="T5" fmla="*/ 0 h 891"/>
                <a:gd name="T6" fmla="*/ 529 w 670"/>
                <a:gd name="T7" fmla="*/ 1 h 891"/>
                <a:gd name="T8" fmla="*/ 670 w 670"/>
                <a:gd name="T9" fmla="*/ 1 h 891"/>
                <a:gd name="T10" fmla="*/ 670 w 670"/>
                <a:gd name="T11" fmla="*/ 139 h 891"/>
                <a:gd name="T12" fmla="*/ 521 w 670"/>
                <a:gd name="T13" fmla="*/ 148 h 891"/>
                <a:gd name="T14" fmla="*/ 521 w 670"/>
                <a:gd name="T15" fmla="*/ 891 h 891"/>
                <a:gd name="T16" fmla="*/ 377 w 670"/>
                <a:gd name="T17" fmla="*/ 891 h 891"/>
                <a:gd name="T18" fmla="*/ 260 w 670"/>
                <a:gd name="T19" fmla="*/ 744 h 891"/>
                <a:gd name="T20" fmla="*/ 71 w 670"/>
                <a:gd name="T21" fmla="*/ 764 h 891"/>
                <a:gd name="T22" fmla="*/ 0 w 670"/>
                <a:gd name="T23" fmla="*/ 74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0" h="891">
                  <a:moveTo>
                    <a:pt x="0" y="741"/>
                  </a:moveTo>
                  <a:lnTo>
                    <a:pt x="1" y="316"/>
                  </a:lnTo>
                  <a:lnTo>
                    <a:pt x="11" y="0"/>
                  </a:lnTo>
                  <a:lnTo>
                    <a:pt x="529" y="1"/>
                  </a:lnTo>
                  <a:lnTo>
                    <a:pt x="670" y="1"/>
                  </a:lnTo>
                  <a:lnTo>
                    <a:pt x="670" y="139"/>
                  </a:lnTo>
                  <a:lnTo>
                    <a:pt x="521" y="148"/>
                  </a:lnTo>
                  <a:lnTo>
                    <a:pt x="521" y="891"/>
                  </a:lnTo>
                  <a:lnTo>
                    <a:pt x="377" y="891"/>
                  </a:lnTo>
                  <a:lnTo>
                    <a:pt x="260" y="744"/>
                  </a:lnTo>
                  <a:lnTo>
                    <a:pt x="71" y="764"/>
                  </a:lnTo>
                  <a:lnTo>
                    <a:pt x="0" y="741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8" name="Freeform 68"/>
            <p:cNvSpPr>
              <a:spLocks/>
            </p:cNvSpPr>
            <p:nvPr/>
          </p:nvSpPr>
          <p:spPr bwMode="auto">
            <a:xfrm>
              <a:off x="3368" y="2114"/>
              <a:ext cx="174" cy="374"/>
            </a:xfrm>
            <a:custGeom>
              <a:avLst/>
              <a:gdLst>
                <a:gd name="T0" fmla="*/ 0 w 472"/>
                <a:gd name="T1" fmla="*/ 974 h 1033"/>
                <a:gd name="T2" fmla="*/ 20 w 472"/>
                <a:gd name="T3" fmla="*/ 103 h 1033"/>
                <a:gd name="T4" fmla="*/ 218 w 472"/>
                <a:gd name="T5" fmla="*/ 114 h 1033"/>
                <a:gd name="T6" fmla="*/ 345 w 472"/>
                <a:gd name="T7" fmla="*/ 127 h 1033"/>
                <a:gd name="T8" fmla="*/ 316 w 472"/>
                <a:gd name="T9" fmla="*/ 17 h 1033"/>
                <a:gd name="T10" fmla="*/ 466 w 472"/>
                <a:gd name="T11" fmla="*/ 0 h 1033"/>
                <a:gd name="T12" fmla="*/ 472 w 472"/>
                <a:gd name="T13" fmla="*/ 297 h 1033"/>
                <a:gd name="T14" fmla="*/ 401 w 472"/>
                <a:gd name="T15" fmla="*/ 958 h 1033"/>
                <a:gd name="T16" fmla="*/ 345 w 472"/>
                <a:gd name="T17" fmla="*/ 1026 h 1033"/>
                <a:gd name="T18" fmla="*/ 114 w 472"/>
                <a:gd name="T19" fmla="*/ 916 h 1033"/>
                <a:gd name="T20" fmla="*/ 97 w 472"/>
                <a:gd name="T21" fmla="*/ 1033 h 1033"/>
                <a:gd name="T22" fmla="*/ 0 w 472"/>
                <a:gd name="T23" fmla="*/ 974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2" h="1033">
                  <a:moveTo>
                    <a:pt x="0" y="974"/>
                  </a:moveTo>
                  <a:lnTo>
                    <a:pt x="20" y="103"/>
                  </a:lnTo>
                  <a:lnTo>
                    <a:pt x="218" y="114"/>
                  </a:lnTo>
                  <a:lnTo>
                    <a:pt x="345" y="127"/>
                  </a:lnTo>
                  <a:lnTo>
                    <a:pt x="316" y="17"/>
                  </a:lnTo>
                  <a:lnTo>
                    <a:pt x="466" y="0"/>
                  </a:lnTo>
                  <a:lnTo>
                    <a:pt x="472" y="297"/>
                  </a:lnTo>
                  <a:lnTo>
                    <a:pt x="401" y="958"/>
                  </a:lnTo>
                  <a:lnTo>
                    <a:pt x="345" y="1026"/>
                  </a:lnTo>
                  <a:lnTo>
                    <a:pt x="114" y="916"/>
                  </a:lnTo>
                  <a:lnTo>
                    <a:pt x="97" y="1033"/>
                  </a:lnTo>
                  <a:lnTo>
                    <a:pt x="0" y="974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9" name="Freeform 69"/>
            <p:cNvSpPr>
              <a:spLocks/>
            </p:cNvSpPr>
            <p:nvPr/>
          </p:nvSpPr>
          <p:spPr bwMode="auto">
            <a:xfrm>
              <a:off x="3851" y="1661"/>
              <a:ext cx="296" cy="243"/>
            </a:xfrm>
            <a:custGeom>
              <a:avLst/>
              <a:gdLst>
                <a:gd name="T0" fmla="*/ 0 w 804"/>
                <a:gd name="T1" fmla="*/ 464 h 671"/>
                <a:gd name="T2" fmla="*/ 4 w 804"/>
                <a:gd name="T3" fmla="*/ 573 h 671"/>
                <a:gd name="T4" fmla="*/ 77 w 804"/>
                <a:gd name="T5" fmla="*/ 573 h 671"/>
                <a:gd name="T6" fmla="*/ 236 w 804"/>
                <a:gd name="T7" fmla="*/ 564 h 671"/>
                <a:gd name="T8" fmla="*/ 330 w 804"/>
                <a:gd name="T9" fmla="*/ 671 h 671"/>
                <a:gd name="T10" fmla="*/ 614 w 804"/>
                <a:gd name="T11" fmla="*/ 574 h 671"/>
                <a:gd name="T12" fmla="*/ 756 w 804"/>
                <a:gd name="T13" fmla="*/ 623 h 671"/>
                <a:gd name="T14" fmla="*/ 804 w 804"/>
                <a:gd name="T15" fmla="*/ 267 h 671"/>
                <a:gd name="T16" fmla="*/ 708 w 804"/>
                <a:gd name="T17" fmla="*/ 227 h 671"/>
                <a:gd name="T18" fmla="*/ 771 w 804"/>
                <a:gd name="T19" fmla="*/ 147 h 671"/>
                <a:gd name="T20" fmla="*/ 528 w 804"/>
                <a:gd name="T21" fmla="*/ 147 h 671"/>
                <a:gd name="T22" fmla="*/ 384 w 804"/>
                <a:gd name="T23" fmla="*/ 147 h 671"/>
                <a:gd name="T24" fmla="*/ 267 w 804"/>
                <a:gd name="T25" fmla="*/ 0 h 671"/>
                <a:gd name="T26" fmla="*/ 78 w 804"/>
                <a:gd name="T27" fmla="*/ 20 h 671"/>
                <a:gd name="T28" fmla="*/ 77 w 804"/>
                <a:gd name="T29" fmla="*/ 464 h 671"/>
                <a:gd name="T30" fmla="*/ 0 w 804"/>
                <a:gd name="T31" fmla="*/ 464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4" h="671">
                  <a:moveTo>
                    <a:pt x="0" y="464"/>
                  </a:moveTo>
                  <a:lnTo>
                    <a:pt x="4" y="573"/>
                  </a:lnTo>
                  <a:lnTo>
                    <a:pt x="77" y="573"/>
                  </a:lnTo>
                  <a:lnTo>
                    <a:pt x="236" y="564"/>
                  </a:lnTo>
                  <a:lnTo>
                    <a:pt x="330" y="671"/>
                  </a:lnTo>
                  <a:lnTo>
                    <a:pt x="614" y="574"/>
                  </a:lnTo>
                  <a:lnTo>
                    <a:pt x="756" y="623"/>
                  </a:lnTo>
                  <a:lnTo>
                    <a:pt x="804" y="267"/>
                  </a:lnTo>
                  <a:lnTo>
                    <a:pt x="708" y="227"/>
                  </a:lnTo>
                  <a:lnTo>
                    <a:pt x="771" y="147"/>
                  </a:lnTo>
                  <a:lnTo>
                    <a:pt x="528" y="147"/>
                  </a:lnTo>
                  <a:lnTo>
                    <a:pt x="384" y="147"/>
                  </a:lnTo>
                  <a:lnTo>
                    <a:pt x="267" y="0"/>
                  </a:lnTo>
                  <a:lnTo>
                    <a:pt x="78" y="20"/>
                  </a:lnTo>
                  <a:lnTo>
                    <a:pt x="77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0" name="Freeform 70"/>
            <p:cNvSpPr>
              <a:spLocks/>
            </p:cNvSpPr>
            <p:nvPr/>
          </p:nvSpPr>
          <p:spPr bwMode="auto">
            <a:xfrm>
              <a:off x="3760" y="1147"/>
              <a:ext cx="104" cy="362"/>
            </a:xfrm>
            <a:custGeom>
              <a:avLst/>
              <a:gdLst>
                <a:gd name="T0" fmla="*/ 0 w 285"/>
                <a:gd name="T1" fmla="*/ 1000 h 1000"/>
                <a:gd name="T2" fmla="*/ 7 w 285"/>
                <a:gd name="T3" fmla="*/ 10 h 1000"/>
                <a:gd name="T4" fmla="*/ 54 w 285"/>
                <a:gd name="T5" fmla="*/ 0 h 1000"/>
                <a:gd name="T6" fmla="*/ 285 w 285"/>
                <a:gd name="T7" fmla="*/ 2 h 1000"/>
                <a:gd name="T8" fmla="*/ 268 w 285"/>
                <a:gd name="T9" fmla="*/ 676 h 1000"/>
                <a:gd name="T10" fmla="*/ 258 w 285"/>
                <a:gd name="T11" fmla="*/ 992 h 1000"/>
                <a:gd name="T12" fmla="*/ 0 w 285"/>
                <a:gd name="T13" fmla="*/ 10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1000">
                  <a:moveTo>
                    <a:pt x="0" y="1000"/>
                  </a:moveTo>
                  <a:lnTo>
                    <a:pt x="7" y="10"/>
                  </a:lnTo>
                  <a:lnTo>
                    <a:pt x="54" y="0"/>
                  </a:lnTo>
                  <a:lnTo>
                    <a:pt x="285" y="2"/>
                  </a:lnTo>
                  <a:lnTo>
                    <a:pt x="268" y="676"/>
                  </a:lnTo>
                  <a:lnTo>
                    <a:pt x="258" y="992"/>
                  </a:lnTo>
                  <a:lnTo>
                    <a:pt x="0" y="1000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1" name="Freeform 71"/>
            <p:cNvSpPr>
              <a:spLocks/>
            </p:cNvSpPr>
            <p:nvPr/>
          </p:nvSpPr>
          <p:spPr bwMode="auto">
            <a:xfrm>
              <a:off x="1786" y="2252"/>
              <a:ext cx="330" cy="248"/>
            </a:xfrm>
            <a:custGeom>
              <a:avLst/>
              <a:gdLst>
                <a:gd name="T0" fmla="*/ 0 w 895"/>
                <a:gd name="T1" fmla="*/ 289 h 682"/>
                <a:gd name="T2" fmla="*/ 16 w 895"/>
                <a:gd name="T3" fmla="*/ 151 h 682"/>
                <a:gd name="T4" fmla="*/ 153 w 895"/>
                <a:gd name="T5" fmla="*/ 138 h 682"/>
                <a:gd name="T6" fmla="*/ 167 w 895"/>
                <a:gd name="T7" fmla="*/ 0 h 682"/>
                <a:gd name="T8" fmla="*/ 732 w 895"/>
                <a:gd name="T9" fmla="*/ 34 h 682"/>
                <a:gd name="T10" fmla="*/ 787 w 895"/>
                <a:gd name="T11" fmla="*/ 451 h 682"/>
                <a:gd name="T12" fmla="*/ 895 w 895"/>
                <a:gd name="T13" fmla="*/ 555 h 682"/>
                <a:gd name="T14" fmla="*/ 663 w 895"/>
                <a:gd name="T15" fmla="*/ 545 h 682"/>
                <a:gd name="T16" fmla="*/ 632 w 895"/>
                <a:gd name="T17" fmla="*/ 682 h 682"/>
                <a:gd name="T18" fmla="*/ 304 w 895"/>
                <a:gd name="T19" fmla="*/ 678 h 682"/>
                <a:gd name="T20" fmla="*/ 219 w 895"/>
                <a:gd name="T21" fmla="*/ 586 h 682"/>
                <a:gd name="T22" fmla="*/ 233 w 895"/>
                <a:gd name="T23" fmla="*/ 300 h 682"/>
                <a:gd name="T24" fmla="*/ 0 w 895"/>
                <a:gd name="T25" fmla="*/ 289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5" h="682">
                  <a:moveTo>
                    <a:pt x="0" y="289"/>
                  </a:moveTo>
                  <a:lnTo>
                    <a:pt x="16" y="151"/>
                  </a:lnTo>
                  <a:lnTo>
                    <a:pt x="153" y="138"/>
                  </a:lnTo>
                  <a:lnTo>
                    <a:pt x="167" y="0"/>
                  </a:lnTo>
                  <a:lnTo>
                    <a:pt x="732" y="34"/>
                  </a:lnTo>
                  <a:lnTo>
                    <a:pt x="787" y="451"/>
                  </a:lnTo>
                  <a:lnTo>
                    <a:pt x="895" y="555"/>
                  </a:lnTo>
                  <a:lnTo>
                    <a:pt x="663" y="545"/>
                  </a:lnTo>
                  <a:lnTo>
                    <a:pt x="632" y="682"/>
                  </a:lnTo>
                  <a:lnTo>
                    <a:pt x="304" y="678"/>
                  </a:lnTo>
                  <a:lnTo>
                    <a:pt x="219" y="586"/>
                  </a:lnTo>
                  <a:lnTo>
                    <a:pt x="233" y="300"/>
                  </a:lnTo>
                  <a:lnTo>
                    <a:pt x="0" y="28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2" name="Freeform 72"/>
            <p:cNvSpPr>
              <a:spLocks/>
            </p:cNvSpPr>
            <p:nvPr/>
          </p:nvSpPr>
          <p:spPr bwMode="auto">
            <a:xfrm>
              <a:off x="1722" y="2015"/>
              <a:ext cx="342" cy="290"/>
            </a:xfrm>
            <a:custGeom>
              <a:avLst/>
              <a:gdLst>
                <a:gd name="T0" fmla="*/ 0 w 928"/>
                <a:gd name="T1" fmla="*/ 794 h 801"/>
                <a:gd name="T2" fmla="*/ 5 w 928"/>
                <a:gd name="T3" fmla="*/ 537 h 801"/>
                <a:gd name="T4" fmla="*/ 31 w 928"/>
                <a:gd name="T5" fmla="*/ 131 h 801"/>
                <a:gd name="T6" fmla="*/ 620 w 928"/>
                <a:gd name="T7" fmla="*/ 140 h 801"/>
                <a:gd name="T8" fmla="*/ 626 w 928"/>
                <a:gd name="T9" fmla="*/ 0 h 801"/>
                <a:gd name="T10" fmla="*/ 928 w 928"/>
                <a:gd name="T11" fmla="*/ 11 h 801"/>
                <a:gd name="T12" fmla="*/ 924 w 928"/>
                <a:gd name="T13" fmla="*/ 92 h 801"/>
                <a:gd name="T14" fmla="*/ 885 w 928"/>
                <a:gd name="T15" fmla="*/ 684 h 801"/>
                <a:gd name="T16" fmla="*/ 320 w 928"/>
                <a:gd name="T17" fmla="*/ 650 h 801"/>
                <a:gd name="T18" fmla="*/ 306 w 928"/>
                <a:gd name="T19" fmla="*/ 788 h 801"/>
                <a:gd name="T20" fmla="*/ 169 w 928"/>
                <a:gd name="T21" fmla="*/ 801 h 801"/>
                <a:gd name="T22" fmla="*/ 0 w 928"/>
                <a:gd name="T23" fmla="*/ 794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8" h="801">
                  <a:moveTo>
                    <a:pt x="0" y="794"/>
                  </a:moveTo>
                  <a:lnTo>
                    <a:pt x="5" y="537"/>
                  </a:lnTo>
                  <a:lnTo>
                    <a:pt x="31" y="131"/>
                  </a:lnTo>
                  <a:lnTo>
                    <a:pt x="620" y="140"/>
                  </a:lnTo>
                  <a:lnTo>
                    <a:pt x="626" y="0"/>
                  </a:lnTo>
                  <a:lnTo>
                    <a:pt x="928" y="11"/>
                  </a:lnTo>
                  <a:lnTo>
                    <a:pt x="924" y="92"/>
                  </a:lnTo>
                  <a:lnTo>
                    <a:pt x="885" y="684"/>
                  </a:lnTo>
                  <a:lnTo>
                    <a:pt x="320" y="650"/>
                  </a:lnTo>
                  <a:lnTo>
                    <a:pt x="306" y="788"/>
                  </a:lnTo>
                  <a:lnTo>
                    <a:pt x="169" y="801"/>
                  </a:lnTo>
                  <a:lnTo>
                    <a:pt x="0" y="79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3" name="Freeform 73"/>
            <p:cNvSpPr>
              <a:spLocks/>
            </p:cNvSpPr>
            <p:nvPr/>
          </p:nvSpPr>
          <p:spPr bwMode="auto">
            <a:xfrm>
              <a:off x="2297" y="2431"/>
              <a:ext cx="380" cy="292"/>
            </a:xfrm>
            <a:custGeom>
              <a:avLst/>
              <a:gdLst>
                <a:gd name="T0" fmla="*/ 0 w 1031"/>
                <a:gd name="T1" fmla="*/ 465 h 807"/>
                <a:gd name="T2" fmla="*/ 3 w 1031"/>
                <a:gd name="T3" fmla="*/ 613 h 807"/>
                <a:gd name="T4" fmla="*/ 220 w 1031"/>
                <a:gd name="T5" fmla="*/ 621 h 807"/>
                <a:gd name="T6" fmla="*/ 213 w 1031"/>
                <a:gd name="T7" fmla="*/ 807 h 807"/>
                <a:gd name="T8" fmla="*/ 943 w 1031"/>
                <a:gd name="T9" fmla="*/ 654 h 807"/>
                <a:gd name="T10" fmla="*/ 953 w 1031"/>
                <a:gd name="T11" fmla="*/ 338 h 807"/>
                <a:gd name="T12" fmla="*/ 1031 w 1031"/>
                <a:gd name="T13" fmla="*/ 349 h 807"/>
                <a:gd name="T14" fmla="*/ 1024 w 1031"/>
                <a:gd name="T15" fmla="*/ 42 h 807"/>
                <a:gd name="T16" fmla="*/ 311 w 1031"/>
                <a:gd name="T17" fmla="*/ 19 h 807"/>
                <a:gd name="T18" fmla="*/ 15 w 1031"/>
                <a:gd name="T19" fmla="*/ 0 h 807"/>
                <a:gd name="T20" fmla="*/ 0 w 1031"/>
                <a:gd name="T21" fmla="*/ 465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" h="807">
                  <a:moveTo>
                    <a:pt x="0" y="465"/>
                  </a:moveTo>
                  <a:lnTo>
                    <a:pt x="3" y="613"/>
                  </a:lnTo>
                  <a:lnTo>
                    <a:pt x="220" y="621"/>
                  </a:lnTo>
                  <a:lnTo>
                    <a:pt x="213" y="807"/>
                  </a:lnTo>
                  <a:lnTo>
                    <a:pt x="943" y="654"/>
                  </a:lnTo>
                  <a:lnTo>
                    <a:pt x="953" y="338"/>
                  </a:lnTo>
                  <a:lnTo>
                    <a:pt x="1031" y="349"/>
                  </a:lnTo>
                  <a:lnTo>
                    <a:pt x="1024" y="42"/>
                  </a:lnTo>
                  <a:lnTo>
                    <a:pt x="311" y="19"/>
                  </a:lnTo>
                  <a:lnTo>
                    <a:pt x="15" y="0"/>
                  </a:lnTo>
                  <a:lnTo>
                    <a:pt x="0" y="46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4" name="Freeform 74"/>
            <p:cNvSpPr>
              <a:spLocks/>
            </p:cNvSpPr>
            <p:nvPr/>
          </p:nvSpPr>
          <p:spPr bwMode="auto">
            <a:xfrm>
              <a:off x="2380" y="2667"/>
              <a:ext cx="270" cy="270"/>
            </a:xfrm>
            <a:custGeom>
              <a:avLst/>
              <a:gdLst>
                <a:gd name="T0" fmla="*/ 0 w 733"/>
                <a:gd name="T1" fmla="*/ 263 h 745"/>
                <a:gd name="T2" fmla="*/ 3 w 733"/>
                <a:gd name="T3" fmla="*/ 153 h 745"/>
                <a:gd name="T4" fmla="*/ 733 w 733"/>
                <a:gd name="T5" fmla="*/ 0 h 745"/>
                <a:gd name="T6" fmla="*/ 731 w 733"/>
                <a:gd name="T7" fmla="*/ 366 h 745"/>
                <a:gd name="T8" fmla="*/ 733 w 733"/>
                <a:gd name="T9" fmla="*/ 602 h 745"/>
                <a:gd name="T10" fmla="*/ 618 w 733"/>
                <a:gd name="T11" fmla="*/ 657 h 745"/>
                <a:gd name="T12" fmla="*/ 377 w 733"/>
                <a:gd name="T13" fmla="*/ 581 h 745"/>
                <a:gd name="T14" fmla="*/ 317 w 733"/>
                <a:gd name="T15" fmla="*/ 709 h 745"/>
                <a:gd name="T16" fmla="*/ 225 w 733"/>
                <a:gd name="T17" fmla="*/ 745 h 745"/>
                <a:gd name="T18" fmla="*/ 65 w 733"/>
                <a:gd name="T19" fmla="*/ 542 h 745"/>
                <a:gd name="T20" fmla="*/ 81 w 733"/>
                <a:gd name="T21" fmla="*/ 266 h 745"/>
                <a:gd name="T22" fmla="*/ 0 w 733"/>
                <a:gd name="T23" fmla="*/ 263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3" h="745">
                  <a:moveTo>
                    <a:pt x="0" y="263"/>
                  </a:moveTo>
                  <a:lnTo>
                    <a:pt x="3" y="153"/>
                  </a:lnTo>
                  <a:lnTo>
                    <a:pt x="733" y="0"/>
                  </a:lnTo>
                  <a:lnTo>
                    <a:pt x="731" y="366"/>
                  </a:lnTo>
                  <a:lnTo>
                    <a:pt x="733" y="602"/>
                  </a:lnTo>
                  <a:lnTo>
                    <a:pt x="618" y="657"/>
                  </a:lnTo>
                  <a:lnTo>
                    <a:pt x="377" y="581"/>
                  </a:lnTo>
                  <a:lnTo>
                    <a:pt x="317" y="709"/>
                  </a:lnTo>
                  <a:lnTo>
                    <a:pt x="225" y="745"/>
                  </a:lnTo>
                  <a:lnTo>
                    <a:pt x="65" y="542"/>
                  </a:lnTo>
                  <a:lnTo>
                    <a:pt x="81" y="266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5" name="Freeform 75"/>
            <p:cNvSpPr>
              <a:spLocks/>
            </p:cNvSpPr>
            <p:nvPr/>
          </p:nvSpPr>
          <p:spPr bwMode="auto">
            <a:xfrm>
              <a:off x="1722" y="2295"/>
              <a:ext cx="176" cy="330"/>
            </a:xfrm>
            <a:custGeom>
              <a:avLst/>
              <a:gdLst>
                <a:gd name="T0" fmla="*/ 0 w 479"/>
                <a:gd name="T1" fmla="*/ 483 h 910"/>
                <a:gd name="T2" fmla="*/ 8 w 479"/>
                <a:gd name="T3" fmla="*/ 802 h 910"/>
                <a:gd name="T4" fmla="*/ 238 w 479"/>
                <a:gd name="T5" fmla="*/ 910 h 910"/>
                <a:gd name="T6" fmla="*/ 455 w 479"/>
                <a:gd name="T7" fmla="*/ 910 h 910"/>
                <a:gd name="T8" fmla="*/ 479 w 479"/>
                <a:gd name="T9" fmla="*/ 534 h 910"/>
                <a:gd name="T10" fmla="*/ 394 w 479"/>
                <a:gd name="T11" fmla="*/ 442 h 910"/>
                <a:gd name="T12" fmla="*/ 408 w 479"/>
                <a:gd name="T13" fmla="*/ 156 h 910"/>
                <a:gd name="T14" fmla="*/ 175 w 479"/>
                <a:gd name="T15" fmla="*/ 145 h 910"/>
                <a:gd name="T16" fmla="*/ 191 w 479"/>
                <a:gd name="T17" fmla="*/ 7 h 910"/>
                <a:gd name="T18" fmla="*/ 22 w 479"/>
                <a:gd name="T19" fmla="*/ 0 h 910"/>
                <a:gd name="T20" fmla="*/ 0 w 479"/>
                <a:gd name="T21" fmla="*/ 483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9" h="910">
                  <a:moveTo>
                    <a:pt x="0" y="483"/>
                  </a:moveTo>
                  <a:lnTo>
                    <a:pt x="8" y="802"/>
                  </a:lnTo>
                  <a:lnTo>
                    <a:pt x="238" y="910"/>
                  </a:lnTo>
                  <a:lnTo>
                    <a:pt x="455" y="910"/>
                  </a:lnTo>
                  <a:lnTo>
                    <a:pt x="479" y="534"/>
                  </a:lnTo>
                  <a:lnTo>
                    <a:pt x="394" y="442"/>
                  </a:lnTo>
                  <a:lnTo>
                    <a:pt x="408" y="156"/>
                  </a:lnTo>
                  <a:lnTo>
                    <a:pt x="175" y="145"/>
                  </a:lnTo>
                  <a:lnTo>
                    <a:pt x="191" y="7"/>
                  </a:lnTo>
                  <a:lnTo>
                    <a:pt x="22" y="0"/>
                  </a:lnTo>
                  <a:lnTo>
                    <a:pt x="0" y="48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6" name="Freeform 76"/>
            <p:cNvSpPr>
              <a:spLocks/>
            </p:cNvSpPr>
            <p:nvPr/>
          </p:nvSpPr>
          <p:spPr bwMode="auto">
            <a:xfrm>
              <a:off x="1792" y="2399"/>
              <a:ext cx="403" cy="318"/>
            </a:xfrm>
            <a:custGeom>
              <a:avLst/>
              <a:gdLst>
                <a:gd name="T0" fmla="*/ 0 w 1090"/>
                <a:gd name="T1" fmla="*/ 554 h 879"/>
                <a:gd name="T2" fmla="*/ 175 w 1090"/>
                <a:gd name="T3" fmla="*/ 790 h 879"/>
                <a:gd name="T4" fmla="*/ 483 w 1090"/>
                <a:gd name="T5" fmla="*/ 743 h 879"/>
                <a:gd name="T6" fmla="*/ 569 w 1090"/>
                <a:gd name="T7" fmla="*/ 805 h 879"/>
                <a:gd name="T8" fmla="*/ 648 w 1090"/>
                <a:gd name="T9" fmla="*/ 671 h 879"/>
                <a:gd name="T10" fmla="*/ 873 w 1090"/>
                <a:gd name="T11" fmla="*/ 879 h 879"/>
                <a:gd name="T12" fmla="*/ 853 w 1090"/>
                <a:gd name="T13" fmla="*/ 552 h 879"/>
                <a:gd name="T14" fmla="*/ 1019 w 1090"/>
                <a:gd name="T15" fmla="*/ 388 h 879"/>
                <a:gd name="T16" fmla="*/ 1090 w 1090"/>
                <a:gd name="T17" fmla="*/ 243 h 879"/>
                <a:gd name="T18" fmla="*/ 945 w 1090"/>
                <a:gd name="T19" fmla="*/ 217 h 879"/>
                <a:gd name="T20" fmla="*/ 962 w 1090"/>
                <a:gd name="T21" fmla="*/ 0 h 879"/>
                <a:gd name="T22" fmla="*/ 832 w 1090"/>
                <a:gd name="T23" fmla="*/ 55 h 879"/>
                <a:gd name="T24" fmla="*/ 600 w 1090"/>
                <a:gd name="T25" fmla="*/ 45 h 879"/>
                <a:gd name="T26" fmla="*/ 569 w 1090"/>
                <a:gd name="T27" fmla="*/ 182 h 879"/>
                <a:gd name="T28" fmla="*/ 241 w 1090"/>
                <a:gd name="T29" fmla="*/ 178 h 879"/>
                <a:gd name="T30" fmla="*/ 217 w 1090"/>
                <a:gd name="T31" fmla="*/ 554 h 879"/>
                <a:gd name="T32" fmla="*/ 0 w 1090"/>
                <a:gd name="T33" fmla="*/ 554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0" h="879">
                  <a:moveTo>
                    <a:pt x="0" y="554"/>
                  </a:moveTo>
                  <a:lnTo>
                    <a:pt x="175" y="790"/>
                  </a:lnTo>
                  <a:lnTo>
                    <a:pt x="483" y="743"/>
                  </a:lnTo>
                  <a:lnTo>
                    <a:pt x="569" y="805"/>
                  </a:lnTo>
                  <a:lnTo>
                    <a:pt x="648" y="671"/>
                  </a:lnTo>
                  <a:lnTo>
                    <a:pt x="873" y="879"/>
                  </a:lnTo>
                  <a:lnTo>
                    <a:pt x="853" y="552"/>
                  </a:lnTo>
                  <a:lnTo>
                    <a:pt x="1019" y="388"/>
                  </a:lnTo>
                  <a:lnTo>
                    <a:pt x="1090" y="243"/>
                  </a:lnTo>
                  <a:lnTo>
                    <a:pt x="945" y="217"/>
                  </a:lnTo>
                  <a:lnTo>
                    <a:pt x="962" y="0"/>
                  </a:lnTo>
                  <a:lnTo>
                    <a:pt x="832" y="55"/>
                  </a:lnTo>
                  <a:lnTo>
                    <a:pt x="600" y="45"/>
                  </a:lnTo>
                  <a:lnTo>
                    <a:pt x="569" y="182"/>
                  </a:lnTo>
                  <a:lnTo>
                    <a:pt x="241" y="178"/>
                  </a:lnTo>
                  <a:lnTo>
                    <a:pt x="217" y="554"/>
                  </a:lnTo>
                  <a:lnTo>
                    <a:pt x="0" y="55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7" name="Freeform 77"/>
            <p:cNvSpPr>
              <a:spLocks/>
            </p:cNvSpPr>
            <p:nvPr/>
          </p:nvSpPr>
          <p:spPr bwMode="auto">
            <a:xfrm>
              <a:off x="2035" y="2262"/>
              <a:ext cx="395" cy="337"/>
            </a:xfrm>
            <a:custGeom>
              <a:avLst/>
              <a:gdLst>
                <a:gd name="T0" fmla="*/ 0 w 1069"/>
                <a:gd name="T1" fmla="*/ 0 h 929"/>
                <a:gd name="T2" fmla="*/ 55 w 1069"/>
                <a:gd name="T3" fmla="*/ 417 h 929"/>
                <a:gd name="T4" fmla="*/ 163 w 1069"/>
                <a:gd name="T5" fmla="*/ 521 h 929"/>
                <a:gd name="T6" fmla="*/ 293 w 1069"/>
                <a:gd name="T7" fmla="*/ 466 h 929"/>
                <a:gd name="T8" fmla="*/ 276 w 1069"/>
                <a:gd name="T9" fmla="*/ 683 h 929"/>
                <a:gd name="T10" fmla="*/ 421 w 1069"/>
                <a:gd name="T11" fmla="*/ 709 h 929"/>
                <a:gd name="T12" fmla="*/ 350 w 1069"/>
                <a:gd name="T13" fmla="*/ 854 h 929"/>
                <a:gd name="T14" fmla="*/ 742 w 1069"/>
                <a:gd name="T15" fmla="*/ 929 h 929"/>
                <a:gd name="T16" fmla="*/ 757 w 1069"/>
                <a:gd name="T17" fmla="*/ 464 h 929"/>
                <a:gd name="T18" fmla="*/ 1053 w 1069"/>
                <a:gd name="T19" fmla="*/ 483 h 929"/>
                <a:gd name="T20" fmla="*/ 1069 w 1069"/>
                <a:gd name="T21" fmla="*/ 59 h 929"/>
                <a:gd name="T22" fmla="*/ 0 w 1069"/>
                <a:gd name="T23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9" h="929">
                  <a:moveTo>
                    <a:pt x="0" y="0"/>
                  </a:moveTo>
                  <a:lnTo>
                    <a:pt x="55" y="417"/>
                  </a:lnTo>
                  <a:lnTo>
                    <a:pt x="163" y="521"/>
                  </a:lnTo>
                  <a:lnTo>
                    <a:pt x="293" y="466"/>
                  </a:lnTo>
                  <a:lnTo>
                    <a:pt x="276" y="683"/>
                  </a:lnTo>
                  <a:lnTo>
                    <a:pt x="421" y="709"/>
                  </a:lnTo>
                  <a:lnTo>
                    <a:pt x="350" y="854"/>
                  </a:lnTo>
                  <a:lnTo>
                    <a:pt x="742" y="929"/>
                  </a:lnTo>
                  <a:lnTo>
                    <a:pt x="757" y="464"/>
                  </a:lnTo>
                  <a:lnTo>
                    <a:pt x="1053" y="483"/>
                  </a:lnTo>
                  <a:lnTo>
                    <a:pt x="1069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8" name="Freeform 78"/>
            <p:cNvSpPr>
              <a:spLocks/>
            </p:cNvSpPr>
            <p:nvPr/>
          </p:nvSpPr>
          <p:spPr bwMode="auto">
            <a:xfrm>
              <a:off x="1723" y="1708"/>
              <a:ext cx="331" cy="365"/>
            </a:xfrm>
            <a:custGeom>
              <a:avLst/>
              <a:gdLst>
                <a:gd name="T0" fmla="*/ 0 w 899"/>
                <a:gd name="T1" fmla="*/ 999 h 1008"/>
                <a:gd name="T2" fmla="*/ 9 w 899"/>
                <a:gd name="T3" fmla="*/ 652 h 1008"/>
                <a:gd name="T4" fmla="*/ 40 w 899"/>
                <a:gd name="T5" fmla="*/ 197 h 1008"/>
                <a:gd name="T6" fmla="*/ 244 w 899"/>
                <a:gd name="T7" fmla="*/ 0 h 1008"/>
                <a:gd name="T8" fmla="*/ 355 w 899"/>
                <a:gd name="T9" fmla="*/ 193 h 1008"/>
                <a:gd name="T10" fmla="*/ 540 w 899"/>
                <a:gd name="T11" fmla="*/ 290 h 1008"/>
                <a:gd name="T12" fmla="*/ 733 w 899"/>
                <a:gd name="T13" fmla="*/ 70 h 1008"/>
                <a:gd name="T14" fmla="*/ 899 w 899"/>
                <a:gd name="T15" fmla="*/ 29 h 1008"/>
                <a:gd name="T16" fmla="*/ 895 w 899"/>
                <a:gd name="T17" fmla="*/ 355 h 1008"/>
                <a:gd name="T18" fmla="*/ 897 w 899"/>
                <a:gd name="T19" fmla="*/ 879 h 1008"/>
                <a:gd name="T20" fmla="*/ 595 w 899"/>
                <a:gd name="T21" fmla="*/ 868 h 1008"/>
                <a:gd name="T22" fmla="*/ 589 w 899"/>
                <a:gd name="T23" fmla="*/ 1008 h 1008"/>
                <a:gd name="T24" fmla="*/ 0 w 899"/>
                <a:gd name="T25" fmla="*/ 999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9" h="1008">
                  <a:moveTo>
                    <a:pt x="0" y="999"/>
                  </a:moveTo>
                  <a:lnTo>
                    <a:pt x="9" y="652"/>
                  </a:lnTo>
                  <a:lnTo>
                    <a:pt x="40" y="197"/>
                  </a:lnTo>
                  <a:lnTo>
                    <a:pt x="244" y="0"/>
                  </a:lnTo>
                  <a:lnTo>
                    <a:pt x="355" y="193"/>
                  </a:lnTo>
                  <a:lnTo>
                    <a:pt x="540" y="290"/>
                  </a:lnTo>
                  <a:lnTo>
                    <a:pt x="733" y="70"/>
                  </a:lnTo>
                  <a:lnTo>
                    <a:pt x="899" y="29"/>
                  </a:lnTo>
                  <a:lnTo>
                    <a:pt x="895" y="355"/>
                  </a:lnTo>
                  <a:lnTo>
                    <a:pt x="897" y="879"/>
                  </a:lnTo>
                  <a:lnTo>
                    <a:pt x="595" y="868"/>
                  </a:lnTo>
                  <a:lnTo>
                    <a:pt x="589" y="1008"/>
                  </a:lnTo>
                  <a:lnTo>
                    <a:pt x="0" y="99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9" name="Freeform 79"/>
            <p:cNvSpPr>
              <a:spLocks/>
            </p:cNvSpPr>
            <p:nvPr/>
          </p:nvSpPr>
          <p:spPr bwMode="auto">
            <a:xfrm>
              <a:off x="2098" y="2538"/>
              <a:ext cx="312" cy="318"/>
            </a:xfrm>
            <a:custGeom>
              <a:avLst/>
              <a:gdLst>
                <a:gd name="T0" fmla="*/ 0 w 849"/>
                <a:gd name="T1" fmla="*/ 164 h 878"/>
                <a:gd name="T2" fmla="*/ 20 w 849"/>
                <a:gd name="T3" fmla="*/ 491 h 878"/>
                <a:gd name="T4" fmla="*/ 12 w 849"/>
                <a:gd name="T5" fmla="*/ 698 h 878"/>
                <a:gd name="T6" fmla="*/ 350 w 849"/>
                <a:gd name="T7" fmla="*/ 729 h 878"/>
                <a:gd name="T8" fmla="*/ 627 w 849"/>
                <a:gd name="T9" fmla="*/ 878 h 878"/>
                <a:gd name="T10" fmla="*/ 833 w 849"/>
                <a:gd name="T11" fmla="*/ 806 h 878"/>
                <a:gd name="T12" fmla="*/ 849 w 849"/>
                <a:gd name="T13" fmla="*/ 530 h 878"/>
                <a:gd name="T14" fmla="*/ 768 w 849"/>
                <a:gd name="T15" fmla="*/ 527 h 878"/>
                <a:gd name="T16" fmla="*/ 771 w 849"/>
                <a:gd name="T17" fmla="*/ 417 h 878"/>
                <a:gd name="T18" fmla="*/ 778 w 849"/>
                <a:gd name="T19" fmla="*/ 231 h 878"/>
                <a:gd name="T20" fmla="*/ 561 w 849"/>
                <a:gd name="T21" fmla="*/ 223 h 878"/>
                <a:gd name="T22" fmla="*/ 558 w 849"/>
                <a:gd name="T23" fmla="*/ 75 h 878"/>
                <a:gd name="T24" fmla="*/ 166 w 849"/>
                <a:gd name="T25" fmla="*/ 0 h 878"/>
                <a:gd name="T26" fmla="*/ 0 w 849"/>
                <a:gd name="T27" fmla="*/ 16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9" h="878">
                  <a:moveTo>
                    <a:pt x="0" y="164"/>
                  </a:moveTo>
                  <a:lnTo>
                    <a:pt x="20" y="491"/>
                  </a:lnTo>
                  <a:lnTo>
                    <a:pt x="12" y="698"/>
                  </a:lnTo>
                  <a:lnTo>
                    <a:pt x="350" y="729"/>
                  </a:lnTo>
                  <a:lnTo>
                    <a:pt x="627" y="878"/>
                  </a:lnTo>
                  <a:lnTo>
                    <a:pt x="833" y="806"/>
                  </a:lnTo>
                  <a:lnTo>
                    <a:pt x="849" y="530"/>
                  </a:lnTo>
                  <a:lnTo>
                    <a:pt x="768" y="527"/>
                  </a:lnTo>
                  <a:lnTo>
                    <a:pt x="771" y="417"/>
                  </a:lnTo>
                  <a:lnTo>
                    <a:pt x="778" y="231"/>
                  </a:lnTo>
                  <a:lnTo>
                    <a:pt x="561" y="223"/>
                  </a:lnTo>
                  <a:lnTo>
                    <a:pt x="558" y="75"/>
                  </a:lnTo>
                  <a:lnTo>
                    <a:pt x="166" y="0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0" name="Freeform 80"/>
            <p:cNvSpPr>
              <a:spLocks/>
            </p:cNvSpPr>
            <p:nvPr/>
          </p:nvSpPr>
          <p:spPr bwMode="auto">
            <a:xfrm>
              <a:off x="2029" y="2048"/>
              <a:ext cx="396" cy="236"/>
            </a:xfrm>
            <a:custGeom>
              <a:avLst/>
              <a:gdLst>
                <a:gd name="T0" fmla="*/ 0 w 1073"/>
                <a:gd name="T1" fmla="*/ 592 h 651"/>
                <a:gd name="T2" fmla="*/ 39 w 1073"/>
                <a:gd name="T3" fmla="*/ 0 h 651"/>
                <a:gd name="T4" fmla="*/ 1073 w 1073"/>
                <a:gd name="T5" fmla="*/ 38 h 651"/>
                <a:gd name="T6" fmla="*/ 1069 w 1073"/>
                <a:gd name="T7" fmla="*/ 651 h 651"/>
                <a:gd name="T8" fmla="*/ 0 w 1073"/>
                <a:gd name="T9" fmla="*/ 592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3" h="651">
                  <a:moveTo>
                    <a:pt x="0" y="592"/>
                  </a:moveTo>
                  <a:lnTo>
                    <a:pt x="39" y="0"/>
                  </a:lnTo>
                  <a:lnTo>
                    <a:pt x="1073" y="38"/>
                  </a:lnTo>
                  <a:lnTo>
                    <a:pt x="1069" y="651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1" name="Freeform 81"/>
            <p:cNvSpPr>
              <a:spLocks/>
            </p:cNvSpPr>
            <p:nvPr/>
          </p:nvSpPr>
          <p:spPr bwMode="auto">
            <a:xfrm>
              <a:off x="2426" y="1656"/>
              <a:ext cx="219" cy="384"/>
            </a:xfrm>
            <a:custGeom>
              <a:avLst/>
              <a:gdLst>
                <a:gd name="T0" fmla="*/ 0 w 594"/>
                <a:gd name="T1" fmla="*/ 1049 h 1062"/>
                <a:gd name="T2" fmla="*/ 8 w 594"/>
                <a:gd name="T3" fmla="*/ 605 h 1062"/>
                <a:gd name="T4" fmla="*/ 28 w 594"/>
                <a:gd name="T5" fmla="*/ 0 h 1062"/>
                <a:gd name="T6" fmla="*/ 594 w 594"/>
                <a:gd name="T7" fmla="*/ 29 h 1062"/>
                <a:gd name="T8" fmla="*/ 587 w 594"/>
                <a:gd name="T9" fmla="*/ 781 h 1062"/>
                <a:gd name="T10" fmla="*/ 448 w 594"/>
                <a:gd name="T11" fmla="*/ 777 h 1062"/>
                <a:gd name="T12" fmla="*/ 436 w 594"/>
                <a:gd name="T13" fmla="*/ 1062 h 1062"/>
                <a:gd name="T14" fmla="*/ 0 w 594"/>
                <a:gd name="T15" fmla="*/ 10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4" h="1062">
                  <a:moveTo>
                    <a:pt x="0" y="1049"/>
                  </a:moveTo>
                  <a:lnTo>
                    <a:pt x="8" y="605"/>
                  </a:lnTo>
                  <a:lnTo>
                    <a:pt x="28" y="0"/>
                  </a:lnTo>
                  <a:lnTo>
                    <a:pt x="594" y="29"/>
                  </a:lnTo>
                  <a:lnTo>
                    <a:pt x="587" y="781"/>
                  </a:lnTo>
                  <a:lnTo>
                    <a:pt x="448" y="777"/>
                  </a:lnTo>
                  <a:lnTo>
                    <a:pt x="436" y="1062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2" name="Freeform 82"/>
            <p:cNvSpPr>
              <a:spLocks/>
            </p:cNvSpPr>
            <p:nvPr/>
          </p:nvSpPr>
          <p:spPr bwMode="auto">
            <a:xfrm>
              <a:off x="2044" y="1861"/>
              <a:ext cx="385" cy="233"/>
            </a:xfrm>
            <a:custGeom>
              <a:avLst/>
              <a:gdLst>
                <a:gd name="T0" fmla="*/ 0 w 1045"/>
                <a:gd name="T1" fmla="*/ 605 h 643"/>
                <a:gd name="T2" fmla="*/ 4 w 1045"/>
                <a:gd name="T3" fmla="*/ 524 h 643"/>
                <a:gd name="T4" fmla="*/ 2 w 1045"/>
                <a:gd name="T5" fmla="*/ 0 h 643"/>
                <a:gd name="T6" fmla="*/ 1045 w 1045"/>
                <a:gd name="T7" fmla="*/ 39 h 643"/>
                <a:gd name="T8" fmla="*/ 1037 w 1045"/>
                <a:gd name="T9" fmla="*/ 483 h 643"/>
                <a:gd name="T10" fmla="*/ 1034 w 1045"/>
                <a:gd name="T11" fmla="*/ 643 h 643"/>
                <a:gd name="T12" fmla="*/ 0 w 1045"/>
                <a:gd name="T13" fmla="*/ 605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5" h="643">
                  <a:moveTo>
                    <a:pt x="0" y="605"/>
                  </a:moveTo>
                  <a:lnTo>
                    <a:pt x="4" y="524"/>
                  </a:lnTo>
                  <a:lnTo>
                    <a:pt x="2" y="0"/>
                  </a:lnTo>
                  <a:lnTo>
                    <a:pt x="1045" y="39"/>
                  </a:lnTo>
                  <a:lnTo>
                    <a:pt x="1037" y="483"/>
                  </a:lnTo>
                  <a:lnTo>
                    <a:pt x="1034" y="643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3" name="Freeform 83"/>
            <p:cNvSpPr>
              <a:spLocks/>
            </p:cNvSpPr>
            <p:nvPr/>
          </p:nvSpPr>
          <p:spPr bwMode="auto">
            <a:xfrm>
              <a:off x="2045" y="1642"/>
              <a:ext cx="391" cy="233"/>
            </a:xfrm>
            <a:custGeom>
              <a:avLst/>
              <a:gdLst>
                <a:gd name="T0" fmla="*/ 0 w 1063"/>
                <a:gd name="T1" fmla="*/ 604 h 643"/>
                <a:gd name="T2" fmla="*/ 4 w 1063"/>
                <a:gd name="T3" fmla="*/ 278 h 643"/>
                <a:gd name="T4" fmla="*/ 24 w 1063"/>
                <a:gd name="T5" fmla="*/ 0 h 643"/>
                <a:gd name="T6" fmla="*/ 631 w 1063"/>
                <a:gd name="T7" fmla="*/ 13 h 643"/>
                <a:gd name="T8" fmla="*/ 1063 w 1063"/>
                <a:gd name="T9" fmla="*/ 38 h 643"/>
                <a:gd name="T10" fmla="*/ 1043 w 1063"/>
                <a:gd name="T11" fmla="*/ 643 h 643"/>
                <a:gd name="T12" fmla="*/ 0 w 1063"/>
                <a:gd name="T13" fmla="*/ 604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3" h="643">
                  <a:moveTo>
                    <a:pt x="0" y="604"/>
                  </a:moveTo>
                  <a:lnTo>
                    <a:pt x="4" y="278"/>
                  </a:lnTo>
                  <a:lnTo>
                    <a:pt x="24" y="0"/>
                  </a:lnTo>
                  <a:lnTo>
                    <a:pt x="631" y="13"/>
                  </a:lnTo>
                  <a:lnTo>
                    <a:pt x="1063" y="38"/>
                  </a:lnTo>
                  <a:lnTo>
                    <a:pt x="1043" y="643"/>
                  </a:lnTo>
                  <a:lnTo>
                    <a:pt x="0" y="604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4" name="Freeform 84"/>
            <p:cNvSpPr>
              <a:spLocks/>
            </p:cNvSpPr>
            <p:nvPr/>
          </p:nvSpPr>
          <p:spPr bwMode="auto">
            <a:xfrm>
              <a:off x="1729" y="1367"/>
              <a:ext cx="325" cy="470"/>
            </a:xfrm>
            <a:custGeom>
              <a:avLst/>
              <a:gdLst>
                <a:gd name="T0" fmla="*/ 0 w 879"/>
                <a:gd name="T1" fmla="*/ 1205 h 1298"/>
                <a:gd name="T2" fmla="*/ 11 w 879"/>
                <a:gd name="T3" fmla="*/ 920 h 1298"/>
                <a:gd name="T4" fmla="*/ 48 w 879"/>
                <a:gd name="T5" fmla="*/ 148 h 1298"/>
                <a:gd name="T6" fmla="*/ 56 w 879"/>
                <a:gd name="T7" fmla="*/ 0 h 1298"/>
                <a:gd name="T8" fmla="*/ 603 w 879"/>
                <a:gd name="T9" fmla="*/ 23 h 1298"/>
                <a:gd name="T10" fmla="*/ 589 w 879"/>
                <a:gd name="T11" fmla="*/ 737 h 1298"/>
                <a:gd name="T12" fmla="*/ 879 w 879"/>
                <a:gd name="T13" fmla="*/ 759 h 1298"/>
                <a:gd name="T14" fmla="*/ 859 w 879"/>
                <a:gd name="T15" fmla="*/ 1037 h 1298"/>
                <a:gd name="T16" fmla="*/ 693 w 879"/>
                <a:gd name="T17" fmla="*/ 1078 h 1298"/>
                <a:gd name="T18" fmla="*/ 500 w 879"/>
                <a:gd name="T19" fmla="*/ 1298 h 1298"/>
                <a:gd name="T20" fmla="*/ 315 w 879"/>
                <a:gd name="T21" fmla="*/ 1201 h 1298"/>
                <a:gd name="T22" fmla="*/ 204 w 879"/>
                <a:gd name="T23" fmla="*/ 1008 h 1298"/>
                <a:gd name="T24" fmla="*/ 0 w 879"/>
                <a:gd name="T25" fmla="*/ 1205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9" h="1298">
                  <a:moveTo>
                    <a:pt x="0" y="1205"/>
                  </a:moveTo>
                  <a:lnTo>
                    <a:pt x="11" y="920"/>
                  </a:lnTo>
                  <a:lnTo>
                    <a:pt x="48" y="148"/>
                  </a:lnTo>
                  <a:lnTo>
                    <a:pt x="56" y="0"/>
                  </a:lnTo>
                  <a:lnTo>
                    <a:pt x="603" y="23"/>
                  </a:lnTo>
                  <a:lnTo>
                    <a:pt x="589" y="737"/>
                  </a:lnTo>
                  <a:lnTo>
                    <a:pt x="879" y="759"/>
                  </a:lnTo>
                  <a:lnTo>
                    <a:pt x="859" y="1037"/>
                  </a:lnTo>
                  <a:lnTo>
                    <a:pt x="693" y="1078"/>
                  </a:lnTo>
                  <a:lnTo>
                    <a:pt x="500" y="1298"/>
                  </a:lnTo>
                  <a:lnTo>
                    <a:pt x="315" y="1201"/>
                  </a:lnTo>
                  <a:lnTo>
                    <a:pt x="204" y="1008"/>
                  </a:lnTo>
                  <a:lnTo>
                    <a:pt x="0" y="1205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5" name="Freeform 85"/>
            <p:cNvSpPr>
              <a:spLocks/>
            </p:cNvSpPr>
            <p:nvPr/>
          </p:nvSpPr>
          <p:spPr bwMode="auto">
            <a:xfrm>
              <a:off x="1750" y="1106"/>
              <a:ext cx="364" cy="270"/>
            </a:xfrm>
            <a:custGeom>
              <a:avLst/>
              <a:gdLst>
                <a:gd name="T0" fmla="*/ 0 w 985"/>
                <a:gd name="T1" fmla="*/ 722 h 745"/>
                <a:gd name="T2" fmla="*/ 26 w 985"/>
                <a:gd name="T3" fmla="*/ 0 h 745"/>
                <a:gd name="T4" fmla="*/ 649 w 985"/>
                <a:gd name="T5" fmla="*/ 26 h 745"/>
                <a:gd name="T6" fmla="*/ 751 w 985"/>
                <a:gd name="T7" fmla="*/ 31 h 745"/>
                <a:gd name="T8" fmla="*/ 985 w 985"/>
                <a:gd name="T9" fmla="*/ 378 h 745"/>
                <a:gd name="T10" fmla="*/ 972 w 985"/>
                <a:gd name="T11" fmla="*/ 744 h 745"/>
                <a:gd name="T12" fmla="*/ 547 w 985"/>
                <a:gd name="T13" fmla="*/ 745 h 745"/>
                <a:gd name="T14" fmla="*/ 0 w 985"/>
                <a:gd name="T15" fmla="*/ 722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5" h="745">
                  <a:moveTo>
                    <a:pt x="0" y="722"/>
                  </a:moveTo>
                  <a:lnTo>
                    <a:pt x="26" y="0"/>
                  </a:lnTo>
                  <a:lnTo>
                    <a:pt x="649" y="26"/>
                  </a:lnTo>
                  <a:lnTo>
                    <a:pt x="751" y="31"/>
                  </a:lnTo>
                  <a:lnTo>
                    <a:pt x="985" y="378"/>
                  </a:lnTo>
                  <a:lnTo>
                    <a:pt x="972" y="744"/>
                  </a:lnTo>
                  <a:lnTo>
                    <a:pt x="547" y="745"/>
                  </a:lnTo>
                  <a:lnTo>
                    <a:pt x="0" y="722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6" name="Freeform 86"/>
            <p:cNvSpPr>
              <a:spLocks/>
            </p:cNvSpPr>
            <p:nvPr/>
          </p:nvSpPr>
          <p:spPr bwMode="auto">
            <a:xfrm>
              <a:off x="2277" y="1432"/>
              <a:ext cx="431" cy="234"/>
            </a:xfrm>
            <a:custGeom>
              <a:avLst/>
              <a:gdLst>
                <a:gd name="T0" fmla="*/ 0 w 1170"/>
                <a:gd name="T1" fmla="*/ 593 h 647"/>
                <a:gd name="T2" fmla="*/ 5 w 1170"/>
                <a:gd name="T3" fmla="*/ 0 h 647"/>
                <a:gd name="T4" fmla="*/ 400 w 1170"/>
                <a:gd name="T5" fmla="*/ 201 h 647"/>
                <a:gd name="T6" fmla="*/ 571 w 1170"/>
                <a:gd name="T7" fmla="*/ 198 h 647"/>
                <a:gd name="T8" fmla="*/ 574 w 1170"/>
                <a:gd name="T9" fmla="*/ 97 h 647"/>
                <a:gd name="T10" fmla="*/ 1170 w 1170"/>
                <a:gd name="T11" fmla="*/ 105 h 647"/>
                <a:gd name="T12" fmla="*/ 1147 w 1170"/>
                <a:gd name="T13" fmla="*/ 640 h 647"/>
                <a:gd name="T14" fmla="*/ 998 w 1170"/>
                <a:gd name="T15" fmla="*/ 647 h 647"/>
                <a:gd name="T16" fmla="*/ 432 w 1170"/>
                <a:gd name="T17" fmla="*/ 618 h 647"/>
                <a:gd name="T18" fmla="*/ 0 w 1170"/>
                <a:gd name="T19" fmla="*/ 59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0" h="647">
                  <a:moveTo>
                    <a:pt x="0" y="593"/>
                  </a:moveTo>
                  <a:lnTo>
                    <a:pt x="5" y="0"/>
                  </a:lnTo>
                  <a:lnTo>
                    <a:pt x="400" y="201"/>
                  </a:lnTo>
                  <a:lnTo>
                    <a:pt x="571" y="198"/>
                  </a:lnTo>
                  <a:lnTo>
                    <a:pt x="574" y="97"/>
                  </a:lnTo>
                  <a:lnTo>
                    <a:pt x="1170" y="105"/>
                  </a:lnTo>
                  <a:lnTo>
                    <a:pt x="1147" y="640"/>
                  </a:lnTo>
                  <a:lnTo>
                    <a:pt x="998" y="647"/>
                  </a:lnTo>
                  <a:lnTo>
                    <a:pt x="432" y="618"/>
                  </a:lnTo>
                  <a:lnTo>
                    <a:pt x="0" y="593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7" name="Freeform 87"/>
            <p:cNvSpPr>
              <a:spLocks/>
            </p:cNvSpPr>
            <p:nvPr/>
          </p:nvSpPr>
          <p:spPr bwMode="auto">
            <a:xfrm>
              <a:off x="2027" y="1118"/>
              <a:ext cx="467" cy="387"/>
            </a:xfrm>
            <a:custGeom>
              <a:avLst/>
              <a:gdLst>
                <a:gd name="T0" fmla="*/ 0 w 1269"/>
                <a:gd name="T1" fmla="*/ 0 h 1071"/>
                <a:gd name="T2" fmla="*/ 234 w 1269"/>
                <a:gd name="T3" fmla="*/ 347 h 1071"/>
                <a:gd name="T4" fmla="*/ 465 w 1269"/>
                <a:gd name="T5" fmla="*/ 434 h 1071"/>
                <a:gd name="T6" fmla="*/ 684 w 1269"/>
                <a:gd name="T7" fmla="*/ 870 h 1071"/>
                <a:gd name="T8" fmla="*/ 1079 w 1269"/>
                <a:gd name="T9" fmla="*/ 1071 h 1071"/>
                <a:gd name="T10" fmla="*/ 1250 w 1269"/>
                <a:gd name="T11" fmla="*/ 1068 h 1071"/>
                <a:gd name="T12" fmla="*/ 1253 w 1269"/>
                <a:gd name="T13" fmla="*/ 967 h 1071"/>
                <a:gd name="T14" fmla="*/ 1269 w 1269"/>
                <a:gd name="T15" fmla="*/ 36 h 1071"/>
                <a:gd name="T16" fmla="*/ 629 w 1269"/>
                <a:gd name="T17" fmla="*/ 15 h 1071"/>
                <a:gd name="T18" fmla="*/ 0 w 1269"/>
                <a:gd name="T19" fmla="*/ 0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9" h="1071">
                  <a:moveTo>
                    <a:pt x="0" y="0"/>
                  </a:moveTo>
                  <a:lnTo>
                    <a:pt x="234" y="347"/>
                  </a:lnTo>
                  <a:lnTo>
                    <a:pt x="465" y="434"/>
                  </a:lnTo>
                  <a:lnTo>
                    <a:pt x="684" y="870"/>
                  </a:lnTo>
                  <a:lnTo>
                    <a:pt x="1079" y="1071"/>
                  </a:lnTo>
                  <a:lnTo>
                    <a:pt x="1250" y="1068"/>
                  </a:lnTo>
                  <a:lnTo>
                    <a:pt x="1253" y="967"/>
                  </a:lnTo>
                  <a:lnTo>
                    <a:pt x="1269" y="36"/>
                  </a:lnTo>
                  <a:lnTo>
                    <a:pt x="629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8" name="Freeform 88"/>
            <p:cNvSpPr>
              <a:spLocks/>
            </p:cNvSpPr>
            <p:nvPr/>
          </p:nvSpPr>
          <p:spPr bwMode="auto">
            <a:xfrm>
              <a:off x="1946" y="1242"/>
              <a:ext cx="333" cy="405"/>
            </a:xfrm>
            <a:custGeom>
              <a:avLst/>
              <a:gdLst>
                <a:gd name="T0" fmla="*/ 0 w 902"/>
                <a:gd name="T1" fmla="*/ 1081 h 1116"/>
                <a:gd name="T2" fmla="*/ 14 w 902"/>
                <a:gd name="T3" fmla="*/ 367 h 1116"/>
                <a:gd name="T4" fmla="*/ 439 w 902"/>
                <a:gd name="T5" fmla="*/ 366 h 1116"/>
                <a:gd name="T6" fmla="*/ 452 w 902"/>
                <a:gd name="T7" fmla="*/ 0 h 1116"/>
                <a:gd name="T8" fmla="*/ 683 w 902"/>
                <a:gd name="T9" fmla="*/ 87 h 1116"/>
                <a:gd name="T10" fmla="*/ 902 w 902"/>
                <a:gd name="T11" fmla="*/ 523 h 1116"/>
                <a:gd name="T12" fmla="*/ 897 w 902"/>
                <a:gd name="T13" fmla="*/ 1116 h 1116"/>
                <a:gd name="T14" fmla="*/ 290 w 902"/>
                <a:gd name="T15" fmla="*/ 1103 h 1116"/>
                <a:gd name="T16" fmla="*/ 0 w 902"/>
                <a:gd name="T17" fmla="*/ 1081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2" h="1116">
                  <a:moveTo>
                    <a:pt x="0" y="1081"/>
                  </a:moveTo>
                  <a:lnTo>
                    <a:pt x="14" y="367"/>
                  </a:lnTo>
                  <a:lnTo>
                    <a:pt x="439" y="366"/>
                  </a:lnTo>
                  <a:lnTo>
                    <a:pt x="452" y="0"/>
                  </a:lnTo>
                  <a:lnTo>
                    <a:pt x="683" y="87"/>
                  </a:lnTo>
                  <a:lnTo>
                    <a:pt x="902" y="523"/>
                  </a:lnTo>
                  <a:lnTo>
                    <a:pt x="897" y="1116"/>
                  </a:lnTo>
                  <a:lnTo>
                    <a:pt x="290" y="1103"/>
                  </a:lnTo>
                  <a:lnTo>
                    <a:pt x="0" y="1081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9" name="Rectangle 89"/>
            <p:cNvSpPr>
              <a:spLocks noChangeArrowheads="1"/>
            </p:cNvSpPr>
            <p:nvPr/>
          </p:nvSpPr>
          <p:spPr bwMode="auto">
            <a:xfrm>
              <a:off x="1874" y="1618"/>
              <a:ext cx="637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0" name="Rectangle 90"/>
            <p:cNvSpPr>
              <a:spLocks noChangeArrowheads="1"/>
            </p:cNvSpPr>
            <p:nvPr/>
          </p:nvSpPr>
          <p:spPr bwMode="auto">
            <a:xfrm>
              <a:off x="2575" y="1296"/>
              <a:ext cx="636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1" name="Freeform 91"/>
            <p:cNvSpPr>
              <a:spLocks/>
            </p:cNvSpPr>
            <p:nvPr/>
          </p:nvSpPr>
          <p:spPr bwMode="auto">
            <a:xfrm>
              <a:off x="3764" y="2016"/>
              <a:ext cx="321" cy="261"/>
            </a:xfrm>
            <a:custGeom>
              <a:avLst/>
              <a:gdLst>
                <a:gd name="T0" fmla="*/ 0 w 873"/>
                <a:gd name="T1" fmla="*/ 344 h 720"/>
                <a:gd name="T2" fmla="*/ 7 w 873"/>
                <a:gd name="T3" fmla="*/ 503 h 720"/>
                <a:gd name="T4" fmla="*/ 5 w 873"/>
                <a:gd name="T5" fmla="*/ 720 h 720"/>
                <a:gd name="T6" fmla="*/ 724 w 873"/>
                <a:gd name="T7" fmla="*/ 454 h 720"/>
                <a:gd name="T8" fmla="*/ 873 w 873"/>
                <a:gd name="T9" fmla="*/ 454 h 720"/>
                <a:gd name="T10" fmla="*/ 873 w 873"/>
                <a:gd name="T11" fmla="*/ 8 h 720"/>
                <a:gd name="T12" fmla="*/ 375 w 873"/>
                <a:gd name="T13" fmla="*/ 18 h 720"/>
                <a:gd name="T14" fmla="*/ 224 w 873"/>
                <a:gd name="T15" fmla="*/ 0 h 720"/>
                <a:gd name="T16" fmla="*/ 143 w 873"/>
                <a:gd name="T17" fmla="*/ 324 h 720"/>
                <a:gd name="T18" fmla="*/ 0 w 873"/>
                <a:gd name="T19" fmla="*/ 344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3" h="720">
                  <a:moveTo>
                    <a:pt x="0" y="344"/>
                  </a:moveTo>
                  <a:lnTo>
                    <a:pt x="7" y="503"/>
                  </a:lnTo>
                  <a:lnTo>
                    <a:pt x="5" y="720"/>
                  </a:lnTo>
                  <a:lnTo>
                    <a:pt x="724" y="454"/>
                  </a:lnTo>
                  <a:lnTo>
                    <a:pt x="873" y="454"/>
                  </a:lnTo>
                  <a:lnTo>
                    <a:pt x="873" y="8"/>
                  </a:lnTo>
                  <a:lnTo>
                    <a:pt x="375" y="18"/>
                  </a:lnTo>
                  <a:lnTo>
                    <a:pt x="224" y="0"/>
                  </a:lnTo>
                  <a:lnTo>
                    <a:pt x="143" y="324"/>
                  </a:lnTo>
                  <a:lnTo>
                    <a:pt x="0" y="344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12" name="Text Box 92"/>
          <p:cNvSpPr txBox="1">
            <a:spLocks noChangeArrowheads="1"/>
          </p:cNvSpPr>
          <p:nvPr/>
        </p:nvSpPr>
        <p:spPr bwMode="auto">
          <a:xfrm>
            <a:off x="1066800" y="4799013"/>
            <a:ext cx="1658939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Southwest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</a:t>
            </a:r>
            <a:r>
              <a:rPr lang="en-US" sz="2000" b="1" dirty="0" smtClean="0">
                <a:latin typeface="Arial Narrow" pitchFamily="34" charset="0"/>
              </a:rPr>
              <a:t>   220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</a:t>
            </a:r>
            <a:r>
              <a:rPr lang="en-US" sz="2000" b="1" dirty="0" smtClean="0">
                <a:latin typeface="Arial Narrow" pitchFamily="34" charset="0"/>
              </a:rPr>
              <a:t>  192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</a:t>
            </a:r>
            <a:r>
              <a:rPr lang="en-US" sz="2000" b="1" dirty="0" smtClean="0">
                <a:latin typeface="Arial Narrow" pitchFamily="34" charset="0"/>
              </a:rPr>
              <a:t>Acre  $1,618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+18.6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24388" y="5562600"/>
            <a:ext cx="203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dirty="0" smtClean="0">
                <a:latin typeface="Comic Sans MS" pitchFamily="66" charset="0"/>
              </a:rPr>
              <a:t>*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Tracts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&gt;= 40 Acres and &lt;=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$9000/Acre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9436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4477544" y="6193365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Ag Econ Department, 2022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6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33400" y="228600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Oklahoma Cropland Values by Region*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84309" y="762558"/>
            <a:ext cx="4783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3-Year Weighted Average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8600" y="6197025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*</a:t>
            </a:r>
            <a:r>
              <a:rPr lang="en-US" sz="1400" dirty="0" smtClean="0"/>
              <a:t>Cropland </a:t>
            </a:r>
            <a:r>
              <a:rPr lang="en-US" sz="1400" dirty="0"/>
              <a:t>tracts are defined as having 85%+ </a:t>
            </a:r>
            <a:r>
              <a:rPr lang="en-US" sz="1400" dirty="0" smtClean="0"/>
              <a:t>annual crop </a:t>
            </a:r>
            <a:r>
              <a:rPr lang="en-US" sz="1400" dirty="0"/>
              <a:t>utilization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52800" y="6397823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Ag Econ Department, 2022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239582"/>
              </p:ext>
            </p:extLst>
          </p:nvPr>
        </p:nvGraphicFramePr>
        <p:xfrm>
          <a:off x="1189790" y="1173406"/>
          <a:ext cx="7315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573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2000" y="228600"/>
            <a:ext cx="7380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Oklahoma Pasture Values by Region*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84309" y="762558"/>
            <a:ext cx="4783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3-Year Weighted Average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624840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*Pasture </a:t>
            </a:r>
            <a:r>
              <a:rPr lang="en-US" sz="1400" dirty="0"/>
              <a:t>tracts are defined as having 85%+ </a:t>
            </a:r>
            <a:r>
              <a:rPr lang="en-US" sz="1400" dirty="0" smtClean="0"/>
              <a:t>permanent pasture </a:t>
            </a:r>
            <a:r>
              <a:rPr lang="en-US" sz="1400" dirty="0"/>
              <a:t>utilization</a:t>
            </a:r>
            <a:r>
              <a:rPr lang="en-US" sz="1400" dirty="0" smtClean="0"/>
              <a:t>. </a:t>
            </a: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52800" y="6397823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Ag Econ Department, 2022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23706"/>
              </p:ext>
            </p:extLst>
          </p:nvPr>
        </p:nvGraphicFramePr>
        <p:xfrm>
          <a:off x="997197" y="1149370"/>
          <a:ext cx="733425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573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Autofit/>
          </a:bodyPr>
          <a:lstStyle/>
          <a:p>
            <a:r>
              <a:rPr lang="en-US" altLang="en-US" dirty="0" smtClean="0"/>
              <a:t>Where are the land markets headed from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2590800"/>
          </a:xfrm>
        </p:spPr>
        <p:txBody>
          <a:bodyPr/>
          <a:lstStyle/>
          <a:p>
            <a:r>
              <a:rPr lang="en-US" altLang="en-US" dirty="0" smtClean="0"/>
              <a:t>Earnings – current and expected</a:t>
            </a:r>
          </a:p>
          <a:p>
            <a:r>
              <a:rPr lang="en-US" altLang="en-US" dirty="0" smtClean="0"/>
              <a:t>Interest rates</a:t>
            </a:r>
          </a:p>
          <a:p>
            <a:r>
              <a:rPr lang="en-US" altLang="en-US" dirty="0" smtClean="0"/>
              <a:t>Alternative investments</a:t>
            </a:r>
          </a:p>
          <a:p>
            <a:r>
              <a:rPr lang="en-US" altLang="en-US" dirty="0" smtClean="0"/>
              <a:t>Demand for land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60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267864" y="211007"/>
            <a:ext cx="6934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Wheat – Monthly Average Price</a:t>
            </a:r>
          </a:p>
          <a:p>
            <a:pPr algn="ctr">
              <a:defRPr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June – May Marketing Year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05200" y="6019800"/>
            <a:ext cx="213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USDA-NASS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10200" y="2999324"/>
            <a:ext cx="153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$6.58 1</a:t>
            </a:r>
            <a:r>
              <a:rPr lang="en-US" sz="1600" kern="0" baseline="30000" dirty="0" smtClean="0">
                <a:solidFill>
                  <a:srgbClr val="000000"/>
                </a:solidFill>
                <a:latin typeface="+mn-lt"/>
              </a:rPr>
              <a:t>st</a:t>
            </a: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 half of decade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467323" y="3932258"/>
            <a:ext cx="1524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$4.30 2019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46" y="6019800"/>
            <a:ext cx="1556153" cy="72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467323" y="3582928"/>
            <a:ext cx="1524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$4.55 2020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399597"/>
              </p:ext>
            </p:extLst>
          </p:nvPr>
        </p:nvGraphicFramePr>
        <p:xfrm>
          <a:off x="533400" y="894740"/>
          <a:ext cx="7372350" cy="515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19724" y="1295400"/>
            <a:ext cx="1524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$6.40 2021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1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8674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3003"/>
            <a:ext cx="7848600" cy="568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22915</TotalTime>
  <Words>744</Words>
  <Application>Microsoft Office PowerPoint</Application>
  <PresentationFormat>On-screen Show (4:3)</PresentationFormat>
  <Paragraphs>156</Paragraphs>
  <Slides>21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 Before We Discuss the 2021 Results…</vt:lpstr>
      <vt:lpstr>PowerPoint Presentation</vt:lpstr>
      <vt:lpstr>PowerPoint Presentation</vt:lpstr>
      <vt:lpstr>PowerPoint Presentation</vt:lpstr>
      <vt:lpstr>PowerPoint Presentation</vt:lpstr>
      <vt:lpstr>Where are the land markets headed from 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 Summary….</vt:lpstr>
      <vt:lpstr>PowerPoint Presentation</vt:lpstr>
      <vt:lpstr>Other Resources</vt:lpstr>
      <vt:lpstr>Thanks for stopping by!</vt:lpstr>
    </vt:vector>
  </TitlesOfParts>
  <Company>OSU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Sahs, Roger Vaughn</cp:lastModifiedBy>
  <cp:revision>633</cp:revision>
  <cp:lastPrinted>2019-06-19T15:01:56Z</cp:lastPrinted>
  <dcterms:created xsi:type="dcterms:W3CDTF">2010-12-24T05:57:41Z</dcterms:created>
  <dcterms:modified xsi:type="dcterms:W3CDTF">2022-08-05T19:40:19Z</dcterms:modified>
</cp:coreProperties>
</file>