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4"/>
  </p:notesMasterIdLst>
  <p:handoutMasterIdLst>
    <p:handoutMasterId r:id="rId25"/>
  </p:handoutMasterIdLst>
  <p:sldIdLst>
    <p:sldId id="257" r:id="rId5"/>
    <p:sldId id="282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284" r:id="rId15"/>
    <p:sldId id="285" r:id="rId16"/>
    <p:sldId id="286" r:id="rId17"/>
    <p:sldId id="327" r:id="rId18"/>
    <p:sldId id="305" r:id="rId19"/>
    <p:sldId id="307" r:id="rId20"/>
    <p:sldId id="336" r:id="rId21"/>
    <p:sldId id="290" r:id="rId22"/>
    <p:sldId id="291" r:id="rId23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5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F03B0-31C2-4D81-83BC-FEFF51D202CC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0CC22-A2FF-41B9-8BE2-D8F573AB7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42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0B778-D427-46C8-8EFD-55BE9BEEBA62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2776B0-4EF9-443F-A002-C2B0ED7CE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752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981204"/>
            <a:ext cx="7772400" cy="1470025"/>
          </a:xfrm>
        </p:spPr>
        <p:txBody>
          <a:bodyPr/>
          <a:lstStyle>
            <a:lvl1pPr>
              <a:defRPr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979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9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9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B29AC4D-0ED7-4021-A8C9-9A53CE847E8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992" name="Line 8"/>
          <p:cNvSpPr>
            <a:spLocks noChangeShapeType="1"/>
          </p:cNvSpPr>
          <p:nvPr/>
        </p:nvSpPr>
        <p:spPr bwMode="auto">
          <a:xfrm>
            <a:off x="0" y="1752600"/>
            <a:ext cx="8382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  <p:sp>
        <p:nvSpPr>
          <p:cNvPr id="297993" name="Line 9"/>
          <p:cNvSpPr>
            <a:spLocks noChangeShapeType="1"/>
          </p:cNvSpPr>
          <p:nvPr/>
        </p:nvSpPr>
        <p:spPr bwMode="auto">
          <a:xfrm>
            <a:off x="8382000" y="1690688"/>
            <a:ext cx="0" cy="152400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  <p:sp>
        <p:nvSpPr>
          <p:cNvPr id="297994" name="Line 10"/>
          <p:cNvSpPr>
            <a:spLocks noChangeShapeType="1"/>
          </p:cNvSpPr>
          <p:nvPr/>
        </p:nvSpPr>
        <p:spPr bwMode="auto">
          <a:xfrm>
            <a:off x="0" y="6172200"/>
            <a:ext cx="8382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  <p:pic>
        <p:nvPicPr>
          <p:cNvPr id="10" name="Picture 7" descr="Extension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752600" cy="1682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1435929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934CA-0236-4E4D-A06F-FDEB0CD98E5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929278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FCD24F-C895-43A6-BB41-50BD7CB2256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800814"/>
      </p:ext>
    </p:extLst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2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DFBA484-5DBB-4E7B-A5E7-E66C8A924C3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160781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4"/>
            <a:ext cx="8229600" cy="4525963"/>
          </a:xfrm>
        </p:spPr>
        <p:txBody>
          <a:bodyPr/>
          <a:lstStyle/>
          <a:p>
            <a:r>
              <a:rPr lang="en-US" dirty="0" smtClean="0"/>
              <a:t>Click icon to add table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328445D-DAE3-42A2-9AB6-12F7A293193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944268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545D3-52DB-48D5-94CE-F0A44668959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7" descr="Extension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5906803"/>
            <a:ext cx="990600" cy="951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8855100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D4F99-1398-4427-B8D9-AAF9C64B26F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115983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1DC74-F0EA-46A8-8092-C8E36770BE6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97076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7993A-0FA0-4790-8E25-860926D41D8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583133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1439D-2762-44BE-A8D6-3833FE34B59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422606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03F80-BEB3-4E17-8A70-2ACC85ED357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3516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7F92F-04D9-4D02-B3E5-201C081D011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655015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65601-661A-4035-9E32-05A9598703F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675097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96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 b="0" i="0" u="none"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 b="0" i="0" u="none"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 b="0" i="0" u="none"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</a:pPr>
            <a:fld id="{DCC24E76-48E4-4050-B06C-F73ACC80FBA0}" type="slidenum">
              <a:rPr 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7" name="Line 7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739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 thruBlk="1"/>
  </p:transition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anose="020B0A0402010202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5pPr>
      <a:lvl6pPr marL="457189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6pPr>
      <a:lvl7pPr marL="914377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7pPr>
      <a:lvl8pPr marL="137156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8pPr>
      <a:lvl9pPr marL="182875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9pPr>
    </p:titleStyle>
    <p:bodyStyle>
      <a:lvl1pPr marL="342891" indent="-342891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32" indent="-285744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142971" indent="-228594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2057349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514537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rs.gov/pub/irs-pdf/p225.pdf" TargetMode="External"/><Relationship Id="rId2" Type="http://schemas.openxmlformats.org/officeDocument/2006/relationships/hyperlink" Target="https://okstatecasnr.az1.qualtrics.com/jfe/form/SV_7TFTNwC2hteN1I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gvander@ncsu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ctrTitle"/>
          </p:nvPr>
        </p:nvSpPr>
        <p:spPr>
          <a:xfrm>
            <a:off x="169817" y="2164086"/>
            <a:ext cx="8464731" cy="2434040"/>
          </a:xfrm>
        </p:spPr>
        <p:txBody>
          <a:bodyPr/>
          <a:lstStyle/>
          <a:p>
            <a:r>
              <a:rPr lang="en-US" dirty="0" smtClean="0"/>
              <a:t>Agricultural Economics</a:t>
            </a:r>
            <a:br>
              <a:rPr lang="en-US" dirty="0" smtClean="0"/>
            </a:br>
            <a:r>
              <a:rPr lang="en-US" dirty="0" smtClean="0"/>
              <a:t>Learn at Lunch</a:t>
            </a:r>
            <a:br>
              <a:rPr lang="en-US" dirty="0" smtClean="0"/>
            </a:br>
            <a:r>
              <a:rPr lang="en-US" dirty="0" smtClean="0"/>
              <a:t>End of Year Income Tax Management</a:t>
            </a:r>
            <a:br>
              <a:rPr lang="en-US" dirty="0" smtClean="0"/>
            </a:br>
            <a:r>
              <a:rPr lang="en-US" sz="2400" dirty="0" smtClean="0"/>
              <a:t>December 18, 2018</a:t>
            </a:r>
            <a:r>
              <a:rPr lang="en-US" baseline="30000" dirty="0"/>
              <a:t/>
            </a:r>
            <a:br>
              <a:rPr lang="en-US" baseline="30000" dirty="0"/>
            </a:br>
            <a:r>
              <a:rPr lang="en-US" dirty="0"/>
              <a:t>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4663" y="4807131"/>
            <a:ext cx="6400800" cy="143691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000" dirty="0"/>
              <a:t>J C. Hobbs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 smtClean="0"/>
              <a:t>Associate </a:t>
            </a:r>
            <a:r>
              <a:rPr lang="en-US" sz="2000" dirty="0"/>
              <a:t>Extension Specialist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000" dirty="0"/>
              <a:t>Agricultural Economics Dept.</a:t>
            </a:r>
          </a:p>
          <a:p>
            <a:pPr fontAlgn="auto">
              <a:spcAft>
                <a:spcPts val="0"/>
              </a:spcAft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227149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4503"/>
            <a:ext cx="8229600" cy="1313135"/>
          </a:xfrm>
        </p:spPr>
        <p:txBody>
          <a:bodyPr/>
          <a:lstStyle/>
          <a:p>
            <a:r>
              <a:rPr lang="en-US" dirty="0" smtClean="0"/>
              <a:t>New $150,000 Tractor Depreciation Alternatives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8866" y="2072040"/>
            <a:ext cx="8066268" cy="3582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661455"/>
      </p:ext>
    </p:extLst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Farm Income Averaging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600" dirty="0" smtClean="0"/>
              <a:t>Reduce high income of current year by taking advantage of unused lower tax brackets from the 3 prior years.</a:t>
            </a:r>
          </a:p>
          <a:p>
            <a:r>
              <a:rPr lang="en-US" altLang="en-US" sz="3600" dirty="0" smtClean="0"/>
              <a:t>Ex: 2015 – $20,000 below beginning of 25% bracket.                              2016 - $25,000 below </a:t>
            </a:r>
            <a:r>
              <a:rPr lang="en-US" altLang="en-US" sz="3600" dirty="0"/>
              <a:t>beginning of 25% bracket. </a:t>
            </a:r>
            <a:r>
              <a:rPr lang="en-US" altLang="en-US" sz="3600" dirty="0" smtClean="0"/>
              <a:t>                               2017 - $30,000 below </a:t>
            </a:r>
            <a:r>
              <a:rPr lang="en-US" altLang="en-US" sz="3600" dirty="0"/>
              <a:t>beginning of 25% bracket</a:t>
            </a:r>
            <a:r>
              <a:rPr lang="en-US" altLang="en-US" sz="36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7540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Farm Income Averaging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600" dirty="0" smtClean="0"/>
              <a:t>Move $60,000 from 2018 and put $20,000 additional income in 2015, 2016, and 2017.</a:t>
            </a:r>
          </a:p>
          <a:p>
            <a:r>
              <a:rPr lang="en-US" altLang="en-US" sz="3600" dirty="0" smtClean="0"/>
              <a:t>Income </a:t>
            </a:r>
            <a:r>
              <a:rPr lang="en-US" altLang="en-US" sz="3600" dirty="0"/>
              <a:t>a</a:t>
            </a:r>
            <a:r>
              <a:rPr lang="en-US" altLang="en-US" sz="3600" dirty="0" smtClean="0"/>
              <a:t>veraging does not reduce self-employment tax or net investment income tax</a:t>
            </a:r>
          </a:p>
        </p:txBody>
      </p:sp>
    </p:spTree>
    <p:extLst>
      <p:ext uri="{BB962C8B-B14F-4D97-AF65-F5344CB8AC3E}">
        <p14:creationId xmlns:p14="http://schemas.microsoft.com/office/powerpoint/2010/main" val="193456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Prepaid Expenses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600" dirty="0"/>
              <a:t>Amount paid during </a:t>
            </a:r>
            <a:r>
              <a:rPr lang="en-US" altLang="en-US" sz="3600" dirty="0" smtClean="0"/>
              <a:t>the current </a:t>
            </a:r>
            <a:r>
              <a:rPr lang="en-US" altLang="en-US" sz="3600" dirty="0"/>
              <a:t>tax year for </a:t>
            </a:r>
            <a:r>
              <a:rPr lang="en-US" altLang="en-US" sz="3600" dirty="0" smtClean="0"/>
              <a:t>items that will be used in </a:t>
            </a:r>
            <a:r>
              <a:rPr lang="en-US" altLang="en-US" sz="3600" dirty="0"/>
              <a:t>the </a:t>
            </a:r>
            <a:r>
              <a:rPr lang="en-US" altLang="en-US" sz="3600" dirty="0" smtClean="0"/>
              <a:t>following year</a:t>
            </a:r>
          </a:p>
          <a:p>
            <a:pPr>
              <a:lnSpc>
                <a:spcPct val="90000"/>
              </a:lnSpc>
            </a:pPr>
            <a:r>
              <a:rPr lang="en-US" altLang="en-US" sz="3600" dirty="0" smtClean="0"/>
              <a:t>Must be a payment; not a deposit</a:t>
            </a:r>
          </a:p>
          <a:p>
            <a:pPr>
              <a:lnSpc>
                <a:spcPct val="90000"/>
              </a:lnSpc>
            </a:pPr>
            <a:r>
              <a:rPr lang="en-US" altLang="en-US" sz="3600" dirty="0" smtClean="0"/>
              <a:t>Must be made for a valid business purpose</a:t>
            </a:r>
          </a:p>
          <a:p>
            <a:pPr>
              <a:lnSpc>
                <a:spcPct val="90000"/>
              </a:lnSpc>
            </a:pPr>
            <a:r>
              <a:rPr lang="en-US" altLang="en-US" sz="3600" dirty="0" smtClean="0"/>
              <a:t>Must not materially distort income </a:t>
            </a:r>
          </a:p>
          <a:p>
            <a:pPr>
              <a:lnSpc>
                <a:spcPct val="90000"/>
              </a:lnSpc>
            </a:pPr>
            <a:r>
              <a:rPr lang="en-US" altLang="en-US" sz="3600" dirty="0" smtClean="0"/>
              <a:t>Refer to IRS Pub 225: Farmer’s Tax Guide 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3148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Deferred Payment Contract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A contract that requires that the payment will be received in the year after the commodity is sold.</a:t>
            </a:r>
          </a:p>
          <a:p>
            <a:r>
              <a:rPr lang="en-US" dirty="0" smtClean="0"/>
              <a:t>Requirements:</a:t>
            </a:r>
          </a:p>
          <a:p>
            <a:pPr lvl="1"/>
            <a:r>
              <a:rPr lang="en-US" dirty="0" smtClean="0"/>
              <a:t>Must be a bona fide arm’s-length contract with the buyer.</a:t>
            </a:r>
          </a:p>
          <a:p>
            <a:pPr lvl="1"/>
            <a:r>
              <a:rPr lang="en-US" dirty="0" smtClean="0"/>
              <a:t>Seller cannot have any right to the commodity after it is delivered.</a:t>
            </a:r>
          </a:p>
          <a:p>
            <a:pPr lvl="1"/>
            <a:r>
              <a:rPr lang="en-US" dirty="0" smtClean="0"/>
              <a:t>Must avoid constructive receipt so contract must be in place before delivery.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47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r>
              <a:rPr lang="en-US" dirty="0" smtClean="0"/>
              <a:t>Crop Insurance and Disaster Payments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 report the payment in the year received.</a:t>
            </a:r>
          </a:p>
          <a:p>
            <a:r>
              <a:rPr lang="en-US" dirty="0" smtClean="0"/>
              <a:t>However can elect to postpone if </a:t>
            </a:r>
            <a:r>
              <a:rPr lang="en-US" u="sng" dirty="0" smtClean="0"/>
              <a:t>all</a:t>
            </a:r>
            <a:r>
              <a:rPr lang="en-US" dirty="0" smtClean="0"/>
              <a:t> 3 of the following conditions are met.</a:t>
            </a:r>
          </a:p>
          <a:p>
            <a:pPr lvl="1"/>
            <a:r>
              <a:rPr lang="en-US" dirty="0" smtClean="0"/>
              <a:t>Use the cash method of accounting.</a:t>
            </a:r>
          </a:p>
          <a:p>
            <a:pPr lvl="1"/>
            <a:r>
              <a:rPr lang="en-US" dirty="0" smtClean="0"/>
              <a:t>Receive the insurance proceeds in the same tax year the crops were damaged.</a:t>
            </a:r>
          </a:p>
          <a:p>
            <a:pPr lvl="1"/>
            <a:r>
              <a:rPr lang="en-US" dirty="0" smtClean="0"/>
              <a:t>Show under normal practices the sale would have occurred in the year after the damage.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990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Taxable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1" y="1417638"/>
            <a:ext cx="8360229" cy="45259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Make needed repairs</a:t>
            </a:r>
          </a:p>
          <a:p>
            <a:r>
              <a:rPr lang="en-US" dirty="0" smtClean="0"/>
              <a:t>Pay accrued interest on loans</a:t>
            </a:r>
          </a:p>
          <a:p>
            <a:r>
              <a:rPr lang="en-US" dirty="0" smtClean="0"/>
              <a:t>Establish a retirement plan and deduct contributions </a:t>
            </a:r>
            <a:r>
              <a:rPr lang="en-US" sz="2400" dirty="0" smtClean="0"/>
              <a:t>(traditional IRA, SEPIRA, Simple IRA)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934906"/>
      </p:ext>
    </p:extLst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Increase Taxable Income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Sell grain and livestock in 2018 that could be sold in 2019 (must evaluate weights and prices)</a:t>
            </a:r>
          </a:p>
          <a:p>
            <a:r>
              <a:rPr lang="en-US" dirty="0" smtClean="0"/>
              <a:t>Delay paying for supply, feed or other expenses until 2019</a:t>
            </a:r>
          </a:p>
          <a:p>
            <a:r>
              <a:rPr lang="en-US" dirty="0" smtClean="0"/>
              <a:t>Collect fees, rents, and accounts in 2018 that will be due in 2019</a:t>
            </a:r>
          </a:p>
          <a:p>
            <a:r>
              <a:rPr lang="en-US" dirty="0" smtClean="0"/>
              <a:t>Delay payment for repairs until 2019</a:t>
            </a:r>
          </a:p>
          <a:p>
            <a:pPr marL="0" indent="0">
              <a:buNone/>
            </a:pPr>
            <a:r>
              <a:rPr lang="en-US" dirty="0" smtClean="0"/>
              <a:t>Note: be sure it makes economic sense!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075873"/>
      </p:ext>
    </p:extLst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Planning </a:t>
            </a:r>
            <a:r>
              <a:rPr lang="en-US" dirty="0" smtClean="0"/>
              <a:t>and </a:t>
            </a:r>
            <a:r>
              <a:rPr lang="en-US" dirty="0"/>
              <a:t>Management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dirty="0"/>
              <a:t>Year-round every day </a:t>
            </a:r>
            <a:r>
              <a:rPr lang="en-US" dirty="0" smtClean="0"/>
              <a:t>job.</a:t>
            </a:r>
            <a:endParaRPr lang="en-US" dirty="0"/>
          </a:p>
          <a:p>
            <a:r>
              <a:rPr lang="en-US" dirty="0"/>
              <a:t>Basic </a:t>
            </a:r>
            <a:r>
              <a:rPr lang="en-US" dirty="0" smtClean="0"/>
              <a:t>tax law knowledge needed.</a:t>
            </a:r>
            <a:endParaRPr lang="en-US" dirty="0"/>
          </a:p>
          <a:p>
            <a:r>
              <a:rPr lang="en-US" dirty="0" smtClean="0"/>
              <a:t>When </a:t>
            </a:r>
            <a:r>
              <a:rPr lang="en-US" dirty="0"/>
              <a:t>you don’t </a:t>
            </a:r>
            <a:r>
              <a:rPr lang="en-US" dirty="0" smtClean="0"/>
              <a:t>know, ask questions.</a:t>
            </a:r>
            <a:endParaRPr lang="en-US" dirty="0"/>
          </a:p>
          <a:p>
            <a:r>
              <a:rPr lang="en-US" dirty="0" smtClean="0"/>
              <a:t>Ask “what </a:t>
            </a:r>
            <a:r>
              <a:rPr lang="en-US" dirty="0"/>
              <a:t>if” rather than </a:t>
            </a:r>
            <a:r>
              <a:rPr lang="en-US" dirty="0" smtClean="0"/>
              <a:t>say ‘this </a:t>
            </a:r>
            <a:r>
              <a:rPr lang="en-US" dirty="0"/>
              <a:t>is what I did</a:t>
            </a:r>
            <a:r>
              <a:rPr lang="en-US" dirty="0" smtClean="0"/>
              <a:t>’.   (The oops cannot always be fixed.)</a:t>
            </a:r>
            <a:endParaRPr lang="en-US" dirty="0"/>
          </a:p>
          <a:p>
            <a:r>
              <a:rPr lang="en-US" dirty="0"/>
              <a:t>Professional </a:t>
            </a:r>
            <a:r>
              <a:rPr lang="en-US" dirty="0" smtClean="0"/>
              <a:t>advice may be needed.</a:t>
            </a:r>
            <a:endParaRPr lang="en-US" dirty="0"/>
          </a:p>
          <a:p>
            <a:r>
              <a:rPr lang="en-US" dirty="0"/>
              <a:t>Year-end tax </a:t>
            </a:r>
            <a:r>
              <a:rPr lang="en-US" dirty="0" smtClean="0"/>
              <a:t>planning is always useful (level taxable income over lifetime).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831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Link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263" y="1417639"/>
            <a:ext cx="8229600" cy="4721592"/>
          </a:xfrm>
        </p:spPr>
        <p:txBody>
          <a:bodyPr/>
          <a:lstStyle/>
          <a:p>
            <a:r>
              <a:rPr lang="en-US" sz="2400" u="sng" dirty="0">
                <a:hlinkClick r:id="rId2"/>
              </a:rPr>
              <a:t>https://okstatecasnr.az1.qualtrics.com/jfe/form/SV_7TFTNwC2hteN1Ix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Thank you for your attention!!</a:t>
            </a:r>
          </a:p>
          <a:p>
            <a:endParaRPr lang="en-US" sz="2400" dirty="0" smtClean="0"/>
          </a:p>
          <a:p>
            <a:r>
              <a:rPr lang="en-US" sz="2400" dirty="0" smtClean="0"/>
              <a:t>IRS Publication 225: Farmer’s Tax Guide for 2018</a:t>
            </a:r>
          </a:p>
          <a:p>
            <a:r>
              <a:rPr lang="en-US" sz="2400" dirty="0">
                <a:hlinkClick r:id="rId3"/>
              </a:rPr>
              <a:t>https://</a:t>
            </a:r>
            <a:r>
              <a:rPr lang="en-US" sz="2400" dirty="0" smtClean="0">
                <a:hlinkClick r:id="rId3"/>
              </a:rPr>
              <a:t>www.irs.gov/pub/irs-pdf/p225.pdf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J C. Hobbs</a:t>
            </a:r>
          </a:p>
          <a:p>
            <a:pPr marL="0" indent="0">
              <a:buNone/>
            </a:pPr>
            <a:r>
              <a:rPr lang="en-US" sz="2400" dirty="0" smtClean="0"/>
              <a:t>Associate Extension Specialist</a:t>
            </a:r>
          </a:p>
          <a:p>
            <a:pPr marL="0" indent="0">
              <a:buNone/>
            </a:pPr>
            <a:r>
              <a:rPr lang="en-US" sz="2400" dirty="0" smtClean="0"/>
              <a:t>Email: </a:t>
            </a:r>
            <a:r>
              <a:rPr lang="en-US" sz="2400" dirty="0" smtClean="0">
                <a:hlinkClick r:id="rId4"/>
              </a:rPr>
              <a:t>jc.hobbs@okstate.edu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57423675"/>
      </p:ext>
    </p:extLst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Year Tax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924800" cy="4525963"/>
          </a:xfrm>
        </p:spPr>
        <p:txBody>
          <a:bodyPr/>
          <a:lstStyle/>
          <a:p>
            <a:r>
              <a:rPr lang="en-US" sz="3600" b="1" u="sng" dirty="0" smtClean="0"/>
              <a:t>Never</a:t>
            </a:r>
            <a:r>
              <a:rPr lang="en-US" sz="3600" dirty="0" smtClean="0"/>
              <a:t> let the tax tail wag the business dog</a:t>
            </a:r>
          </a:p>
          <a:p>
            <a:r>
              <a:rPr lang="en-US" sz="3600" dirty="0" smtClean="0"/>
              <a:t>The decision must make sound business and economic sense</a:t>
            </a:r>
          </a:p>
          <a:p>
            <a:r>
              <a:rPr lang="en-US" sz="3600" dirty="0" smtClean="0"/>
              <a:t>Some tools work prior to year end</a:t>
            </a:r>
          </a:p>
          <a:p>
            <a:r>
              <a:rPr lang="en-US" sz="3600" dirty="0" smtClean="0"/>
              <a:t>Some tools work after the tax year has closed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4130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Purchase Depreciable Assets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Changes to depreciation and expensing</a:t>
            </a:r>
          </a:p>
          <a:p>
            <a:r>
              <a:rPr lang="en-US" dirty="0" smtClean="0"/>
              <a:t>First year additional depreciation (Bonus)</a:t>
            </a:r>
          </a:p>
          <a:p>
            <a:r>
              <a:rPr lang="en-US" dirty="0" smtClean="0"/>
              <a:t>Section 179 expensing election</a:t>
            </a:r>
          </a:p>
          <a:p>
            <a:r>
              <a:rPr lang="en-US" dirty="0" smtClean="0"/>
              <a:t>MACRS changes</a:t>
            </a:r>
          </a:p>
          <a:p>
            <a:pPr lvl="1"/>
            <a:r>
              <a:rPr lang="en-US" dirty="0" smtClean="0"/>
              <a:t>Shorter recovery period (New machinery and equipment)</a:t>
            </a:r>
          </a:p>
          <a:p>
            <a:pPr lvl="1"/>
            <a:r>
              <a:rPr lang="en-US" dirty="0" smtClean="0"/>
              <a:t>200% declining balance method (faster depreciation write off or cost recovery)</a:t>
            </a:r>
          </a:p>
        </p:txBody>
      </p:sp>
    </p:spTree>
    <p:extLst>
      <p:ext uri="{BB962C8B-B14F-4D97-AF65-F5344CB8AC3E}">
        <p14:creationId xmlns:p14="http://schemas.microsoft.com/office/powerpoint/2010/main" val="2243353422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First–Year (Bonus) Depreciation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100</a:t>
            </a:r>
            <a:r>
              <a:rPr lang="en-US" dirty="0"/>
              <a:t>% first-year depreciation </a:t>
            </a:r>
            <a:r>
              <a:rPr lang="en-US" dirty="0" smtClean="0"/>
              <a:t>(Jan 1, 2018 </a:t>
            </a:r>
            <a:r>
              <a:rPr lang="en-US" dirty="0"/>
              <a:t>– Dec 31, 2022). </a:t>
            </a:r>
            <a:r>
              <a:rPr lang="en-US" b="1" dirty="0"/>
              <a:t>Now allowed </a:t>
            </a:r>
            <a:r>
              <a:rPr lang="en-US" b="1" dirty="0" smtClean="0"/>
              <a:t>for both </a:t>
            </a:r>
            <a:r>
              <a:rPr lang="en-US" b="1" u="sng" dirty="0" smtClean="0"/>
              <a:t>new and used</a:t>
            </a:r>
            <a:r>
              <a:rPr lang="en-US" b="1" dirty="0" smtClean="0"/>
              <a:t> property.</a:t>
            </a:r>
            <a:endParaRPr lang="en-US" dirty="0"/>
          </a:p>
          <a:p>
            <a:r>
              <a:rPr lang="en-US" dirty="0"/>
              <a:t>80%   2023</a:t>
            </a:r>
          </a:p>
          <a:p>
            <a:r>
              <a:rPr lang="en-US" dirty="0"/>
              <a:t>60%   2024</a:t>
            </a:r>
          </a:p>
          <a:p>
            <a:r>
              <a:rPr lang="en-US" dirty="0"/>
              <a:t>40%   2025</a:t>
            </a:r>
          </a:p>
          <a:p>
            <a:r>
              <a:rPr lang="en-US" dirty="0"/>
              <a:t>20%   2026</a:t>
            </a:r>
          </a:p>
          <a:p>
            <a:r>
              <a:rPr lang="en-US" dirty="0"/>
              <a:t>Bonus </a:t>
            </a:r>
            <a:r>
              <a:rPr lang="en-US" dirty="0" err="1" smtClean="0"/>
              <a:t>deprec</a:t>
            </a:r>
            <a:r>
              <a:rPr lang="en-US" dirty="0" smtClean="0"/>
              <a:t>. </a:t>
            </a:r>
            <a:r>
              <a:rPr lang="en-US" dirty="0"/>
              <a:t>sunsets after </a:t>
            </a:r>
            <a:r>
              <a:rPr lang="en-US" dirty="0" smtClean="0"/>
              <a:t>Dec. 31</a:t>
            </a:r>
            <a:r>
              <a:rPr lang="en-US" dirty="0"/>
              <a:t>,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763294"/>
      </p:ext>
    </p:extLst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Section 179 (Expensing)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Made </a:t>
            </a:r>
            <a:r>
              <a:rPr lang="en-US" dirty="0"/>
              <a:t>permanent and </a:t>
            </a:r>
            <a:r>
              <a:rPr lang="en-US" dirty="0" smtClean="0"/>
              <a:t>indexed </a:t>
            </a:r>
            <a:r>
              <a:rPr lang="en-US" dirty="0"/>
              <a:t>for inflation</a:t>
            </a:r>
          </a:p>
          <a:p>
            <a:r>
              <a:rPr lang="en-US" dirty="0" smtClean="0"/>
              <a:t>For 2018, Section </a:t>
            </a:r>
            <a:r>
              <a:rPr lang="en-US" dirty="0"/>
              <a:t>179 allowed amount </a:t>
            </a:r>
            <a:r>
              <a:rPr lang="en-US" dirty="0" smtClean="0"/>
              <a:t>is </a:t>
            </a:r>
            <a:r>
              <a:rPr lang="en-US" dirty="0"/>
              <a:t>$1 million with investment limit of $2.5 million</a:t>
            </a:r>
          </a:p>
          <a:p>
            <a:r>
              <a:rPr lang="en-US" dirty="0" smtClean="0"/>
              <a:t>SUVs </a:t>
            </a:r>
            <a:r>
              <a:rPr lang="en-US" dirty="0"/>
              <a:t>limited to $</a:t>
            </a:r>
            <a:r>
              <a:rPr lang="en-US" dirty="0" smtClean="0"/>
              <a:t>25,000 </a:t>
            </a:r>
            <a:endParaRPr lang="en-US" dirty="0"/>
          </a:p>
          <a:p>
            <a:r>
              <a:rPr lang="en-US" dirty="0"/>
              <a:t>Full size crew cab </a:t>
            </a:r>
            <a:r>
              <a:rPr lang="en-US" dirty="0" smtClean="0"/>
              <a:t>pickups (&lt;6,000 lb. GVWR) </a:t>
            </a:r>
            <a:r>
              <a:rPr lang="en-US" dirty="0"/>
              <a:t>with a short box (less than 72 inches) are SUVs by </a:t>
            </a:r>
            <a:r>
              <a:rPr lang="en-US" dirty="0" smtClean="0"/>
              <a:t>definition</a:t>
            </a:r>
            <a:endParaRPr lang="en-US" dirty="0"/>
          </a:p>
          <a:p>
            <a:r>
              <a:rPr lang="en-US" dirty="0" smtClean="0"/>
              <a:t>No change in carryover rules of excess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838450"/>
      </p:ext>
    </p:extLst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Bonus vs Section 179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Bonus </a:t>
            </a:r>
            <a:r>
              <a:rPr lang="en-US" dirty="0"/>
              <a:t>Depreciation</a:t>
            </a:r>
          </a:p>
          <a:p>
            <a:r>
              <a:rPr lang="en-US" dirty="0" smtClean="0"/>
              <a:t>Must </a:t>
            </a:r>
            <a:r>
              <a:rPr lang="en-US" dirty="0"/>
              <a:t>elect out of bonus depreciation and can elect out on certain classes of </a:t>
            </a:r>
            <a:r>
              <a:rPr lang="en-US" dirty="0" smtClean="0"/>
              <a:t>assets </a:t>
            </a:r>
            <a:r>
              <a:rPr lang="en-US" sz="2800" dirty="0" smtClean="0"/>
              <a:t>(3-, 5-, 7-, and 10-year class life assets)</a:t>
            </a:r>
            <a:endParaRPr lang="en-US" sz="2800" dirty="0"/>
          </a:p>
          <a:p>
            <a:pPr lvl="0"/>
            <a:r>
              <a:rPr lang="en-US" dirty="0" smtClean="0"/>
              <a:t>Can offset </a:t>
            </a:r>
            <a:r>
              <a:rPr lang="en-US" dirty="0"/>
              <a:t>W-2 wages as well as other income</a:t>
            </a:r>
          </a:p>
          <a:p>
            <a:pPr lvl="0"/>
            <a:r>
              <a:rPr lang="en-US" dirty="0"/>
              <a:t>C</a:t>
            </a:r>
            <a:r>
              <a:rPr lang="en-US" dirty="0" smtClean="0"/>
              <a:t>onversion to personal use </a:t>
            </a:r>
            <a:r>
              <a:rPr lang="en-US" dirty="0"/>
              <a:t>does not require recapture of excess over regular MACRS depreciation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975612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Bonus vs Section 179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Section 179</a:t>
            </a:r>
          </a:p>
          <a:p>
            <a:r>
              <a:rPr lang="en-US" dirty="0"/>
              <a:t>Must elect to use but </a:t>
            </a:r>
            <a:r>
              <a:rPr lang="en-US" dirty="0" smtClean="0"/>
              <a:t>election can be for </a:t>
            </a:r>
            <a:r>
              <a:rPr lang="en-US" dirty="0"/>
              <a:t>one specific asset or </a:t>
            </a:r>
            <a:r>
              <a:rPr lang="en-US" dirty="0" smtClean="0"/>
              <a:t>percentage of asset</a:t>
            </a:r>
            <a:endParaRPr lang="en-US" dirty="0"/>
          </a:p>
          <a:p>
            <a:pPr lvl="0"/>
            <a:r>
              <a:rPr lang="en-US" dirty="0" smtClean="0"/>
              <a:t>Cannot create </a:t>
            </a:r>
            <a:r>
              <a:rPr lang="en-US" dirty="0"/>
              <a:t>a </a:t>
            </a:r>
            <a:r>
              <a:rPr lang="en-US" dirty="0" smtClean="0"/>
              <a:t>farm </a:t>
            </a:r>
            <a:r>
              <a:rPr lang="en-US" dirty="0"/>
              <a:t>loss but can </a:t>
            </a:r>
            <a:r>
              <a:rPr lang="en-US" dirty="0" smtClean="0"/>
              <a:t>offset W-2 wage income</a:t>
            </a:r>
            <a:endParaRPr lang="en-US" dirty="0"/>
          </a:p>
          <a:p>
            <a:pPr lvl="0"/>
            <a:r>
              <a:rPr lang="en-US" dirty="0" smtClean="0"/>
              <a:t>Conversion to personal use causes partial recapture (amount over </a:t>
            </a:r>
            <a:r>
              <a:rPr lang="en-US" dirty="0"/>
              <a:t>regular </a:t>
            </a:r>
            <a:r>
              <a:rPr lang="en-US" dirty="0" smtClean="0"/>
              <a:t>deprec.)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777734"/>
      </p:ext>
    </p:extLst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234758"/>
          </a:xfrm>
        </p:spPr>
        <p:txBody>
          <a:bodyPr/>
          <a:lstStyle/>
          <a:p>
            <a:r>
              <a:rPr lang="en-US" dirty="0"/>
              <a:t>New </a:t>
            </a:r>
            <a:r>
              <a:rPr lang="en-US" dirty="0" smtClean="0"/>
              <a:t>Rules for Farm Machinery and Equipment Depreciation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067" y="1417638"/>
            <a:ext cx="8579555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Shorter Recovery Period: Machinery and Equipment placed into service after Dec. 31, 2017:</a:t>
            </a:r>
          </a:p>
          <a:p>
            <a:r>
              <a:rPr lang="en-US" dirty="0" smtClean="0"/>
              <a:t>Cost recovery period is </a:t>
            </a:r>
            <a:r>
              <a:rPr lang="en-US" u="sng" dirty="0" smtClean="0"/>
              <a:t>now 5 years</a:t>
            </a:r>
            <a:r>
              <a:rPr lang="en-US" dirty="0" smtClean="0"/>
              <a:t> for </a:t>
            </a:r>
            <a:r>
              <a:rPr lang="en-US" b="1" u="sng" dirty="0" smtClean="0"/>
              <a:t>new</a:t>
            </a:r>
            <a:r>
              <a:rPr lang="en-US" dirty="0" smtClean="0"/>
              <a:t> </a:t>
            </a:r>
            <a:r>
              <a:rPr lang="en-US" b="1" u="sng" dirty="0" smtClean="0"/>
              <a:t>machinery and </a:t>
            </a:r>
            <a:r>
              <a:rPr lang="en-US" b="1" u="sng" dirty="0"/>
              <a:t>equipment</a:t>
            </a:r>
            <a:r>
              <a:rPr lang="en-US" dirty="0"/>
              <a:t>; used is still 7 years</a:t>
            </a:r>
          </a:p>
          <a:p>
            <a:r>
              <a:rPr lang="en-US" dirty="0" smtClean="0"/>
              <a:t>Grain bins, fences, cotton ginning equipment, and land improvements are 7 year assets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157310"/>
      </p:ext>
    </p:extLst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234758"/>
          </a:xfrm>
        </p:spPr>
        <p:txBody>
          <a:bodyPr/>
          <a:lstStyle/>
          <a:p>
            <a:r>
              <a:rPr lang="en-US" dirty="0" smtClean="0"/>
              <a:t>Farm Asset Depreciation Rule Change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067" y="1417638"/>
            <a:ext cx="8579555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Faster Write-Off: for some Farm Business Assets placed into service after Dec. 31, 2017:</a:t>
            </a:r>
          </a:p>
          <a:p>
            <a:r>
              <a:rPr lang="en-US" u="sng" dirty="0" smtClean="0"/>
              <a:t>NOW</a:t>
            </a:r>
            <a:r>
              <a:rPr lang="en-US" dirty="0" smtClean="0"/>
              <a:t>: 200% declining balance is to be used on 3-, 5-, 7- and 10-year property </a:t>
            </a:r>
            <a:r>
              <a:rPr lang="en-US" sz="2600" dirty="0" smtClean="0"/>
              <a:t>(all farm assets other than multi-purpose farm buildings, drainage facilities, water wells and land improvements)</a:t>
            </a:r>
          </a:p>
          <a:p>
            <a:pPr lvl="0"/>
            <a:r>
              <a:rPr lang="en-US" dirty="0" smtClean="0"/>
              <a:t>150% declining balance on 15 and 20 year property </a:t>
            </a:r>
            <a:r>
              <a:rPr lang="en-US" sz="2600" dirty="0" smtClean="0">
                <a:solidFill>
                  <a:srgbClr val="000000"/>
                </a:solidFill>
              </a:rPr>
              <a:t>(includes </a:t>
            </a:r>
            <a:r>
              <a:rPr lang="en-US" sz="2600" dirty="0">
                <a:solidFill>
                  <a:srgbClr val="000000"/>
                </a:solidFill>
              </a:rPr>
              <a:t>multi-purpose farm buildings, drainage facilities, water wells and land improvements)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164157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osu theme 1">
  <a:themeElements>
    <a:clrScheme name="OSU Extension #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SU Extension #1">
      <a:majorFont>
        <a:latin typeface="Kozuka Gothic Pro B"/>
        <a:ea typeface=""/>
        <a:cs typeface=""/>
      </a:majorFont>
      <a:minorFont>
        <a:latin typeface="Kozuka Gothic Pro 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1143000" marR="0" indent="-2286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1" i="1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Kozuka Gothic Pro B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1143000" marR="0" indent="-2286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1" i="1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Kozuka Gothic Pro B" pitchFamily="34" charset="-128"/>
          </a:defRPr>
        </a:defPPr>
      </a:lstStyle>
    </a:lnDef>
    <a:txDef>
      <a:spPr>
        <a:noFill/>
      </a:spPr>
      <a:bodyPr wrap="none" rtlCol="0">
        <a:spAutoFit/>
      </a:bodyPr>
      <a:lstStyle>
        <a:defPPr>
          <a:buNone/>
          <a:defRPr b="0" i="0" u="none"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>
    <a:extraClrScheme>
      <a:clrScheme name="OSU Extension #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su theme 1" id="{C64F447C-AEB0-423D-BDF3-CE31FF436EAF}" vid="{590C9B80-CC60-4726-9D17-AD9B239BEE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F5E55C585DB41A8086B22A0BA3978" ma:contentTypeVersion="10" ma:contentTypeDescription="Create a new document." ma:contentTypeScope="" ma:versionID="4017d100ac469d27e8afbfcd5da291e5">
  <xsd:schema xmlns:xsd="http://www.w3.org/2001/XMLSchema" xmlns:xs="http://www.w3.org/2001/XMLSchema" xmlns:p="http://schemas.microsoft.com/office/2006/metadata/properties" xmlns:ns3="6d636ed6-4d22-4f9b-a70c-2b144907596b" xmlns:ns4="db382af5-41d1-4468-8b87-e2f8642e227d" targetNamespace="http://schemas.microsoft.com/office/2006/metadata/properties" ma:root="true" ma:fieldsID="a87cfaeeda2f48cde7ed09687aa51c61" ns3:_="" ns4:_="">
    <xsd:import namespace="6d636ed6-4d22-4f9b-a70c-2b144907596b"/>
    <xsd:import namespace="db382af5-41d1-4468-8b87-e2f8642e22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36ed6-4d22-4f9b-a70c-2b1449075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82af5-41d1-4468-8b87-e2f8642e227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3A107F6-50F4-4236-AE1C-4D434D4809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636ed6-4d22-4f9b-a70c-2b144907596b"/>
    <ds:schemaRef ds:uri="db382af5-41d1-4468-8b87-e2f8642e22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266E18F-D8E2-4229-A834-2AD7A18474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8B05D0-FD80-4183-B686-DC900284CBA8}">
  <ds:schemaRefs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db382af5-41d1-4468-8b87-e2f8642e227d"/>
    <ds:schemaRef ds:uri="6d636ed6-4d22-4f9b-a70c-2b144907596b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1425</TotalTime>
  <Words>942</Words>
  <Application>Microsoft Office PowerPoint</Application>
  <PresentationFormat>On-screen Show (4:3)</PresentationFormat>
  <Paragraphs>103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Black</vt:lpstr>
      <vt:lpstr>Calibri</vt:lpstr>
      <vt:lpstr>Kozuka Gothic Pro B</vt:lpstr>
      <vt:lpstr>osu theme 1</vt:lpstr>
      <vt:lpstr>Agricultural Economics Learn at Lunch End of Year Income Tax Management December 18, 2018  </vt:lpstr>
      <vt:lpstr>End of Year Tax Management</vt:lpstr>
      <vt:lpstr>Purchase Depreciable Assets</vt:lpstr>
      <vt:lpstr>First–Year (Bonus) Depreciation</vt:lpstr>
      <vt:lpstr>Code Section 179 (Expensing)</vt:lpstr>
      <vt:lpstr>Bonus vs Section 179</vt:lpstr>
      <vt:lpstr>Bonus vs Section 179</vt:lpstr>
      <vt:lpstr>New Rules for Farm Machinery and Equipment Depreciation</vt:lpstr>
      <vt:lpstr>Farm Asset Depreciation Rule Change </vt:lpstr>
      <vt:lpstr>New $150,000 Tractor Depreciation Alternatives</vt:lpstr>
      <vt:lpstr>Farm Income Averaging</vt:lpstr>
      <vt:lpstr>Farm Income Averaging</vt:lpstr>
      <vt:lpstr>Prepaid Expenses</vt:lpstr>
      <vt:lpstr>Deferred Payment Contract</vt:lpstr>
      <vt:lpstr>Crop Insurance and Disaster Payments</vt:lpstr>
      <vt:lpstr>Decrease Taxable Income</vt:lpstr>
      <vt:lpstr>Increase Taxable Income </vt:lpstr>
      <vt:lpstr>Tax Planning and Management</vt:lpstr>
      <vt:lpstr>Evaluation Link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June 19th Coffee Shop Tax Cuts and Jobs Act New Rules for Farm Vehicles, Machinery and Equipment</dc:title>
  <dc:creator>jc hobbs</dc:creator>
  <cp:lastModifiedBy>Spradlin, Cassidy D</cp:lastModifiedBy>
  <cp:revision>48</cp:revision>
  <cp:lastPrinted>2018-12-18T16:47:25Z</cp:lastPrinted>
  <dcterms:created xsi:type="dcterms:W3CDTF">2018-06-19T14:13:04Z</dcterms:created>
  <dcterms:modified xsi:type="dcterms:W3CDTF">2020-10-15T13:46:38Z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0x010100560F5E55C585DB41A8086B22A0BA3978</vt:lpwstr>
  </property>
</Properties>
</file>