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816" r:id="rId5"/>
    <p:sldId id="817" r:id="rId6"/>
    <p:sldId id="829" r:id="rId7"/>
    <p:sldId id="833" r:id="rId8"/>
    <p:sldId id="828" r:id="rId9"/>
    <p:sldId id="834" r:id="rId10"/>
    <p:sldId id="818" r:id="rId11"/>
    <p:sldId id="835" r:id="rId12"/>
    <p:sldId id="819" r:id="rId13"/>
    <p:sldId id="820" r:id="rId14"/>
    <p:sldId id="821" r:id="rId15"/>
    <p:sldId id="822" r:id="rId16"/>
    <p:sldId id="830" r:id="rId17"/>
    <p:sldId id="831" r:id="rId18"/>
    <p:sldId id="832" r:id="rId19"/>
    <p:sldId id="836" r:id="rId20"/>
    <p:sldId id="837" r:id="rId21"/>
    <p:sldId id="838" r:id="rId22"/>
    <p:sldId id="839" r:id="rId23"/>
    <p:sldId id="798" r:id="rId24"/>
    <p:sldId id="827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98" d="100"/>
          <a:sy n="98" d="100"/>
        </p:scale>
        <p:origin x="55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15D54A-8562-434E-BDF5-5708C952FB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BB867C-CAC5-4921-B26C-DE1F7730660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In this video I want to lead you through the thought process of evaluating capital investments for the farm business.  We will look at financial implications for the business from several different perspectives, using a realistic example that reveals some positives as well as some potentially questionable ramifications for the business.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638F9C3-4EEA-409A-ADDB-2A9E736D85A1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E2E919-EED3-481E-9F71-7BD885F827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2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9C2B2E-AFB5-4B51-A9EA-78D023A5AF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47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5A31EB-AA0C-4032-9F3C-76DC58E68A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183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348214-BB0C-4190-9F49-92D3209B02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176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C0288-442A-453D-A766-FBB507C14D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82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4A5CC2-93C2-4799-9773-886F44050F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26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CD95B1-E9E1-47FD-8890-4E0A011168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978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443B01-EBC0-4182-80E5-3227C1FC71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5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0DD185-B6ED-47BB-8FE9-4E29B569EA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30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B7EACC-4778-45FD-916B-9ED6194E3A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91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E07CF-822F-4F13-9320-3180E45548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1778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3FB7E5-8BE0-4513-A96F-E80DC6E5B5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610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D7ECE4-69BA-4489-9E70-88CAA571C7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214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CC6726-3C54-4088-9A55-FBB8C0657C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odney.jones@okstate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okstatecasnr.az1.qualtrics.com/jfe/form/SV_80rv8MGrEuL3Ns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458200" cy="1981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Fall Crop </a:t>
            </a:r>
            <a:r>
              <a:rPr lang="en-US" altLang="en-US" dirty="0" smtClean="0"/>
              <a:t>Opportunities</a:t>
            </a:r>
            <a:br>
              <a:rPr lang="en-US" altLang="en-US" dirty="0" smtClean="0"/>
            </a:br>
            <a:r>
              <a:rPr lang="en-US" altLang="en-US" dirty="0" smtClean="0"/>
              <a:t>(Prospects for Fall Seeded Crops)</a:t>
            </a:r>
            <a:endParaRPr lang="en-US" alt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3962400"/>
            <a:ext cx="5943600" cy="1752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Rodney Jones</a:t>
            </a:r>
          </a:p>
          <a:p>
            <a:pPr eaLnBrk="1" hangingPunct="1"/>
            <a:r>
              <a:rPr lang="en-US" altLang="en-US" dirty="0" smtClean="0">
                <a:hlinkClick r:id="rId3"/>
              </a:rPr>
              <a:t>Rodney.jones@okstate.edu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405 744 6173</a:t>
            </a:r>
          </a:p>
        </p:txBody>
      </p:sp>
      <p:pic>
        <p:nvPicPr>
          <p:cNvPr id="2052" name="Picture 6" descr="C:\Users\drod\Pictures\Rodney Jones 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95700"/>
            <a:ext cx="1905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53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Another Option to Consider</a:t>
            </a:r>
            <a:endParaRPr lang="en-US" alt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778540"/>
            <a:ext cx="7772400" cy="4114800"/>
          </a:xfrm>
        </p:spPr>
        <p:txBody>
          <a:bodyPr/>
          <a:lstStyle/>
          <a:p>
            <a:r>
              <a:rPr lang="en-US" altLang="en-US" dirty="0" smtClean="0"/>
              <a:t>Don’t </a:t>
            </a:r>
            <a:r>
              <a:rPr lang="en-US" altLang="en-US" dirty="0" smtClean="0"/>
              <a:t>forget to evaluate the possibility of planting a crop for fall and/or winter forage.  Value of forage will be high this fall and winter.   Lots of the cost components of the “grain for harvest” budgets can be cut significantly with a forage crop (especially grazing), so crop costs would be lower.</a:t>
            </a:r>
          </a:p>
          <a:p>
            <a:r>
              <a:rPr lang="en-US" altLang="en-US" dirty="0" smtClean="0"/>
              <a:t>Obviously the prospects are more dependent on when it rains. 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Possibilities For Better Margins</a:t>
            </a:r>
            <a:endParaRPr lang="en-US" alt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772400" cy="4114800"/>
          </a:xfrm>
        </p:spPr>
        <p:txBody>
          <a:bodyPr/>
          <a:lstStyle/>
          <a:p>
            <a:r>
              <a:rPr lang="en-US" altLang="en-US" dirty="0" smtClean="0"/>
              <a:t>Look at the Cost Components</a:t>
            </a:r>
          </a:p>
          <a:p>
            <a:pPr lvl="1"/>
            <a:r>
              <a:rPr lang="en-US" altLang="en-US" dirty="0" smtClean="0"/>
              <a:t>Seed</a:t>
            </a:r>
          </a:p>
          <a:p>
            <a:pPr lvl="1"/>
            <a:r>
              <a:rPr lang="en-US" altLang="en-US" dirty="0" smtClean="0"/>
              <a:t>Fertilizer</a:t>
            </a:r>
          </a:p>
          <a:p>
            <a:pPr lvl="1"/>
            <a:r>
              <a:rPr lang="en-US" altLang="en-US" dirty="0" smtClean="0"/>
              <a:t>Harvest</a:t>
            </a:r>
          </a:p>
          <a:p>
            <a:pPr lvl="1"/>
            <a:r>
              <a:rPr lang="en-US" altLang="en-US" dirty="0" smtClean="0"/>
              <a:t>Pesticide</a:t>
            </a:r>
          </a:p>
          <a:p>
            <a:pPr lvl="1"/>
            <a:r>
              <a:rPr lang="en-US" altLang="en-US" dirty="0" smtClean="0"/>
              <a:t>Crop Ins</a:t>
            </a:r>
          </a:p>
          <a:p>
            <a:pPr lvl="1"/>
            <a:r>
              <a:rPr lang="en-US" altLang="en-US" dirty="0" smtClean="0"/>
              <a:t>Machinery Operations</a:t>
            </a:r>
          </a:p>
          <a:p>
            <a:pPr lvl="1"/>
            <a:r>
              <a:rPr lang="en-US" altLang="en-US" dirty="0" smtClean="0"/>
              <a:t>Interest</a:t>
            </a:r>
          </a:p>
          <a:p>
            <a:pPr lvl="1"/>
            <a:r>
              <a:rPr lang="en-US" altLang="en-US" dirty="0" err="1" smtClean="0"/>
              <a:t>Misc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Rent or Land Charge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51753" y="1524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Cost Components</a:t>
            </a:r>
            <a:endParaRPr lang="en-US" alt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51753" y="1143000"/>
            <a:ext cx="7772400" cy="3657600"/>
          </a:xfrm>
        </p:spPr>
        <p:txBody>
          <a:bodyPr/>
          <a:lstStyle/>
          <a:p>
            <a:r>
              <a:rPr lang="en-US" altLang="en-US" dirty="0" smtClean="0"/>
              <a:t>Seed, more significant component of overall costs for Canola.  Can we manage seeding rate to cut costs.</a:t>
            </a:r>
          </a:p>
          <a:p>
            <a:r>
              <a:rPr lang="en-US" altLang="en-US" dirty="0" smtClean="0"/>
              <a:t>Fertilizer (major contributor to the cost increase from recent years until now (from $45.00 per acre to nearly $100.00 per acre)</a:t>
            </a:r>
          </a:p>
          <a:p>
            <a:pPr lvl="1"/>
            <a:r>
              <a:rPr lang="en-US" altLang="en-US" dirty="0" smtClean="0"/>
              <a:t>Are you following a crop that yielded poorly in 2022, if so you may have some residual fertilizer out there, may not have to apply the normal amount for the 2023 crop.   </a:t>
            </a:r>
            <a:r>
              <a:rPr lang="en-US" altLang="en-US" dirty="0" smtClean="0">
                <a:solidFill>
                  <a:schemeClr val="tx2"/>
                </a:solidFill>
              </a:rPr>
              <a:t>(There are ways to find out)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219200"/>
            <a:ext cx="5981700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72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295400"/>
            <a:ext cx="6096000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125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219200"/>
            <a:ext cx="603885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641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51753" y="1524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Cost Components</a:t>
            </a:r>
            <a:endParaRPr lang="en-US" alt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51753" y="1143000"/>
            <a:ext cx="7772400" cy="3657600"/>
          </a:xfrm>
        </p:spPr>
        <p:txBody>
          <a:bodyPr/>
          <a:lstStyle/>
          <a:p>
            <a:r>
              <a:rPr lang="en-US" altLang="en-US" dirty="0" smtClean="0"/>
              <a:t>Harvest costs will remain high, 30% to 40% higher than a few years ago.</a:t>
            </a:r>
          </a:p>
          <a:p>
            <a:r>
              <a:rPr lang="en-US" altLang="en-US" dirty="0" smtClean="0"/>
              <a:t>Herbicide and other pesticide costs higher, difficult to manage.</a:t>
            </a:r>
          </a:p>
          <a:p>
            <a:r>
              <a:rPr lang="en-US" altLang="en-US" dirty="0" smtClean="0"/>
              <a:t>Crop Insurance, higher, but with the increased risk it is hard to recommend cutting coverage. Enterprise unit coverage saves a lot on premiums, changes the way you have to look at risk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32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51753" y="1524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Cost Components</a:t>
            </a:r>
            <a:endParaRPr lang="en-US" alt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51753" y="1143000"/>
            <a:ext cx="7772400" cy="3657600"/>
          </a:xfrm>
        </p:spPr>
        <p:txBody>
          <a:bodyPr/>
          <a:lstStyle/>
          <a:p>
            <a:r>
              <a:rPr lang="en-US" altLang="en-US" dirty="0" smtClean="0"/>
              <a:t>Machinery operations.   Anything that involves using fuel, or wearing out parts is much more expensive now (25% to 40%  higher cost depending on operation).</a:t>
            </a:r>
          </a:p>
          <a:p>
            <a:r>
              <a:rPr lang="en-US" altLang="en-US" dirty="0" smtClean="0"/>
              <a:t>The cost of machinery operation has gone up faster than the cost of herbicides (as a general observation), so reduced tillage may be something to consider to reduce costs.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6012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51753" y="1524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Cost Components</a:t>
            </a:r>
            <a:endParaRPr lang="en-US" alt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51753" y="1143000"/>
            <a:ext cx="7772400" cy="3657600"/>
          </a:xfrm>
        </p:spPr>
        <p:txBody>
          <a:bodyPr/>
          <a:lstStyle/>
          <a:p>
            <a:r>
              <a:rPr lang="en-US" altLang="en-US" dirty="0" smtClean="0"/>
              <a:t>Interest:  has not been a huge component of overall non-land costs.  However, rising rates will increase the interest cost component.   It becomes a bigger contributor to “land costs” for those producers trying to buy land using borrowed funds</a:t>
            </a:r>
          </a:p>
          <a:p>
            <a:r>
              <a:rPr lang="en-US" altLang="en-US" dirty="0" smtClean="0"/>
              <a:t>Rent:  A year ago there was a lot of discussion about cash rents going up.  Still discussions about that, but not as much upward pressure as a year ago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095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Possibilities For Better Margins</a:t>
            </a:r>
            <a:endParaRPr lang="en-US" alt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772400" cy="4114800"/>
          </a:xfrm>
        </p:spPr>
        <p:txBody>
          <a:bodyPr/>
          <a:lstStyle/>
          <a:p>
            <a:r>
              <a:rPr lang="en-US" altLang="en-US" dirty="0" smtClean="0"/>
              <a:t>Revenue (marketing) opportunities</a:t>
            </a:r>
          </a:p>
          <a:p>
            <a:pPr lvl="1"/>
            <a:r>
              <a:rPr lang="en-US" altLang="en-US" dirty="0" smtClean="0"/>
              <a:t>Market price moves are unprecedented.  Use a combination of your crop-insurance choice, and forward pricing opportunities to take advantage when positive margins present themselves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21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Optimism of Last Year has Faded Quickly</a:t>
            </a:r>
            <a:endParaRPr lang="en-US" alt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Crop commodity prices have declined quite dramatically</a:t>
            </a:r>
            <a:endParaRPr lang="en-US" altLang="en-US" dirty="0" smtClean="0"/>
          </a:p>
          <a:p>
            <a:r>
              <a:rPr lang="en-US" altLang="en-US" dirty="0" smtClean="0"/>
              <a:t>Weather challenges</a:t>
            </a:r>
          </a:p>
          <a:p>
            <a:endParaRPr lang="en-US" altLang="en-US" dirty="0"/>
          </a:p>
          <a:p>
            <a:r>
              <a:rPr lang="en-US" altLang="en-US" dirty="0" smtClean="0"/>
              <a:t>Discussion today is based on an assumption that we will get some weather relief in time to plant a fall seeded crop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altLang="en-US" b="1" dirty="0" smtClean="0"/>
              <a:t>Summary</a:t>
            </a:r>
            <a:endParaRPr lang="en-US" altLang="en-US" b="1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altLang="en-US" b="1" dirty="0" smtClean="0"/>
              <a:t>We are all very concerned about the expanding drought conditions.  With that in mind, </a:t>
            </a:r>
            <a:r>
              <a:rPr lang="en-US" altLang="en-US" b="1" dirty="0" smtClean="0"/>
              <a:t>as conditions allow planning for fall crop planting</a:t>
            </a:r>
          </a:p>
          <a:p>
            <a:pPr lvl="1"/>
            <a:r>
              <a:rPr lang="en-US" altLang="en-US" b="1" dirty="0" smtClean="0"/>
              <a:t>Margin projections are tight, a lot more investment per acre is on the line</a:t>
            </a:r>
          </a:p>
          <a:p>
            <a:pPr lvl="1"/>
            <a:r>
              <a:rPr lang="en-US" altLang="en-US" b="1" dirty="0" smtClean="0"/>
              <a:t>There may be some potential for cost management</a:t>
            </a:r>
          </a:p>
          <a:p>
            <a:pPr lvl="1"/>
            <a:r>
              <a:rPr lang="en-US" altLang="en-US" b="1" dirty="0" smtClean="0"/>
              <a:t>A market upswing may provide opportunity to lock in modest positive margins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 Wish I Had “Better” </a:t>
            </a:r>
            <a:r>
              <a:rPr lang="en-US" altLang="en-US" dirty="0" smtClean="0"/>
              <a:t>Answers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r>
              <a:rPr lang="en-US" altLang="en-US" dirty="0" smtClean="0"/>
              <a:t>Post any questions or comments in the chat box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Please give us some feedback</a:t>
            </a:r>
          </a:p>
          <a:p>
            <a:endParaRPr lang="en-US" altLang="en-US" dirty="0" smtClean="0"/>
          </a:p>
          <a:p>
            <a:r>
              <a:rPr lang="en-US" sz="2000" u="sng" dirty="0" smtClean="0">
                <a:hlinkClick r:id="rId2"/>
              </a:rPr>
              <a:t>https</a:t>
            </a:r>
            <a:r>
              <a:rPr lang="en-US" sz="2000" u="sng" dirty="0">
                <a:hlinkClick r:id="rId2"/>
              </a:rPr>
              <a:t>://okstatecasnr.az1.qualtrics.com/jfe/form/SV_80rv8MGrEuL3Ns2</a:t>
            </a:r>
            <a:endParaRPr lang="en-US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July ‘23 Wheat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2300042"/>
            <a:ext cx="7620001" cy="4200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19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That Imply For a Current Local Price Forecast</a:t>
            </a:r>
            <a:endParaRPr lang="en-US" alt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Right now basis bids for contracting ‘23 wheat are significantly wider than basis bids for old crop wheat</a:t>
            </a:r>
          </a:p>
          <a:p>
            <a:r>
              <a:rPr lang="en-US" altLang="en-US" dirty="0" smtClean="0"/>
              <a:t>Depending on location in Oklahoma, implies a local price forecast of $8.20 to $8.50  (in the current environment that is routinely changing by 30 to 50 cents per day)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459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July ‘23 Canola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62200"/>
            <a:ext cx="7156181" cy="423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47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That Imply For a Current Local Price Forecast</a:t>
            </a:r>
            <a:endParaRPr lang="en-US" alt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Canadian canola futures for ‘23 canola are slightly higher than nearby canola contracts</a:t>
            </a:r>
          </a:p>
          <a:p>
            <a:r>
              <a:rPr lang="en-US" altLang="en-US" dirty="0" smtClean="0"/>
              <a:t>Canola prices are more directly negatively impacted by the strengthening value of the dollar</a:t>
            </a:r>
          </a:p>
          <a:p>
            <a:r>
              <a:rPr lang="en-US" altLang="en-US" dirty="0" smtClean="0"/>
              <a:t>Implies a current forward price expectation of about $9.25 to $9.40 per bushel  (again,  routinely changing significantly each day)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4939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066800"/>
          </a:xfrm>
        </p:spPr>
        <p:txBody>
          <a:bodyPr/>
          <a:lstStyle/>
          <a:p>
            <a:r>
              <a:rPr lang="en-US" altLang="en-US" dirty="0" smtClean="0"/>
              <a:t>Cost of Production Projection Summaries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772400" cy="4648200"/>
          </a:xfrm>
        </p:spPr>
        <p:txBody>
          <a:bodyPr/>
          <a:lstStyle/>
          <a:p>
            <a:r>
              <a:rPr lang="en-US" altLang="en-US" dirty="0" smtClean="0"/>
              <a:t>Wheat for grain --- $280 to $310 per acre before land cost (2 years ago we were in the $200 area).  Add land cost $325 to $375 per acre.</a:t>
            </a:r>
          </a:p>
          <a:p>
            <a:r>
              <a:rPr lang="en-US" altLang="en-US" dirty="0" smtClean="0"/>
              <a:t>Canola --- $300 to $330 per ace before land cost (2 years ago we were just slightly over $200).  Add land cost $345 to $395 per acre.</a:t>
            </a:r>
          </a:p>
          <a:p>
            <a:r>
              <a:rPr lang="en-US" altLang="en-US" dirty="0" smtClean="0">
                <a:solidFill>
                  <a:schemeClr val="tx2"/>
                </a:solidFill>
              </a:rPr>
              <a:t>Details of major cost components later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Imply for B.E. Yields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702" y="1906234"/>
            <a:ext cx="4040188" cy="381001"/>
          </a:xfrm>
        </p:spPr>
        <p:txBody>
          <a:bodyPr/>
          <a:lstStyle/>
          <a:p>
            <a:r>
              <a:rPr lang="en-US" dirty="0" smtClean="0"/>
              <a:t>Wheat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413" y="2590800"/>
            <a:ext cx="4040188" cy="3951288"/>
          </a:xfrm>
        </p:spPr>
        <p:txBody>
          <a:bodyPr/>
          <a:lstStyle/>
          <a:p>
            <a:r>
              <a:rPr lang="en-US" dirty="0" smtClean="0"/>
              <a:t>Low cost no land charge ($280 per acre), and high end of current price forecast ($8.50), BE yield = 33</a:t>
            </a:r>
          </a:p>
          <a:p>
            <a:r>
              <a:rPr lang="en-US" dirty="0" smtClean="0"/>
              <a:t>High cost including a high land rent ($375 per acre) and low end of current price forecast ($8.20), BE yield = 45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2314" y="1923984"/>
            <a:ext cx="4041775" cy="381001"/>
          </a:xfrm>
        </p:spPr>
        <p:txBody>
          <a:bodyPr/>
          <a:lstStyle/>
          <a:p>
            <a:r>
              <a:rPr lang="en-US" dirty="0" smtClean="0"/>
              <a:t>Canola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20491"/>
            <a:ext cx="4041775" cy="3951288"/>
          </a:xfrm>
        </p:spPr>
        <p:txBody>
          <a:bodyPr/>
          <a:lstStyle/>
          <a:p>
            <a:r>
              <a:rPr lang="en-US" dirty="0"/>
              <a:t>Low cost no land charge </a:t>
            </a:r>
            <a:r>
              <a:rPr lang="en-US" dirty="0" smtClean="0"/>
              <a:t>($300 </a:t>
            </a:r>
            <a:r>
              <a:rPr lang="en-US" dirty="0"/>
              <a:t>per acre), and high end of current price forecast </a:t>
            </a:r>
            <a:r>
              <a:rPr lang="en-US" dirty="0" smtClean="0"/>
              <a:t>($9.40</a:t>
            </a:r>
            <a:r>
              <a:rPr lang="en-US" dirty="0"/>
              <a:t>), BE yield = </a:t>
            </a:r>
            <a:r>
              <a:rPr lang="en-US" dirty="0" smtClean="0"/>
              <a:t>32</a:t>
            </a:r>
            <a:endParaRPr lang="en-US" dirty="0"/>
          </a:p>
          <a:p>
            <a:r>
              <a:rPr lang="en-US" dirty="0"/>
              <a:t>High cost including a high land rent </a:t>
            </a:r>
            <a:r>
              <a:rPr lang="en-US" dirty="0" smtClean="0"/>
              <a:t>($395 </a:t>
            </a:r>
            <a:r>
              <a:rPr lang="en-US" dirty="0"/>
              <a:t>per acre) and low end of current price forecast </a:t>
            </a:r>
            <a:r>
              <a:rPr lang="en-US" dirty="0" smtClean="0"/>
              <a:t>($9.25), </a:t>
            </a:r>
            <a:r>
              <a:rPr lang="en-US" dirty="0"/>
              <a:t>BE yield = </a:t>
            </a:r>
            <a:r>
              <a:rPr lang="en-US" dirty="0" smtClean="0"/>
              <a:t>43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067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Back To The Long-Term Normal Expectation</a:t>
            </a:r>
            <a:endParaRPr lang="en-US" alt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Tight margin projections, not a lot of “economic” profit potential for “average” production expectations</a:t>
            </a:r>
          </a:p>
          <a:p>
            <a:r>
              <a:rPr lang="en-US" altLang="en-US" dirty="0" smtClean="0"/>
              <a:t>Disappointing, because most of us expected a year or two more of higher returns</a:t>
            </a:r>
          </a:p>
          <a:p>
            <a:r>
              <a:rPr lang="en-US" altLang="en-US" dirty="0" smtClean="0"/>
              <a:t>Difference between now and the past is the magnitude of dollars involved (50% more capital is at risk for each acre)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709A33E6A6E44F8CD9722D328628A4" ma:contentTypeVersion="11" ma:contentTypeDescription="Create a new document." ma:contentTypeScope="" ma:versionID="c534c9ceadabc8eb9bcedc6a5d8cce57">
  <xsd:schema xmlns:xsd="http://www.w3.org/2001/XMLSchema" xmlns:xs="http://www.w3.org/2001/XMLSchema" xmlns:p="http://schemas.microsoft.com/office/2006/metadata/properties" xmlns:ns3="4a5d277a-b4cd-45f2-940c-099677a71bef" targetNamespace="http://schemas.microsoft.com/office/2006/metadata/properties" ma:root="true" ma:fieldsID="17ce88c774bf25b80f4160eb33211aa1" ns3:_="">
    <xsd:import namespace="4a5d277a-b4cd-45f2-940c-099677a71be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5d277a-b4cd-45f2-940c-099677a71b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FC82AE-CB92-4FD7-86BE-5195C2336786}">
  <ds:schemaRefs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4a5d277a-b4cd-45f2-940c-099677a71b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14199429-8A6A-4EDC-A48C-438988FAB5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592AB7-5374-47CB-907C-2ACC3F9E0E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5d277a-b4cd-45f2-940c-099677a71b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9805</TotalTime>
  <Words>1015</Words>
  <Application>Microsoft Office PowerPoint</Application>
  <PresentationFormat>On-screen Show (4:3)</PresentationFormat>
  <Paragraphs>77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Times New Roman</vt:lpstr>
      <vt:lpstr>Default Design</vt:lpstr>
      <vt:lpstr>Fall Crop Opportunities (Prospects for Fall Seeded Crops)</vt:lpstr>
      <vt:lpstr>Optimism of Last Year has Faded Quickly</vt:lpstr>
      <vt:lpstr>July ‘23 Wheat</vt:lpstr>
      <vt:lpstr>What That Imply For a Current Local Price Forecast</vt:lpstr>
      <vt:lpstr>July ‘23 Canola</vt:lpstr>
      <vt:lpstr>What That Imply For a Current Local Price Forecast</vt:lpstr>
      <vt:lpstr>Cost of Production Projection Summaries</vt:lpstr>
      <vt:lpstr>What Does That Imply for B.E. Yields</vt:lpstr>
      <vt:lpstr>Back To The Long-Term Normal Expectation</vt:lpstr>
      <vt:lpstr>Another Option to Consider</vt:lpstr>
      <vt:lpstr>Possibilities For Better Margins</vt:lpstr>
      <vt:lpstr>Cost Components</vt:lpstr>
      <vt:lpstr>PowerPoint Presentation</vt:lpstr>
      <vt:lpstr>PowerPoint Presentation</vt:lpstr>
      <vt:lpstr>PowerPoint Presentation</vt:lpstr>
      <vt:lpstr>Cost Components</vt:lpstr>
      <vt:lpstr>Cost Components</vt:lpstr>
      <vt:lpstr>Cost Components</vt:lpstr>
      <vt:lpstr>Possibilities For Better Margins</vt:lpstr>
      <vt:lpstr>Summary</vt:lpstr>
      <vt:lpstr>I Wish I Had “Better” Answers</vt:lpstr>
    </vt:vector>
  </TitlesOfParts>
  <Company>Ag Economics, KSU WildCats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Thoughts Regarding The Cattle Industry</dc:title>
  <dc:creator>Rodney Jones</dc:creator>
  <cp:lastModifiedBy>Jones, Rodney</cp:lastModifiedBy>
  <cp:revision>245</cp:revision>
  <dcterms:created xsi:type="dcterms:W3CDTF">1998-07-08T14:51:06Z</dcterms:created>
  <dcterms:modified xsi:type="dcterms:W3CDTF">2022-07-19T15:17:02Z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0x01010066709A33E6A6E44F8CD9722D328628A4</vt:lpwstr>
  </property>
</Properties>
</file>