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26"/>
  </p:notesMasterIdLst>
  <p:handoutMasterIdLst>
    <p:handoutMasterId r:id="rId27"/>
  </p:handoutMasterIdLst>
  <p:sldIdLst>
    <p:sldId id="1092" r:id="rId5"/>
    <p:sldId id="1093" r:id="rId6"/>
    <p:sldId id="1094" r:id="rId7"/>
    <p:sldId id="1105" r:id="rId8"/>
    <p:sldId id="1112" r:id="rId9"/>
    <p:sldId id="1104" r:id="rId10"/>
    <p:sldId id="1096" r:id="rId11"/>
    <p:sldId id="1106" r:id="rId12"/>
    <p:sldId id="1107" r:id="rId13"/>
    <p:sldId id="1113" r:id="rId14"/>
    <p:sldId id="1075" r:id="rId15"/>
    <p:sldId id="1076" r:id="rId16"/>
    <p:sldId id="1114" r:id="rId17"/>
    <p:sldId id="1098" r:id="rId18"/>
    <p:sldId id="1108" r:id="rId19"/>
    <p:sldId id="1110" r:id="rId20"/>
    <p:sldId id="1099" r:id="rId21"/>
    <p:sldId id="1100" r:id="rId22"/>
    <p:sldId id="1102" r:id="rId23"/>
    <p:sldId id="1111" r:id="rId24"/>
    <p:sldId id="1103" r:id="rId25"/>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80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p:normalViewPr>
  <p:slideViewPr>
    <p:cSldViewPr>
      <p:cViewPr varScale="1">
        <p:scale>
          <a:sx n="88" d="100"/>
          <a:sy n="88" d="100"/>
        </p:scale>
        <p:origin x="1306"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26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412675"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412676"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412677"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2FC3C173-5877-422D-BDE8-B961D5B58324}"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23556" name="Rectangle 4"/>
          <p:cNvSpPr>
            <a:spLocks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486"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CC09DBDE-135C-4826-B478-9FCCC4029D4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1363" indent="-284163">
              <a:spcBef>
                <a:spcPct val="30000"/>
              </a:spcBef>
              <a:defRPr sz="1200">
                <a:solidFill>
                  <a:schemeClr val="tx1"/>
                </a:solidFill>
                <a:latin typeface="Times New Roman" panose="02020603050405020304" pitchFamily="18" charset="0"/>
              </a:defRPr>
            </a:lvl2pPr>
            <a:lvl3pPr marL="1141413" indent="-227013">
              <a:spcBef>
                <a:spcPct val="30000"/>
              </a:spcBef>
              <a:defRPr sz="1200">
                <a:solidFill>
                  <a:schemeClr val="tx1"/>
                </a:solidFill>
                <a:latin typeface="Times New Roman" panose="02020603050405020304" pitchFamily="18" charset="0"/>
              </a:defRPr>
            </a:lvl3pPr>
            <a:lvl4pPr marL="1598613" indent="-227013">
              <a:spcBef>
                <a:spcPct val="30000"/>
              </a:spcBef>
              <a:defRPr sz="1200">
                <a:solidFill>
                  <a:schemeClr val="tx1"/>
                </a:solidFill>
                <a:latin typeface="Times New Roman" panose="02020603050405020304" pitchFamily="18" charset="0"/>
              </a:defRPr>
            </a:lvl4pPr>
            <a:lvl5pPr marL="2055813" indent="-227013">
              <a:spcBef>
                <a:spcPct val="30000"/>
              </a:spcBef>
              <a:defRPr sz="1200">
                <a:solidFill>
                  <a:schemeClr val="tx1"/>
                </a:solidFill>
                <a:latin typeface="Times New Roman" panose="02020603050405020304" pitchFamily="18" charset="0"/>
              </a:defRPr>
            </a:lvl5pPr>
            <a:lvl6pPr marL="2513013" indent="-227013"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692F39B2-0BFA-43FB-9CD6-935D135BBB08}" type="slidenum">
              <a:rPr lang="en-US" altLang="en-US">
                <a:latin typeface="Arial Narrow" panose="020B0606020202030204" pitchFamily="34" charset="0"/>
              </a:rPr>
              <a:pPr eaLnBrk="1" hangingPunct="1">
                <a:spcBef>
                  <a:spcPct val="0"/>
                </a:spcBef>
              </a:pPr>
              <a:t>14</a:t>
            </a:fld>
            <a:endParaRPr lang="en-US" altLang="en-US">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1363" indent="-284163">
              <a:spcBef>
                <a:spcPct val="30000"/>
              </a:spcBef>
              <a:defRPr sz="1200">
                <a:solidFill>
                  <a:schemeClr val="tx1"/>
                </a:solidFill>
                <a:latin typeface="Times New Roman" panose="02020603050405020304" pitchFamily="18" charset="0"/>
              </a:defRPr>
            </a:lvl2pPr>
            <a:lvl3pPr marL="1141413" indent="-227013">
              <a:spcBef>
                <a:spcPct val="30000"/>
              </a:spcBef>
              <a:defRPr sz="1200">
                <a:solidFill>
                  <a:schemeClr val="tx1"/>
                </a:solidFill>
                <a:latin typeface="Times New Roman" panose="02020603050405020304" pitchFamily="18" charset="0"/>
              </a:defRPr>
            </a:lvl3pPr>
            <a:lvl4pPr marL="1598613" indent="-227013">
              <a:spcBef>
                <a:spcPct val="30000"/>
              </a:spcBef>
              <a:defRPr sz="1200">
                <a:solidFill>
                  <a:schemeClr val="tx1"/>
                </a:solidFill>
                <a:latin typeface="Times New Roman" panose="02020603050405020304" pitchFamily="18" charset="0"/>
              </a:defRPr>
            </a:lvl4pPr>
            <a:lvl5pPr marL="2055813" indent="-227013">
              <a:spcBef>
                <a:spcPct val="30000"/>
              </a:spcBef>
              <a:defRPr sz="1200">
                <a:solidFill>
                  <a:schemeClr val="tx1"/>
                </a:solidFill>
                <a:latin typeface="Times New Roman" panose="02020603050405020304" pitchFamily="18" charset="0"/>
              </a:defRPr>
            </a:lvl5pPr>
            <a:lvl6pPr marL="2513013" indent="-227013"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728A4AB3-A0FA-453C-BDC8-E1C7F5EB3174}" type="slidenum">
              <a:rPr lang="en-US" altLang="en-US">
                <a:latin typeface="Arial Narrow" panose="020B0606020202030204" pitchFamily="34" charset="0"/>
              </a:rPr>
              <a:pPr eaLnBrk="1" hangingPunct="1">
                <a:spcBef>
                  <a:spcPct val="0"/>
                </a:spcBef>
              </a:pPr>
              <a:t>17</a:t>
            </a:fld>
            <a:endParaRPr lang="en-US" altLang="en-US">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1363" indent="-284163">
              <a:spcBef>
                <a:spcPct val="30000"/>
              </a:spcBef>
              <a:defRPr sz="1200">
                <a:solidFill>
                  <a:schemeClr val="tx1"/>
                </a:solidFill>
                <a:latin typeface="Times New Roman" panose="02020603050405020304" pitchFamily="18" charset="0"/>
              </a:defRPr>
            </a:lvl2pPr>
            <a:lvl3pPr marL="1141413" indent="-227013">
              <a:spcBef>
                <a:spcPct val="30000"/>
              </a:spcBef>
              <a:defRPr sz="1200">
                <a:solidFill>
                  <a:schemeClr val="tx1"/>
                </a:solidFill>
                <a:latin typeface="Times New Roman" panose="02020603050405020304" pitchFamily="18" charset="0"/>
              </a:defRPr>
            </a:lvl3pPr>
            <a:lvl4pPr marL="1598613" indent="-227013">
              <a:spcBef>
                <a:spcPct val="30000"/>
              </a:spcBef>
              <a:defRPr sz="1200">
                <a:solidFill>
                  <a:schemeClr val="tx1"/>
                </a:solidFill>
                <a:latin typeface="Times New Roman" panose="02020603050405020304" pitchFamily="18" charset="0"/>
              </a:defRPr>
            </a:lvl4pPr>
            <a:lvl5pPr marL="2055813" indent="-227013">
              <a:spcBef>
                <a:spcPct val="30000"/>
              </a:spcBef>
              <a:defRPr sz="1200">
                <a:solidFill>
                  <a:schemeClr val="tx1"/>
                </a:solidFill>
                <a:latin typeface="Times New Roman" panose="02020603050405020304" pitchFamily="18" charset="0"/>
              </a:defRPr>
            </a:lvl5pPr>
            <a:lvl6pPr marL="2513013" indent="-227013" eaLnBrk="0" fontAlgn="base" hangingPunct="0">
              <a:spcBef>
                <a:spcPct val="30000"/>
              </a:spcBef>
              <a:spcAft>
                <a:spcPct val="0"/>
              </a:spcAft>
              <a:defRPr sz="1200">
                <a:solidFill>
                  <a:schemeClr val="tx1"/>
                </a:solidFill>
                <a:latin typeface="Times New Roman" panose="02020603050405020304" pitchFamily="18" charset="0"/>
              </a:defRPr>
            </a:lvl6pPr>
            <a:lvl7pPr marL="2970213" indent="-227013" eaLnBrk="0" fontAlgn="base" hangingPunct="0">
              <a:spcBef>
                <a:spcPct val="30000"/>
              </a:spcBef>
              <a:spcAft>
                <a:spcPct val="0"/>
              </a:spcAft>
              <a:defRPr sz="1200">
                <a:solidFill>
                  <a:schemeClr val="tx1"/>
                </a:solidFill>
                <a:latin typeface="Times New Roman" panose="02020603050405020304" pitchFamily="18" charset="0"/>
              </a:defRPr>
            </a:lvl7pPr>
            <a:lvl8pPr marL="3427413" indent="-227013" eaLnBrk="0" fontAlgn="base" hangingPunct="0">
              <a:spcBef>
                <a:spcPct val="30000"/>
              </a:spcBef>
              <a:spcAft>
                <a:spcPct val="0"/>
              </a:spcAft>
              <a:defRPr sz="1200">
                <a:solidFill>
                  <a:schemeClr val="tx1"/>
                </a:solidFill>
                <a:latin typeface="Times New Roman" panose="02020603050405020304" pitchFamily="18" charset="0"/>
              </a:defRPr>
            </a:lvl8pPr>
            <a:lvl9pPr marL="3884613" indent="-22701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4D6E570F-7C6A-463F-A720-2CA9DC606779}" type="slidenum">
              <a:rPr lang="en-US" altLang="en-US">
                <a:latin typeface="Arial Narrow" panose="020B0606020202030204" pitchFamily="34" charset="0"/>
              </a:rPr>
              <a:pPr eaLnBrk="1" hangingPunct="1">
                <a:spcBef>
                  <a:spcPct val="0"/>
                </a:spcBef>
              </a:pPr>
              <a:t>19</a:t>
            </a:fld>
            <a:endParaRPr lang="en-US" altLang="en-US">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86B5F86-03F1-44A6-BB5B-D645CF68A10C}" type="slidenum">
              <a:rPr lang="en-US" altLang="en-US"/>
              <a:pPr/>
              <a:t>‹#›</a:t>
            </a:fld>
            <a:endParaRPr lang="en-US" altLang="en-US"/>
          </a:p>
        </p:txBody>
      </p:sp>
    </p:spTree>
    <p:extLst>
      <p:ext uri="{BB962C8B-B14F-4D97-AF65-F5344CB8AC3E}">
        <p14:creationId xmlns:p14="http://schemas.microsoft.com/office/powerpoint/2010/main" val="2212885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70D2E8C-A820-426D-AB04-F5FB30A1FB28}" type="slidenum">
              <a:rPr lang="en-US" altLang="en-US"/>
              <a:pPr/>
              <a:t>‹#›</a:t>
            </a:fld>
            <a:endParaRPr lang="en-US" altLang="en-US"/>
          </a:p>
        </p:txBody>
      </p:sp>
    </p:spTree>
    <p:extLst>
      <p:ext uri="{BB962C8B-B14F-4D97-AF65-F5344CB8AC3E}">
        <p14:creationId xmlns:p14="http://schemas.microsoft.com/office/powerpoint/2010/main" val="3822123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40BC3FB-4A05-43EE-961F-C18F31B95E8B}" type="slidenum">
              <a:rPr lang="en-US" altLang="en-US"/>
              <a:pPr/>
              <a:t>‹#›</a:t>
            </a:fld>
            <a:endParaRPr lang="en-US" altLang="en-US"/>
          </a:p>
        </p:txBody>
      </p:sp>
    </p:spTree>
    <p:extLst>
      <p:ext uri="{BB962C8B-B14F-4D97-AF65-F5344CB8AC3E}">
        <p14:creationId xmlns:p14="http://schemas.microsoft.com/office/powerpoint/2010/main" val="36978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831F471-A0EB-4445-BDDE-F9CCAF5B2A7D}" type="slidenum">
              <a:rPr lang="en-US" altLang="en-US"/>
              <a:pPr/>
              <a:t>‹#›</a:t>
            </a:fld>
            <a:endParaRPr lang="en-US" altLang="en-US"/>
          </a:p>
        </p:txBody>
      </p:sp>
    </p:spTree>
    <p:extLst>
      <p:ext uri="{BB962C8B-B14F-4D97-AF65-F5344CB8AC3E}">
        <p14:creationId xmlns:p14="http://schemas.microsoft.com/office/powerpoint/2010/main" val="156121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622AA73-EF10-493E-A31F-D28542CF386E}" type="slidenum">
              <a:rPr lang="en-US" altLang="en-US"/>
              <a:pPr/>
              <a:t>‹#›</a:t>
            </a:fld>
            <a:endParaRPr lang="en-US" altLang="en-US"/>
          </a:p>
        </p:txBody>
      </p:sp>
    </p:spTree>
    <p:extLst>
      <p:ext uri="{BB962C8B-B14F-4D97-AF65-F5344CB8AC3E}">
        <p14:creationId xmlns:p14="http://schemas.microsoft.com/office/powerpoint/2010/main" val="3654522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C90B490-1702-4C2F-B3AA-F9238EEF959B}" type="slidenum">
              <a:rPr lang="en-US" altLang="en-US"/>
              <a:pPr/>
              <a:t>‹#›</a:t>
            </a:fld>
            <a:endParaRPr lang="en-US" altLang="en-US"/>
          </a:p>
        </p:txBody>
      </p:sp>
    </p:spTree>
    <p:extLst>
      <p:ext uri="{BB962C8B-B14F-4D97-AF65-F5344CB8AC3E}">
        <p14:creationId xmlns:p14="http://schemas.microsoft.com/office/powerpoint/2010/main" val="636433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75FFE53B-8B72-48AA-B756-CD19F7E2A131}" type="slidenum">
              <a:rPr lang="en-US" altLang="en-US"/>
              <a:pPr/>
              <a:t>‹#›</a:t>
            </a:fld>
            <a:endParaRPr lang="en-US" altLang="en-US"/>
          </a:p>
        </p:txBody>
      </p:sp>
    </p:spTree>
    <p:extLst>
      <p:ext uri="{BB962C8B-B14F-4D97-AF65-F5344CB8AC3E}">
        <p14:creationId xmlns:p14="http://schemas.microsoft.com/office/powerpoint/2010/main" val="1135939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CB27ABD-F069-4C2F-8B5C-0F6D5008E88F}" type="slidenum">
              <a:rPr lang="en-US" altLang="en-US"/>
              <a:pPr/>
              <a:t>‹#›</a:t>
            </a:fld>
            <a:endParaRPr lang="en-US" altLang="en-US"/>
          </a:p>
        </p:txBody>
      </p:sp>
    </p:spTree>
    <p:extLst>
      <p:ext uri="{BB962C8B-B14F-4D97-AF65-F5344CB8AC3E}">
        <p14:creationId xmlns:p14="http://schemas.microsoft.com/office/powerpoint/2010/main" val="426381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F850551B-76CF-44AC-8350-72DDF43F114D}" type="slidenum">
              <a:rPr lang="en-US" altLang="en-US"/>
              <a:pPr/>
              <a:t>‹#›</a:t>
            </a:fld>
            <a:endParaRPr lang="en-US" altLang="en-US"/>
          </a:p>
        </p:txBody>
      </p:sp>
    </p:spTree>
    <p:extLst>
      <p:ext uri="{BB962C8B-B14F-4D97-AF65-F5344CB8AC3E}">
        <p14:creationId xmlns:p14="http://schemas.microsoft.com/office/powerpoint/2010/main" val="3782328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7D0D685-59BE-4378-AFE3-6B2AA4EE708B}" type="slidenum">
              <a:rPr lang="en-US" altLang="en-US"/>
              <a:pPr/>
              <a:t>‹#›</a:t>
            </a:fld>
            <a:endParaRPr lang="en-US" altLang="en-US"/>
          </a:p>
        </p:txBody>
      </p:sp>
    </p:spTree>
    <p:extLst>
      <p:ext uri="{BB962C8B-B14F-4D97-AF65-F5344CB8AC3E}">
        <p14:creationId xmlns:p14="http://schemas.microsoft.com/office/powerpoint/2010/main" val="174278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0C5A32E8-D480-4D00-94DF-F7B486398CF1}" type="slidenum">
              <a:rPr lang="en-US" altLang="en-US"/>
              <a:pPr/>
              <a:t>‹#›</a:t>
            </a:fld>
            <a:endParaRPr lang="en-US" altLang="en-US"/>
          </a:p>
        </p:txBody>
      </p:sp>
    </p:spTree>
    <p:extLst>
      <p:ext uri="{BB962C8B-B14F-4D97-AF65-F5344CB8AC3E}">
        <p14:creationId xmlns:p14="http://schemas.microsoft.com/office/powerpoint/2010/main" val="3382574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76E9B5A-34CF-46E6-8484-99490335D811}"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nam04.safelinks.protection.outlook.com/?url=https%3A%2F%2Fokstatecasnr.az1.qualtrics.com%2Fjfe%2Fform%2FSV_0HQ9CIksnTH7gGx&amp;data=02%7C01%7Crodney.jones%40okstate.edu%7C402ceb67e8814367a6f708d7a10b0ee3%7C2a69c91de8494e34a230cdf8b27e1964%7C0%7C0%7C637154941169886753&amp;sdata=BMaLoVnEwYbJr2iUNeEllr8W%2FYWKt25snf1K7EH6M5s%3D&amp;reserved=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23938" y="1752600"/>
            <a:ext cx="7467600" cy="2057400"/>
          </a:xfrm>
        </p:spPr>
        <p:txBody>
          <a:bodyPr/>
          <a:lstStyle/>
          <a:p>
            <a:pPr algn="l"/>
            <a:r>
              <a:rPr lang="en-US" altLang="en-US" sz="4000" b="1" i="1" smtClean="0"/>
              <a:t>Update on Southern Plains Ag Economy</a:t>
            </a:r>
          </a:p>
        </p:txBody>
      </p:sp>
      <p:sp>
        <p:nvSpPr>
          <p:cNvPr id="2051" name="TextBox 1"/>
          <p:cNvSpPr txBox="1">
            <a:spLocks noChangeArrowheads="1"/>
          </p:cNvSpPr>
          <p:nvPr/>
        </p:nvSpPr>
        <p:spPr bwMode="auto">
          <a:xfrm>
            <a:off x="457200" y="4216400"/>
            <a:ext cx="76342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Rodney Jones, Ph.D.     Oklahoma Farm Credit  Agricultural</a:t>
            </a:r>
          </a:p>
          <a:p>
            <a:pPr>
              <a:spcBef>
                <a:spcPct val="0"/>
              </a:spcBef>
              <a:buFontTx/>
              <a:buNone/>
            </a:pPr>
            <a:r>
              <a:rPr lang="en-US" altLang="en-US" sz="2400"/>
              <a:t>Finance Chair, OSU Dept. of Agricultural Economics</a:t>
            </a:r>
          </a:p>
        </p:txBody>
      </p:sp>
      <p:pic>
        <p:nvPicPr>
          <p:cNvPr id="205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81000"/>
            <a:ext cx="2209800"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62000" y="228600"/>
            <a:ext cx="7772400" cy="1143000"/>
          </a:xfrm>
        </p:spPr>
        <p:txBody>
          <a:bodyPr/>
          <a:lstStyle/>
          <a:p>
            <a:r>
              <a:rPr lang="en-US" altLang="en-US" smtClean="0"/>
              <a:t>Facts and Projections</a:t>
            </a:r>
          </a:p>
        </p:txBody>
      </p:sp>
      <p:sp>
        <p:nvSpPr>
          <p:cNvPr id="11267" name="Content Placeholder 2"/>
          <p:cNvSpPr>
            <a:spLocks noGrp="1"/>
          </p:cNvSpPr>
          <p:nvPr>
            <p:ph idx="1"/>
          </p:nvPr>
        </p:nvSpPr>
        <p:spPr>
          <a:xfrm>
            <a:off x="533400" y="1371600"/>
            <a:ext cx="7772400" cy="4648200"/>
          </a:xfrm>
        </p:spPr>
        <p:txBody>
          <a:bodyPr/>
          <a:lstStyle/>
          <a:p>
            <a:r>
              <a:rPr lang="en-US" altLang="en-US" smtClean="0"/>
              <a:t>Expected Repayment issues depend on Location</a:t>
            </a:r>
          </a:p>
        </p:txBody>
      </p:sp>
      <p:pic>
        <p:nvPicPr>
          <p:cNvPr id="1126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590800"/>
            <a:ext cx="6696075" cy="3505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762000" y="228600"/>
            <a:ext cx="7772400" cy="1143000"/>
          </a:xfrm>
        </p:spPr>
        <p:txBody>
          <a:bodyPr/>
          <a:lstStyle/>
          <a:p>
            <a:r>
              <a:rPr lang="en-US" altLang="en-US" smtClean="0"/>
              <a:t>Farmland Values Very Stable</a:t>
            </a:r>
          </a:p>
        </p:txBody>
      </p:sp>
      <p:sp>
        <p:nvSpPr>
          <p:cNvPr id="12291" name="TextBox 1"/>
          <p:cNvSpPr txBox="1">
            <a:spLocks noChangeArrowheads="1"/>
          </p:cNvSpPr>
          <p:nvPr/>
        </p:nvSpPr>
        <p:spPr bwMode="auto">
          <a:xfrm>
            <a:off x="620713" y="4572000"/>
            <a:ext cx="8051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Oklahoma land values overall up slightly.  (Pasture up a bit, </a:t>
            </a:r>
          </a:p>
          <a:p>
            <a:pPr>
              <a:spcBef>
                <a:spcPct val="0"/>
              </a:spcBef>
              <a:buFontTx/>
              <a:buNone/>
            </a:pPr>
            <a:r>
              <a:rPr lang="en-US" altLang="en-US" sz="2400"/>
              <a:t>Cropland down slightly)  For the last few years pastureland has </a:t>
            </a:r>
          </a:p>
          <a:p>
            <a:pPr>
              <a:spcBef>
                <a:spcPct val="0"/>
              </a:spcBef>
              <a:buFontTx/>
              <a:buNone/>
            </a:pPr>
            <a:r>
              <a:rPr lang="en-US" altLang="en-US" sz="2400"/>
              <a:t>In general sold for higher than cropland.  Starting to hear some </a:t>
            </a:r>
          </a:p>
          <a:p>
            <a:pPr>
              <a:spcBef>
                <a:spcPct val="0"/>
              </a:spcBef>
              <a:buFontTx/>
              <a:buNone/>
            </a:pPr>
            <a:r>
              <a:rPr lang="en-US" altLang="en-US" sz="2400"/>
              <a:t>concern regarding the volume of land coming on the market.</a:t>
            </a:r>
          </a:p>
        </p:txBody>
      </p:sp>
      <p:pic>
        <p:nvPicPr>
          <p:cNvPr id="12292"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38200" y="1219200"/>
            <a:ext cx="7391400" cy="3124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762000" y="228600"/>
            <a:ext cx="7772400" cy="1143000"/>
          </a:xfrm>
        </p:spPr>
        <p:txBody>
          <a:bodyPr/>
          <a:lstStyle/>
          <a:p>
            <a:r>
              <a:rPr lang="en-US" altLang="en-US" smtClean="0"/>
              <a:t>Positive Factors Looking Forward</a:t>
            </a:r>
          </a:p>
        </p:txBody>
      </p:sp>
      <p:sp>
        <p:nvSpPr>
          <p:cNvPr id="13315" name="Content Placeholder 2"/>
          <p:cNvSpPr>
            <a:spLocks noGrp="1"/>
          </p:cNvSpPr>
          <p:nvPr>
            <p:ph idx="1"/>
          </p:nvPr>
        </p:nvSpPr>
        <p:spPr>
          <a:xfrm>
            <a:off x="609600" y="1600200"/>
            <a:ext cx="7772400" cy="4800600"/>
          </a:xfrm>
        </p:spPr>
        <p:txBody>
          <a:bodyPr/>
          <a:lstStyle/>
          <a:p>
            <a:pPr lvl="1"/>
            <a:r>
              <a:rPr lang="en-US" altLang="en-US" smtClean="0"/>
              <a:t>Instead of continuing to go up, interest rates have stabilized or come down slightly.  The risk of increases has subsided</a:t>
            </a:r>
          </a:p>
          <a:p>
            <a:pPr lvl="1"/>
            <a:r>
              <a:rPr lang="en-US" altLang="en-US" smtClean="0"/>
              <a:t>Other cost components appear to be stabilized</a:t>
            </a:r>
          </a:p>
          <a:p>
            <a:pPr lvl="1"/>
            <a:r>
              <a:rPr lang="en-US" altLang="en-US" smtClean="0"/>
              <a:t>Overall agricultural product exports have been surprisingly strong despite the trade war</a:t>
            </a:r>
          </a:p>
          <a:p>
            <a:pPr lvl="1"/>
            <a:r>
              <a:rPr lang="en-US" altLang="en-US" smtClean="0"/>
              <a:t>Land values (at least in Oklahoma) have been relatively stable, providing some equity support</a:t>
            </a:r>
          </a:p>
          <a:p>
            <a:pPr lvl="1"/>
            <a:r>
              <a:rPr lang="en-US" altLang="en-US" smtClean="0"/>
              <a:t>Cattle prices appear to be positioned to start improving</a:t>
            </a: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762000" y="228600"/>
            <a:ext cx="7772400" cy="1143000"/>
          </a:xfrm>
        </p:spPr>
        <p:txBody>
          <a:bodyPr/>
          <a:lstStyle/>
          <a:p>
            <a:r>
              <a:rPr lang="en-US" altLang="en-US" smtClean="0"/>
              <a:t>Negative Factors Looking Forward</a:t>
            </a:r>
          </a:p>
        </p:txBody>
      </p:sp>
      <p:sp>
        <p:nvSpPr>
          <p:cNvPr id="14339" name="Content Placeholder 2"/>
          <p:cNvSpPr>
            <a:spLocks noGrp="1"/>
          </p:cNvSpPr>
          <p:nvPr>
            <p:ph idx="1"/>
          </p:nvPr>
        </p:nvSpPr>
        <p:spPr>
          <a:xfrm>
            <a:off x="609600" y="1600200"/>
            <a:ext cx="7772400" cy="4800600"/>
          </a:xfrm>
        </p:spPr>
        <p:txBody>
          <a:bodyPr/>
          <a:lstStyle/>
          <a:p>
            <a:pPr lvl="1"/>
            <a:r>
              <a:rPr lang="en-US" altLang="en-US" smtClean="0"/>
              <a:t>Both U.S. and World ending stock of Grain (wheat, corn and soybeans) are all at very high levels, above average.  While trade agreement progress will help marginally, the fact is that there is a lot of grain in the world</a:t>
            </a:r>
          </a:p>
          <a:p>
            <a:pPr lvl="1"/>
            <a:r>
              <a:rPr lang="en-US" altLang="en-US" smtClean="0"/>
              <a:t>Likely will be less “ad hoc” government assistance (MLA or something similar)</a:t>
            </a: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52400"/>
            <a:ext cx="8229600" cy="1143000"/>
          </a:xfrm>
        </p:spPr>
        <p:txBody>
          <a:bodyPr/>
          <a:lstStyle/>
          <a:p>
            <a:pPr eaLnBrk="1" hangingPunct="1"/>
            <a:r>
              <a:rPr lang="en-US" altLang="en-US" sz="4000" smtClean="0"/>
              <a:t>Industry Observations</a:t>
            </a:r>
          </a:p>
        </p:txBody>
      </p:sp>
      <p:sp>
        <p:nvSpPr>
          <p:cNvPr id="15363" name="Rectangle 3"/>
          <p:cNvSpPr>
            <a:spLocks noGrp="1" noChangeArrowheads="1"/>
          </p:cNvSpPr>
          <p:nvPr>
            <p:ph idx="1"/>
          </p:nvPr>
        </p:nvSpPr>
        <p:spPr>
          <a:xfrm>
            <a:off x="533400" y="1219200"/>
            <a:ext cx="8229600" cy="4225925"/>
          </a:xfrm>
        </p:spPr>
        <p:txBody>
          <a:bodyPr/>
          <a:lstStyle/>
          <a:p>
            <a:pPr eaLnBrk="1" hangingPunct="1">
              <a:spcBef>
                <a:spcPts val="3000"/>
              </a:spcBef>
            </a:pPr>
            <a:r>
              <a:rPr lang="en-US" altLang="en-US" sz="2400" smtClean="0"/>
              <a:t>Purdue University Center For Commercial Agriculture Ag Economy Monthly Barometer (400 Producers Surveyed Each Month)</a:t>
            </a:r>
          </a:p>
        </p:txBody>
      </p:sp>
      <p:pic>
        <p:nvPicPr>
          <p:cNvPr id="1536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7788" y="2590800"/>
            <a:ext cx="6448425" cy="3900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4"/>
          <p:cNvSpPr txBox="1">
            <a:spLocks noChangeArrowheads="1"/>
          </p:cNvSpPr>
          <p:nvPr/>
        </p:nvSpPr>
        <p:spPr bwMode="auto">
          <a:xfrm>
            <a:off x="990600" y="4953000"/>
            <a:ext cx="67659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At least “some” farmers are more willing to consider </a:t>
            </a:r>
          </a:p>
          <a:p>
            <a:pPr>
              <a:spcBef>
                <a:spcPct val="0"/>
              </a:spcBef>
              <a:buFontTx/>
              <a:buNone/>
            </a:pPr>
            <a:r>
              <a:rPr lang="en-US" altLang="en-US" sz="2400"/>
              <a:t>Making large capital expenditures that in recent past</a:t>
            </a:r>
          </a:p>
        </p:txBody>
      </p:sp>
      <p:pic>
        <p:nvPicPr>
          <p:cNvPr id="1638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6338" y="533400"/>
            <a:ext cx="6705600" cy="3624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2"/>
          <p:cNvSpPr txBox="1">
            <a:spLocks noChangeArrowheads="1"/>
          </p:cNvSpPr>
          <p:nvPr/>
        </p:nvSpPr>
        <p:spPr bwMode="auto">
          <a:xfrm>
            <a:off x="685800" y="4648200"/>
            <a:ext cx="76469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Survey respondents believe that the trade dispute with China</a:t>
            </a:r>
          </a:p>
          <a:p>
            <a:pPr>
              <a:spcBef>
                <a:spcPct val="0"/>
              </a:spcBef>
              <a:buFontTx/>
              <a:buNone/>
            </a:pPr>
            <a:r>
              <a:rPr lang="en-US" altLang="en-US" sz="2400"/>
              <a:t>is on a path to resolution, and that it will benefit U.S. ag.</a:t>
            </a:r>
          </a:p>
        </p:txBody>
      </p:sp>
      <p:pic>
        <p:nvPicPr>
          <p:cNvPr id="174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28600"/>
            <a:ext cx="6419850" cy="3962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52400"/>
            <a:ext cx="8229600" cy="1143000"/>
          </a:xfrm>
        </p:spPr>
        <p:txBody>
          <a:bodyPr/>
          <a:lstStyle/>
          <a:p>
            <a:pPr eaLnBrk="1" hangingPunct="1"/>
            <a:r>
              <a:rPr lang="en-US" altLang="en-US" sz="4000" smtClean="0"/>
              <a:t>Local Observations</a:t>
            </a:r>
          </a:p>
        </p:txBody>
      </p:sp>
      <p:sp>
        <p:nvSpPr>
          <p:cNvPr id="18435" name="Rectangle 3"/>
          <p:cNvSpPr>
            <a:spLocks noGrp="1" noChangeArrowheads="1"/>
          </p:cNvSpPr>
          <p:nvPr>
            <p:ph idx="1"/>
          </p:nvPr>
        </p:nvSpPr>
        <p:spPr>
          <a:xfrm>
            <a:off x="533400" y="1752600"/>
            <a:ext cx="8229600" cy="4225925"/>
          </a:xfrm>
        </p:spPr>
        <p:txBody>
          <a:bodyPr/>
          <a:lstStyle/>
          <a:p>
            <a:pPr eaLnBrk="1" hangingPunct="1">
              <a:spcBef>
                <a:spcPts val="3000"/>
              </a:spcBef>
            </a:pPr>
            <a:r>
              <a:rPr lang="en-US" altLang="en-US" sz="2400" smtClean="0"/>
              <a:t>A recent summary of the 2017 Census of Ag revealed</a:t>
            </a:r>
          </a:p>
          <a:p>
            <a:pPr lvl="1" eaLnBrk="1" hangingPunct="1">
              <a:spcBef>
                <a:spcPts val="3000"/>
              </a:spcBef>
            </a:pPr>
            <a:r>
              <a:rPr lang="en-US" altLang="en-US" sz="2000" smtClean="0"/>
              <a:t>19 counties in Oklahoma lost 10% or more of farms between 2012 and 2017.  Mostly Western and North Central Oklahoma.  At least 10 more counties were close to that percentage loss.</a:t>
            </a:r>
          </a:p>
          <a:p>
            <a:pPr lvl="1" eaLnBrk="1" hangingPunct="1">
              <a:spcBef>
                <a:spcPts val="3000"/>
              </a:spcBef>
            </a:pPr>
            <a:r>
              <a:rPr lang="en-US" altLang="en-US" sz="2000" smtClean="0"/>
              <a:t>About 7 counties gained 10% or more in farm numbers.  Mostly close to larger population areas</a:t>
            </a:r>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What Can Individual Producers Do?</a:t>
            </a:r>
          </a:p>
        </p:txBody>
      </p:sp>
      <p:sp>
        <p:nvSpPr>
          <p:cNvPr id="19459" name="Content Placeholder 2"/>
          <p:cNvSpPr>
            <a:spLocks noGrp="1"/>
          </p:cNvSpPr>
          <p:nvPr>
            <p:ph idx="1"/>
          </p:nvPr>
        </p:nvSpPr>
        <p:spPr>
          <a:xfrm>
            <a:off x="685800" y="1828800"/>
            <a:ext cx="7772400" cy="4800600"/>
          </a:xfrm>
        </p:spPr>
        <p:txBody>
          <a:bodyPr/>
          <a:lstStyle/>
          <a:p>
            <a:r>
              <a:rPr lang="en-US" altLang="en-US" smtClean="0"/>
              <a:t>As always, for commodity crop producers it’s all about cost managment</a:t>
            </a:r>
          </a:p>
          <a:p>
            <a:pPr lvl="1"/>
            <a:r>
              <a:rPr lang="en-US" altLang="en-US" smtClean="0"/>
              <a:t>Find a way to cut $20.00 per acre off of production costs relative to recent years (in some cases those may be permanent cost savings, in some cases those may be temporary to get through the current times)</a:t>
            </a:r>
          </a:p>
          <a:p>
            <a:pPr lvl="1"/>
            <a:r>
              <a:rPr lang="en-US" altLang="en-US" smtClean="0"/>
              <a:t>That strategy is working well for many producers, but in some cases not going over so well with some traditional input suppliers</a:t>
            </a:r>
          </a:p>
          <a:p>
            <a:pPr lvl="1"/>
            <a:endParaRPr lang="en-US" altLang="en-US" smtClean="0"/>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152400"/>
            <a:ext cx="8229600" cy="1143000"/>
          </a:xfrm>
        </p:spPr>
        <p:txBody>
          <a:bodyPr/>
          <a:lstStyle/>
          <a:p>
            <a:pPr eaLnBrk="1" hangingPunct="1"/>
            <a:r>
              <a:rPr lang="en-US" altLang="en-US" sz="4000" smtClean="0"/>
              <a:t>Crop Budget Realities</a:t>
            </a:r>
          </a:p>
        </p:txBody>
      </p:sp>
      <p:sp>
        <p:nvSpPr>
          <p:cNvPr id="20483" name="Rectangle 3"/>
          <p:cNvSpPr>
            <a:spLocks noGrp="1" noChangeArrowheads="1"/>
          </p:cNvSpPr>
          <p:nvPr>
            <p:ph idx="1"/>
          </p:nvPr>
        </p:nvSpPr>
        <p:spPr>
          <a:xfrm>
            <a:off x="457200" y="1600200"/>
            <a:ext cx="8229600" cy="4953000"/>
          </a:xfrm>
        </p:spPr>
        <p:txBody>
          <a:bodyPr/>
          <a:lstStyle/>
          <a:p>
            <a:pPr eaLnBrk="1" hangingPunct="1">
              <a:spcBef>
                <a:spcPts val="3000"/>
              </a:spcBef>
            </a:pPr>
            <a:r>
              <a:rPr lang="en-US" altLang="en-US" smtClean="0"/>
              <a:t>Crop budget projections look challenging for 2020.   </a:t>
            </a:r>
          </a:p>
          <a:p>
            <a:pPr eaLnBrk="1" hangingPunct="1">
              <a:spcBef>
                <a:spcPts val="3000"/>
              </a:spcBef>
            </a:pPr>
            <a:r>
              <a:rPr lang="en-US" altLang="en-US" smtClean="0"/>
              <a:t>Wheat looks especially challenging because of dramatic price volatility.</a:t>
            </a:r>
          </a:p>
          <a:p>
            <a:pPr eaLnBrk="1" hangingPunct="1">
              <a:spcBef>
                <a:spcPts val="3000"/>
              </a:spcBef>
            </a:pPr>
            <a:r>
              <a:rPr lang="en-US" altLang="en-US" smtClean="0"/>
              <a:t>However, most Oklahoma producers have wheat base, so the PLC program may provide some assistance for the 2019 and 2020 crop years.</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smtClean="0"/>
              <a:t>We Have Been In Challenging Economic Times For About Six Years</a:t>
            </a:r>
          </a:p>
        </p:txBody>
      </p:sp>
      <p:sp>
        <p:nvSpPr>
          <p:cNvPr id="3075" name="Content Placeholder 2"/>
          <p:cNvSpPr>
            <a:spLocks noGrp="1"/>
          </p:cNvSpPr>
          <p:nvPr>
            <p:ph idx="1"/>
          </p:nvPr>
        </p:nvSpPr>
        <p:spPr>
          <a:xfrm>
            <a:off x="762000" y="2590800"/>
            <a:ext cx="7772400" cy="3124200"/>
          </a:xfrm>
        </p:spPr>
        <p:txBody>
          <a:bodyPr/>
          <a:lstStyle/>
          <a:p>
            <a:r>
              <a:rPr lang="en-US" altLang="en-US" smtClean="0"/>
              <a:t>In general more true for crop based operations than for cattle or mixed operations, but that may be changing</a:t>
            </a:r>
          </a:p>
          <a:p>
            <a:r>
              <a:rPr lang="en-US" altLang="en-US" smtClean="0"/>
              <a:t>Degree and type of “financial stress” varies from producer to producer</a:t>
            </a:r>
          </a:p>
          <a:p>
            <a:r>
              <a:rPr lang="en-US" altLang="en-US" smtClean="0"/>
              <a:t>Dairy industry has been particularly challenging</a:t>
            </a: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533400" y="228600"/>
            <a:ext cx="7772400" cy="1143000"/>
          </a:xfrm>
        </p:spPr>
        <p:txBody>
          <a:bodyPr/>
          <a:lstStyle/>
          <a:p>
            <a:r>
              <a:rPr lang="en-US" altLang="en-US" smtClean="0"/>
              <a:t>In Summary</a:t>
            </a:r>
          </a:p>
        </p:txBody>
      </p:sp>
      <p:sp>
        <p:nvSpPr>
          <p:cNvPr id="21507" name="Content Placeholder 2"/>
          <p:cNvSpPr>
            <a:spLocks noGrp="1"/>
          </p:cNvSpPr>
          <p:nvPr>
            <p:ph idx="1"/>
          </p:nvPr>
        </p:nvSpPr>
        <p:spPr>
          <a:xfrm>
            <a:off x="609600" y="1447800"/>
            <a:ext cx="7772400" cy="4114800"/>
          </a:xfrm>
        </p:spPr>
        <p:txBody>
          <a:bodyPr/>
          <a:lstStyle/>
          <a:p>
            <a:r>
              <a:rPr lang="en-US" altLang="en-US" smtClean="0"/>
              <a:t>We are in an extended period of very challenging financial times for our ag sector (much more like the 1920’s than the 1980’s)</a:t>
            </a:r>
          </a:p>
          <a:p>
            <a:r>
              <a:rPr lang="en-US" altLang="en-US" smtClean="0"/>
              <a:t>Our producers are “weathering the storm” fairly well in general, there are individual exceptions</a:t>
            </a:r>
          </a:p>
          <a:p>
            <a:r>
              <a:rPr lang="en-US" altLang="en-US" smtClean="0"/>
              <a:t>There are some signs that conditions may be improving, especially for livestock producers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04800" y="76200"/>
            <a:ext cx="8534400" cy="1143000"/>
          </a:xfrm>
        </p:spPr>
        <p:txBody>
          <a:bodyPr/>
          <a:lstStyle/>
          <a:p>
            <a:r>
              <a:rPr lang="en-US" altLang="en-US" smtClean="0"/>
              <a:t>Questions?  Please Click on the Link to Take Our Webinar Survey</a:t>
            </a:r>
          </a:p>
        </p:txBody>
      </p:sp>
      <p:sp>
        <p:nvSpPr>
          <p:cNvPr id="22531" name="Content Placeholder 2"/>
          <p:cNvSpPr>
            <a:spLocks noGrp="1"/>
          </p:cNvSpPr>
          <p:nvPr>
            <p:ph idx="1"/>
          </p:nvPr>
        </p:nvSpPr>
        <p:spPr/>
        <p:txBody>
          <a:bodyPr/>
          <a:lstStyle/>
          <a:p>
            <a:endParaRPr lang="en-US" altLang="en-US" smtClean="0"/>
          </a:p>
          <a:p>
            <a:r>
              <a:rPr lang="en-US" altLang="en-US" smtClean="0"/>
              <a:t>If you would like to be added to the list for our Ag Finance electronic newsletter, send me an email at </a:t>
            </a:r>
            <a:r>
              <a:rPr lang="en-US" altLang="en-US" smtClean="0">
                <a:solidFill>
                  <a:srgbClr val="FFFF00"/>
                </a:solidFill>
              </a:rPr>
              <a:t>rodney.jones@okstate.edu</a:t>
            </a:r>
          </a:p>
          <a:p>
            <a:r>
              <a:rPr lang="en-US" altLang="en-US" smtClean="0"/>
              <a:t>Join us on Facebook at </a:t>
            </a:r>
            <a:r>
              <a:rPr lang="en-US" altLang="en-US" b="1" smtClean="0">
                <a:solidFill>
                  <a:srgbClr val="FFFF00"/>
                </a:solidFill>
              </a:rPr>
              <a:t>OSUFarmManagment</a:t>
            </a:r>
            <a:r>
              <a:rPr lang="en-US" altLang="en-US" smtClean="0">
                <a:solidFill>
                  <a:srgbClr val="FF0000"/>
                </a:solidFill>
              </a:rPr>
              <a:t>  </a:t>
            </a:r>
            <a:r>
              <a:rPr lang="en-US" altLang="en-US" smtClean="0"/>
              <a:t> </a:t>
            </a:r>
          </a:p>
        </p:txBody>
      </p:sp>
      <p:pic>
        <p:nvPicPr>
          <p:cNvPr id="2253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4800600"/>
            <a:ext cx="2209800" cy="1447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533" name="TextBox 1"/>
          <p:cNvSpPr txBox="1">
            <a:spLocks noChangeArrowheads="1"/>
          </p:cNvSpPr>
          <p:nvPr/>
        </p:nvSpPr>
        <p:spPr bwMode="auto">
          <a:xfrm>
            <a:off x="762000" y="1447800"/>
            <a:ext cx="76025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000" u="sng">
                <a:solidFill>
                  <a:schemeClr val="tx2"/>
                </a:solidFill>
                <a:hlinkClick r:id="rId3"/>
              </a:rPr>
              <a:t>https://okstatecasnr.az1.qualtrics.com/jfe/form/SV_0HQ9CIksnTH7gGx</a:t>
            </a:r>
            <a:endParaRPr lang="en-US" altLang="en-US" sz="2000">
              <a:solidFill>
                <a:schemeClr val="tx2"/>
              </a:solidFill>
            </a:endParaRP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685800" y="304800"/>
            <a:ext cx="7772400" cy="1219200"/>
          </a:xfrm>
        </p:spPr>
        <p:txBody>
          <a:bodyPr/>
          <a:lstStyle/>
          <a:p>
            <a:r>
              <a:rPr lang="en-US" altLang="en-US" smtClean="0"/>
              <a:t>Is The Farm Financial Picture On The Road To Recovery?</a:t>
            </a:r>
          </a:p>
        </p:txBody>
      </p:sp>
      <p:pic>
        <p:nvPicPr>
          <p:cNvPr id="4099" name="Content Placeholder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3400" y="1905000"/>
            <a:ext cx="7543800" cy="43434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228600"/>
            <a:ext cx="7772400" cy="1143000"/>
          </a:xfrm>
        </p:spPr>
        <p:txBody>
          <a:bodyPr/>
          <a:lstStyle/>
          <a:p>
            <a:r>
              <a:rPr lang="en-US" altLang="en-US" smtClean="0"/>
              <a:t>Recovery in Farm Income?</a:t>
            </a:r>
          </a:p>
        </p:txBody>
      </p:sp>
      <p:sp>
        <p:nvSpPr>
          <p:cNvPr id="5123" name="Content Placeholder 2"/>
          <p:cNvSpPr>
            <a:spLocks noGrp="1"/>
          </p:cNvSpPr>
          <p:nvPr>
            <p:ph idx="1"/>
          </p:nvPr>
        </p:nvSpPr>
        <p:spPr>
          <a:xfrm>
            <a:off x="609600" y="1295400"/>
            <a:ext cx="7772400" cy="4648200"/>
          </a:xfrm>
        </p:spPr>
        <p:txBody>
          <a:bodyPr/>
          <a:lstStyle/>
          <a:p>
            <a:r>
              <a:rPr lang="en-US" altLang="en-US" smtClean="0"/>
              <a:t>2018 final numbers came in significantly better than forecast a year ago</a:t>
            </a:r>
          </a:p>
          <a:p>
            <a:r>
              <a:rPr lang="en-US" altLang="en-US" smtClean="0"/>
              <a:t>The current forecast for 2019 is continued improvement for the U.S. overall</a:t>
            </a:r>
          </a:p>
          <a:p>
            <a:r>
              <a:rPr lang="en-US" altLang="en-US" smtClean="0"/>
              <a:t>Appears to be driven by two factors. </a:t>
            </a:r>
          </a:p>
          <a:p>
            <a:pPr lvl="1"/>
            <a:r>
              <a:rPr lang="en-US" altLang="en-US" smtClean="0"/>
              <a:t>MFP Payments (structured a lot differently in 2019 than in 2018, wide variation in individual farm payments.</a:t>
            </a:r>
          </a:p>
          <a:p>
            <a:pPr lvl="1"/>
            <a:r>
              <a:rPr lang="en-US" altLang="en-US" smtClean="0"/>
              <a:t>Some input costs have come down</a:t>
            </a: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28600"/>
            <a:ext cx="7772400" cy="1143000"/>
          </a:xfrm>
        </p:spPr>
        <p:txBody>
          <a:bodyPr/>
          <a:lstStyle/>
          <a:p>
            <a:r>
              <a:rPr lang="en-US" altLang="en-US" smtClean="0"/>
              <a:t>Recovery in Farm Income?</a:t>
            </a:r>
          </a:p>
        </p:txBody>
      </p:sp>
      <p:sp>
        <p:nvSpPr>
          <p:cNvPr id="6147" name="Content Placeholder 2"/>
          <p:cNvSpPr>
            <a:spLocks noGrp="1"/>
          </p:cNvSpPr>
          <p:nvPr>
            <p:ph idx="1"/>
          </p:nvPr>
        </p:nvSpPr>
        <p:spPr>
          <a:xfrm>
            <a:off x="609600" y="1600200"/>
            <a:ext cx="7772400" cy="4343400"/>
          </a:xfrm>
        </p:spPr>
        <p:txBody>
          <a:bodyPr/>
          <a:lstStyle/>
          <a:p>
            <a:r>
              <a:rPr lang="en-US" altLang="en-US" smtClean="0"/>
              <a:t>Unlikely that there will be an MFP Payment for 2020</a:t>
            </a:r>
          </a:p>
          <a:p>
            <a:r>
              <a:rPr lang="en-US" altLang="en-US" smtClean="0"/>
              <a:t>Input costs will likely not see upward pressure</a:t>
            </a:r>
          </a:p>
          <a:p>
            <a:r>
              <a:rPr lang="en-US" altLang="en-US" smtClean="0"/>
              <a:t>Calf prices lower than last several year average, putting pressure on cow-calf returns</a:t>
            </a: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04800" y="609600"/>
            <a:ext cx="8153400" cy="1143000"/>
          </a:xfrm>
        </p:spPr>
        <p:txBody>
          <a:bodyPr/>
          <a:lstStyle/>
          <a:p>
            <a:r>
              <a:rPr lang="en-US" altLang="en-US" smtClean="0"/>
              <a:t>Though The Numbers Are Small, Chapter 12 Filings Have Increased</a:t>
            </a:r>
          </a:p>
        </p:txBody>
      </p:sp>
      <p:pic>
        <p:nvPicPr>
          <p:cNvPr id="7171"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30338" y="1981200"/>
            <a:ext cx="6283325" cy="36576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72" name="TextBox 1"/>
          <p:cNvSpPr txBox="1">
            <a:spLocks noChangeArrowheads="1"/>
          </p:cNvSpPr>
          <p:nvPr/>
        </p:nvSpPr>
        <p:spPr bwMode="auto">
          <a:xfrm>
            <a:off x="685800" y="5791200"/>
            <a:ext cx="76549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2400"/>
              <a:t>Some Indication That in At Least Some Areas, The Numbers</a:t>
            </a:r>
          </a:p>
          <a:p>
            <a:pPr>
              <a:spcBef>
                <a:spcPct val="0"/>
              </a:spcBef>
              <a:buFontTx/>
              <a:buNone/>
            </a:pPr>
            <a:r>
              <a:rPr lang="en-US" altLang="en-US" sz="2400"/>
              <a:t>Increased Somewhat in Late 2019</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762000" y="228600"/>
            <a:ext cx="7772400" cy="1143000"/>
          </a:xfrm>
        </p:spPr>
        <p:txBody>
          <a:bodyPr/>
          <a:lstStyle/>
          <a:p>
            <a:r>
              <a:rPr lang="en-US" altLang="en-US" smtClean="0"/>
              <a:t>Facts and Projections</a:t>
            </a:r>
          </a:p>
        </p:txBody>
      </p:sp>
      <p:sp>
        <p:nvSpPr>
          <p:cNvPr id="8195" name="Content Placeholder 2"/>
          <p:cNvSpPr>
            <a:spLocks noGrp="1"/>
          </p:cNvSpPr>
          <p:nvPr>
            <p:ph idx="1"/>
          </p:nvPr>
        </p:nvSpPr>
        <p:spPr>
          <a:xfrm>
            <a:off x="609600" y="1752600"/>
            <a:ext cx="7772400" cy="4648200"/>
          </a:xfrm>
        </p:spPr>
        <p:txBody>
          <a:bodyPr/>
          <a:lstStyle/>
          <a:p>
            <a:r>
              <a:rPr lang="en-US" altLang="en-US" smtClean="0"/>
              <a:t>Surveys of Lenders consistently reveal that agricultural conditions are steadily getting worse rather than improving.  The majority of lenders consistently report that the deterioration is in general “modest”.  This has been the case for at least 4 years in a row, confirming that this downturn is in general a slow erosion of financial condition, much different than the 1980’s</a:t>
            </a: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762000" y="228600"/>
            <a:ext cx="7772400" cy="1143000"/>
          </a:xfrm>
        </p:spPr>
        <p:txBody>
          <a:bodyPr/>
          <a:lstStyle/>
          <a:p>
            <a:r>
              <a:rPr lang="en-US" altLang="en-US" smtClean="0"/>
              <a:t>Facts and Projections</a:t>
            </a:r>
          </a:p>
        </p:txBody>
      </p:sp>
      <p:sp>
        <p:nvSpPr>
          <p:cNvPr id="9219" name="Content Placeholder 2"/>
          <p:cNvSpPr>
            <a:spLocks noGrp="1"/>
          </p:cNvSpPr>
          <p:nvPr>
            <p:ph idx="1"/>
          </p:nvPr>
        </p:nvSpPr>
        <p:spPr>
          <a:xfrm>
            <a:off x="609600" y="1752600"/>
            <a:ext cx="7772400" cy="4648200"/>
          </a:xfrm>
        </p:spPr>
        <p:txBody>
          <a:bodyPr/>
          <a:lstStyle/>
          <a:p>
            <a:r>
              <a:rPr lang="en-US" altLang="en-US" smtClean="0"/>
              <a:t>Overall farm loan demand may be stabilizing</a:t>
            </a:r>
          </a:p>
        </p:txBody>
      </p:sp>
      <p:pic>
        <p:nvPicPr>
          <p:cNvPr id="922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048000"/>
            <a:ext cx="6677025" cy="32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762000" y="228600"/>
            <a:ext cx="7772400" cy="1143000"/>
          </a:xfrm>
        </p:spPr>
        <p:txBody>
          <a:bodyPr/>
          <a:lstStyle/>
          <a:p>
            <a:r>
              <a:rPr lang="en-US" altLang="en-US" smtClean="0"/>
              <a:t>Facts and Projections</a:t>
            </a:r>
          </a:p>
        </p:txBody>
      </p:sp>
      <p:sp>
        <p:nvSpPr>
          <p:cNvPr id="10243" name="Content Placeholder 2"/>
          <p:cNvSpPr>
            <a:spLocks noGrp="1"/>
          </p:cNvSpPr>
          <p:nvPr>
            <p:ph idx="1"/>
          </p:nvPr>
        </p:nvSpPr>
        <p:spPr>
          <a:xfrm>
            <a:off x="533400" y="1371600"/>
            <a:ext cx="7772400" cy="4648200"/>
          </a:xfrm>
        </p:spPr>
        <p:txBody>
          <a:bodyPr/>
          <a:lstStyle/>
          <a:p>
            <a:r>
              <a:rPr lang="en-US" altLang="en-US" smtClean="0"/>
              <a:t>Expected Repayment issues depend on Loan Type</a:t>
            </a:r>
          </a:p>
        </p:txBody>
      </p:sp>
      <p:pic>
        <p:nvPicPr>
          <p:cNvPr id="1024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743200"/>
            <a:ext cx="7162800"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0F5E55C585DB41A8086B22A0BA3978" ma:contentTypeVersion="10" ma:contentTypeDescription="Create a new document." ma:contentTypeScope="" ma:versionID="4017d100ac469d27e8afbfcd5da291e5">
  <xsd:schema xmlns:xsd="http://www.w3.org/2001/XMLSchema" xmlns:xs="http://www.w3.org/2001/XMLSchema" xmlns:p="http://schemas.microsoft.com/office/2006/metadata/properties" xmlns:ns3="6d636ed6-4d22-4f9b-a70c-2b144907596b" xmlns:ns4="db382af5-41d1-4468-8b87-e2f8642e227d" targetNamespace="http://schemas.microsoft.com/office/2006/metadata/properties" ma:root="true" ma:fieldsID="a87cfaeeda2f48cde7ed09687aa51c61" ns3:_="" ns4:_="">
    <xsd:import namespace="6d636ed6-4d22-4f9b-a70c-2b144907596b"/>
    <xsd:import namespace="db382af5-41d1-4468-8b87-e2f8642e227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636ed6-4d22-4f9b-a70c-2b1449075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382af5-41d1-4468-8b87-e2f8642e227d"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8E3CA0-A160-4964-B1C5-7690752DA6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636ed6-4d22-4f9b-a70c-2b144907596b"/>
    <ds:schemaRef ds:uri="db382af5-41d1-4468-8b87-e2f8642e22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46C6C7-D8EF-4BFE-A8CB-ACAC9AB26654}">
  <ds:schemaRefs>
    <ds:schemaRef ds:uri="http://schemas.microsoft.com/sharepoint/v3/contenttype/forms"/>
  </ds:schemaRefs>
</ds:datastoreItem>
</file>

<file path=customXml/itemProps3.xml><?xml version="1.0" encoding="utf-8"?>
<ds:datastoreItem xmlns:ds="http://schemas.openxmlformats.org/officeDocument/2006/customXml" ds:itemID="{BA3DB97B-D088-43F5-8532-5C6173649601}">
  <ds:schemaRefs>
    <ds:schemaRef ds:uri="http://schemas.microsoft.com/office/2006/metadata/properties"/>
    <ds:schemaRef ds:uri="http://schemas.microsoft.com/office/infopath/2007/PartnerControls"/>
    <ds:schemaRef ds:uri="http://purl.org/dc/dcmitype/"/>
    <ds:schemaRef ds:uri="6d636ed6-4d22-4f9b-a70c-2b144907596b"/>
    <ds:schemaRef ds:uri="http://www.w3.org/XML/1998/namespace"/>
    <ds:schemaRef ds:uri="http://purl.org/dc/terms/"/>
    <ds:schemaRef ds:uri="http://schemas.microsoft.com/office/2006/documentManagement/types"/>
    <ds:schemaRef ds:uri="http://schemas.openxmlformats.org/package/2006/metadata/core-properties"/>
    <ds:schemaRef ds:uri="db382af5-41d1-4468-8b87-e2f8642e227d"/>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11633</TotalTime>
  <Words>860</Words>
  <Application>Microsoft Office PowerPoint</Application>
  <PresentationFormat>On-screen Show (4:3)</PresentationFormat>
  <Paragraphs>73</Paragraphs>
  <Slides>21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Times New Roman</vt:lpstr>
      <vt:lpstr>Arial</vt:lpstr>
      <vt:lpstr>Arial Narrow</vt:lpstr>
      <vt:lpstr>Default Design</vt:lpstr>
      <vt:lpstr>Update on Southern Plains Ag Economy</vt:lpstr>
      <vt:lpstr>We Have Been In Challenging Economic Times For About Six Years</vt:lpstr>
      <vt:lpstr>Is The Farm Financial Picture On The Road To Recovery?</vt:lpstr>
      <vt:lpstr>Recovery in Farm Income?</vt:lpstr>
      <vt:lpstr>Recovery in Farm Income?</vt:lpstr>
      <vt:lpstr>Though The Numbers Are Small, Chapter 12 Filings Have Increased</vt:lpstr>
      <vt:lpstr>Facts and Projections</vt:lpstr>
      <vt:lpstr>Facts and Projections</vt:lpstr>
      <vt:lpstr>Facts and Projections</vt:lpstr>
      <vt:lpstr>Facts and Projections</vt:lpstr>
      <vt:lpstr>Farmland Values Very Stable</vt:lpstr>
      <vt:lpstr>Positive Factors Looking Forward</vt:lpstr>
      <vt:lpstr>Negative Factors Looking Forward</vt:lpstr>
      <vt:lpstr>Industry Observations</vt:lpstr>
      <vt:lpstr>PowerPoint Presentation</vt:lpstr>
      <vt:lpstr>PowerPoint Presentation</vt:lpstr>
      <vt:lpstr>Local Observations</vt:lpstr>
      <vt:lpstr>What Can Individual Producers Do?</vt:lpstr>
      <vt:lpstr>Crop Budget Realities</vt:lpstr>
      <vt:lpstr>In Summary</vt:lpstr>
      <vt:lpstr>Questions?  Please Click on the Link to Take Our Webinar Survey</vt:lpstr>
    </vt:vector>
  </TitlesOfParts>
  <Company>Ag Economics, KSU WildCats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Thoughts Regarding The Cattle Industry</dc:title>
  <dc:creator>Rodney Jones</dc:creator>
  <cp:lastModifiedBy>Spradlin, Cassidy D</cp:lastModifiedBy>
  <cp:revision>379</cp:revision>
  <cp:lastPrinted>2019-02-03T21:50:00Z</cp:lastPrinted>
  <dcterms:created xsi:type="dcterms:W3CDTF">1998-07-08T14:51:06Z</dcterms:created>
  <dcterms:modified xsi:type="dcterms:W3CDTF">2020-10-14T21:36:27Z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0x010100560F5E55C585DB41A8086B22A0BA3978</vt:lpwstr>
  </property>
</Properties>
</file>