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sldIdLst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BA4ECB-23FD-D441-8E11-B60A36A4B52E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88BBB-9321-1743-8666-E66AF8B5B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205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59F17F-17C9-4665-9FC6-136EDD7290E5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58595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3718-0154-444D-8F20-1C09E4BAD3B0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B802F-AA91-FF44-9870-75F0F04E1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69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3718-0154-444D-8F20-1C09E4BAD3B0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B802F-AA91-FF44-9870-75F0F04E1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034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3718-0154-444D-8F20-1C09E4BAD3B0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B802F-AA91-FF44-9870-75F0F04E1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26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3718-0154-444D-8F20-1C09E4BAD3B0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B802F-AA91-FF44-9870-75F0F04E1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142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3718-0154-444D-8F20-1C09E4BAD3B0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B802F-AA91-FF44-9870-75F0F04E1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75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3718-0154-444D-8F20-1C09E4BAD3B0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B802F-AA91-FF44-9870-75F0F04E1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895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3718-0154-444D-8F20-1C09E4BAD3B0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B802F-AA91-FF44-9870-75F0F04E1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756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3718-0154-444D-8F20-1C09E4BAD3B0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B802F-AA91-FF44-9870-75F0F04E1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570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3718-0154-444D-8F20-1C09E4BAD3B0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B802F-AA91-FF44-9870-75F0F04E1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86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3718-0154-444D-8F20-1C09E4BAD3B0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B802F-AA91-FF44-9870-75F0F04E1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229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33718-0154-444D-8F20-1C09E4BAD3B0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B802F-AA91-FF44-9870-75F0F04E1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228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33718-0154-444D-8F20-1C09E4BAD3B0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B802F-AA91-FF44-9870-75F0F04E1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638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okstatecasnr.az1.qualtrics.com/jfe/form/SV_4JfGlN8Bl0psxUx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Oil_we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62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Kozuka Gothic Pro B" pitchFamily="34" charset="-128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Top 10 things </a:t>
            </a:r>
            <a:br>
              <a:rPr lang="en-US" sz="3200" b="1" dirty="0" smtClean="0"/>
            </a:br>
            <a:r>
              <a:rPr lang="en-US" sz="3200" b="1" dirty="0" smtClean="0"/>
              <a:t>to consider in surface damage agreements</a:t>
            </a:r>
          </a:p>
        </p:txBody>
      </p:sp>
      <p:sp>
        <p:nvSpPr>
          <p:cNvPr id="9646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371600"/>
            <a:ext cx="4267200" cy="4953000"/>
          </a:xfrm>
        </p:spPr>
        <p:txBody>
          <a:bodyPr>
            <a:noAutofit/>
          </a:bodyPr>
          <a:lstStyle/>
          <a:p>
            <a:pPr marL="457200" indent="-457200" eaLnBrk="1" hangingPunct="1">
              <a:buFont typeface="Kozuka Gothic Pro B" pitchFamily="34" charset="-128"/>
              <a:buAutoNum type="arabicPeriod"/>
            </a:pPr>
            <a:r>
              <a:rPr lang="en-US" b="1" dirty="0" smtClean="0"/>
              <a:t>Know the Surface Damage Act</a:t>
            </a:r>
          </a:p>
          <a:p>
            <a:pPr marL="457200" indent="-457200" eaLnBrk="1" hangingPunct="1">
              <a:buFont typeface="Kozuka Gothic Pro B" pitchFamily="34" charset="-128"/>
              <a:buAutoNum type="arabicPeriod"/>
            </a:pPr>
            <a:r>
              <a:rPr lang="en-US" b="1" dirty="0" smtClean="0"/>
              <a:t>Know what factors are considered in SDA evaluations</a:t>
            </a:r>
          </a:p>
          <a:p>
            <a:pPr marL="457200" indent="-457200" eaLnBrk="1" hangingPunct="1">
              <a:buFont typeface="Kozuka Gothic Pro B" pitchFamily="34" charset="-128"/>
              <a:buAutoNum type="arabicPeriod"/>
            </a:pPr>
            <a:r>
              <a:rPr lang="en-US" b="1" dirty="0" smtClean="0"/>
              <a:t>Maintain a (good) relationship with mineral owners</a:t>
            </a:r>
          </a:p>
          <a:p>
            <a:pPr marL="457200" indent="-457200" eaLnBrk="1" hangingPunct="1">
              <a:buFont typeface="Kozuka Gothic Pro B" pitchFamily="34" charset="-128"/>
              <a:buAutoNum type="arabicPeriod"/>
            </a:pPr>
            <a:r>
              <a:rPr lang="en-US" b="1" dirty="0" smtClean="0"/>
              <a:t>Consider drafting a surface use agreement</a:t>
            </a:r>
          </a:p>
          <a:p>
            <a:pPr marL="457200" indent="-457200" eaLnBrk="1" hangingPunct="1">
              <a:buFont typeface="Kozuka Gothic Pro B" pitchFamily="34" charset="-128"/>
              <a:buAutoNum type="arabicPeriod"/>
            </a:pPr>
            <a:r>
              <a:rPr lang="en-US" b="1" dirty="0" smtClean="0"/>
              <a:t>Consider drafting an exploration agreement</a:t>
            </a:r>
          </a:p>
        </p:txBody>
      </p:sp>
      <p:sp>
        <p:nvSpPr>
          <p:cNvPr id="964617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371600"/>
            <a:ext cx="4495800" cy="4525963"/>
          </a:xfrm>
        </p:spPr>
        <p:txBody>
          <a:bodyPr>
            <a:noAutofit/>
          </a:bodyPr>
          <a:lstStyle/>
          <a:p>
            <a:pPr marL="457200" indent="-457200" eaLnBrk="1" hangingPunct="1">
              <a:buFont typeface="Kozuka Gothic Pro B" pitchFamily="34" charset="-128"/>
              <a:buAutoNum type="arabicPeriod" startAt="6"/>
            </a:pPr>
            <a:r>
              <a:rPr lang="en-US" b="1" dirty="0" smtClean="0"/>
              <a:t>Document the condition of the property </a:t>
            </a:r>
            <a:r>
              <a:rPr lang="en-US" b="1" i="1" dirty="0" smtClean="0"/>
              <a:t>before</a:t>
            </a:r>
            <a:r>
              <a:rPr lang="en-US" b="1" dirty="0" smtClean="0"/>
              <a:t> entry</a:t>
            </a:r>
          </a:p>
          <a:p>
            <a:pPr marL="457200" indent="-457200" eaLnBrk="1" hangingPunct="1">
              <a:buFont typeface="Kozuka Gothic Pro B" pitchFamily="34" charset="-128"/>
              <a:buAutoNum type="arabicPeriod" startAt="6"/>
            </a:pPr>
            <a:r>
              <a:rPr lang="en-US" b="1" dirty="0" smtClean="0"/>
              <a:t>Keep good farm records</a:t>
            </a:r>
          </a:p>
          <a:p>
            <a:pPr marL="457200" indent="-457200" eaLnBrk="1" hangingPunct="1">
              <a:buFont typeface="Kozuka Gothic Pro B" pitchFamily="34" charset="-128"/>
              <a:buAutoNum type="arabicPeriod" startAt="6"/>
            </a:pPr>
            <a:r>
              <a:rPr lang="en-US" b="1" dirty="0" smtClean="0"/>
              <a:t>Don’t forget restoration issues</a:t>
            </a:r>
          </a:p>
          <a:p>
            <a:pPr marL="457200" indent="-457200" eaLnBrk="1" hangingPunct="1">
              <a:buFont typeface="Kozuka Gothic Pro B" pitchFamily="34" charset="-128"/>
              <a:buAutoNum type="arabicPeriod" startAt="6"/>
            </a:pPr>
            <a:r>
              <a:rPr lang="en-US" b="1" dirty="0" smtClean="0"/>
              <a:t>Brainstorm non-monetary compensation forms</a:t>
            </a:r>
          </a:p>
          <a:p>
            <a:pPr marL="457200" indent="-457200" eaLnBrk="1" hangingPunct="1">
              <a:buFont typeface="Kozuka Gothic Pro B" pitchFamily="34" charset="-128"/>
              <a:buAutoNum type="arabicPeriod" startAt="6"/>
            </a:pPr>
            <a:r>
              <a:rPr lang="en-US" b="1" dirty="0" smtClean="0"/>
              <a:t> Brainstorm what you have that may be of value to the company</a:t>
            </a:r>
          </a:p>
        </p:txBody>
      </p:sp>
    </p:spTree>
    <p:extLst>
      <p:ext uri="{BB962C8B-B14F-4D97-AF65-F5344CB8AC3E}">
        <p14:creationId xmlns:p14="http://schemas.microsoft.com/office/powerpoint/2010/main" val="394982651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64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64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64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64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646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646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646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646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646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ontract for de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7231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0" y="0"/>
            <a:ext cx="9188245" cy="6858000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dirty="0" smtClean="0"/>
              <a:t>Top 10 things </a:t>
            </a:r>
            <a:br>
              <a:rPr lang="en-US" sz="2800" b="1" dirty="0" smtClean="0"/>
            </a:br>
            <a:r>
              <a:rPr lang="en-US" sz="2800" b="1" dirty="0" smtClean="0"/>
              <a:t>to consider in an oil and gas lease</a:t>
            </a:r>
          </a:p>
        </p:txBody>
      </p:sp>
      <p:sp>
        <p:nvSpPr>
          <p:cNvPr id="93593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28600" y="1600200"/>
            <a:ext cx="4495800" cy="4525963"/>
          </a:xfrm>
        </p:spPr>
        <p:txBody>
          <a:bodyPr>
            <a:noAutofit/>
          </a:bodyPr>
          <a:lstStyle/>
          <a:p>
            <a:pPr marL="514350" indent="-514350" eaLnBrk="1" hangingPunct="1">
              <a:buFont typeface="Kozuka Gothic Pro B" pitchFamily="34" charset="-128"/>
              <a:buAutoNum type="arabicPeriod"/>
            </a:pPr>
            <a:r>
              <a:rPr lang="en-US" sz="2400" b="1" dirty="0" smtClean="0"/>
              <a:t>Get a feel for your bargaining position</a:t>
            </a:r>
          </a:p>
          <a:p>
            <a:pPr marL="514350" indent="-514350" eaLnBrk="1" hangingPunct="1">
              <a:buFont typeface="Kozuka Gothic Pro B" pitchFamily="34" charset="-128"/>
              <a:buAutoNum type="arabicPeriod"/>
            </a:pPr>
            <a:r>
              <a:rPr lang="en-US" sz="2400" b="1" dirty="0" smtClean="0"/>
              <a:t>If you hold surface and minerals, think “optimization”</a:t>
            </a:r>
          </a:p>
          <a:p>
            <a:pPr marL="514350" indent="-514350" eaLnBrk="1" hangingPunct="1">
              <a:buFont typeface="Kozuka Gothic Pro B" pitchFamily="34" charset="-128"/>
              <a:buAutoNum type="arabicPeriod"/>
            </a:pPr>
            <a:r>
              <a:rPr lang="en-US" sz="2400" b="1" dirty="0" smtClean="0"/>
              <a:t>Understand the duration of your lease</a:t>
            </a:r>
          </a:p>
          <a:p>
            <a:pPr marL="514350" indent="-514350" eaLnBrk="1" hangingPunct="1">
              <a:buFont typeface="Kozuka Gothic Pro B" pitchFamily="34" charset="-128"/>
              <a:buAutoNum type="arabicPeriod"/>
            </a:pPr>
            <a:r>
              <a:rPr lang="en-US" sz="2400" b="1" dirty="0" smtClean="0"/>
              <a:t>Know how to read and modify a lease – be prepared with terms of your own</a:t>
            </a:r>
          </a:p>
          <a:p>
            <a:pPr marL="514350" indent="-514350" eaLnBrk="1" hangingPunct="1">
              <a:buFont typeface="Kozuka Gothic Pro B" pitchFamily="34" charset="-128"/>
              <a:buAutoNum type="arabicPeriod"/>
            </a:pPr>
            <a:r>
              <a:rPr lang="en-US" sz="2400" b="1" dirty="0" smtClean="0"/>
              <a:t>Understand how production on other property might hold your lease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3962400" cy="5029200"/>
          </a:xfrm>
        </p:spPr>
        <p:txBody>
          <a:bodyPr>
            <a:normAutofit/>
          </a:bodyPr>
          <a:lstStyle/>
          <a:p>
            <a:pPr marL="514350" indent="-514350">
              <a:buFont typeface="Kozuka Gothic Pro B" pitchFamily="34" charset="-128"/>
              <a:buAutoNum type="arabicPeriod" startAt="6"/>
            </a:pPr>
            <a:r>
              <a:rPr lang="en-US" sz="2400" b="1" dirty="0" smtClean="0"/>
              <a:t>Be clear on where, when, and how you get paid – and what if you don’t?</a:t>
            </a:r>
          </a:p>
          <a:p>
            <a:pPr marL="514350" indent="-514350">
              <a:buFont typeface="Kozuka Gothic Pro B" pitchFamily="34" charset="-128"/>
              <a:buAutoNum type="arabicPeriod" startAt="6"/>
            </a:pPr>
            <a:r>
              <a:rPr lang="en-US" sz="2400" b="1" dirty="0" smtClean="0"/>
              <a:t>Understand what may be deducted from your payments</a:t>
            </a:r>
          </a:p>
          <a:p>
            <a:pPr marL="514350" indent="-514350">
              <a:buFont typeface="Kozuka Gothic Pro B" pitchFamily="34" charset="-128"/>
              <a:buAutoNum type="arabicPeriod" startAt="6"/>
            </a:pPr>
            <a:r>
              <a:rPr lang="en-US" sz="2400" b="1" dirty="0" smtClean="0"/>
              <a:t>Preserve your right to audit correctness of payments</a:t>
            </a:r>
          </a:p>
          <a:p>
            <a:pPr marL="514350" indent="-514350">
              <a:buFont typeface="Kozuka Gothic Pro B" pitchFamily="34" charset="-128"/>
              <a:buAutoNum type="arabicPeriod" startAt="6"/>
            </a:pPr>
            <a:r>
              <a:rPr lang="en-US" sz="2400" b="1" dirty="0" smtClean="0"/>
              <a:t>No SSN’s on leases!</a:t>
            </a:r>
          </a:p>
          <a:p>
            <a:pPr marL="514350" indent="-514350">
              <a:buFont typeface="Kozuka Gothic Pro B" pitchFamily="34" charset="-128"/>
              <a:buAutoNum type="arabicPeriod" startAt="6"/>
            </a:pPr>
            <a:r>
              <a:rPr lang="en-US" sz="2400" b="1" dirty="0" smtClean="0"/>
              <a:t> Time is money – act promptly, but not rashly</a:t>
            </a:r>
            <a:endParaRPr lang="en-US" sz="2400" dirty="0" smtClean="0"/>
          </a:p>
          <a:p>
            <a:pPr marL="514350" indent="-514350">
              <a:buFont typeface="Kozuka Gothic Pro B" pitchFamily="34" charset="-128"/>
              <a:buAutoNum type="arabicPeriod" startAt="6"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149202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5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5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5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35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35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Harvest_Weatherford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63"/>
            <a:ext cx="9144000" cy="685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Kozuka Gothic Pro B" pitchFamily="34" charset="-128"/>
            </a:endParaRP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dirty="0" smtClean="0"/>
              <a:t>Top 10 things </a:t>
            </a:r>
            <a:br>
              <a:rPr lang="en-US" sz="2800" b="1" dirty="0" smtClean="0"/>
            </a:br>
            <a:r>
              <a:rPr lang="en-US" sz="2800" b="1" dirty="0" smtClean="0"/>
              <a:t>to consider in wind and solar energy leases</a:t>
            </a:r>
          </a:p>
        </p:txBody>
      </p:sp>
      <p:sp>
        <p:nvSpPr>
          <p:cNvPr id="95846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0" y="1600200"/>
            <a:ext cx="4876800" cy="5029200"/>
          </a:xfrm>
        </p:spPr>
        <p:txBody>
          <a:bodyPr>
            <a:noAutofit/>
          </a:bodyPr>
          <a:lstStyle/>
          <a:p>
            <a:pPr marL="609600" indent="-609600" eaLnBrk="1" hangingPunct="1">
              <a:buFontTx/>
              <a:buAutoNum type="arabicPeriod"/>
            </a:pPr>
            <a:r>
              <a:rPr lang="en-US" sz="2400" b="1" dirty="0" smtClean="0"/>
              <a:t>How will the project influence surface uses?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400" b="1" dirty="0" smtClean="0"/>
              <a:t>What is the duration of the lease?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400" b="1" dirty="0" smtClean="0"/>
              <a:t>Understand how lease renewals can be made and your part in renewals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400" b="1" dirty="0" smtClean="0"/>
              <a:t>Make sure you are compensated for any increases in taxes or insurance premiums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400" b="1" dirty="0" smtClean="0"/>
              <a:t>Understand the basis of payments: generation, capacity, other?</a:t>
            </a:r>
          </a:p>
          <a:p>
            <a:pPr marL="609600" indent="-609600" eaLnBrk="1" hangingPunct="1">
              <a:buFontTx/>
              <a:buAutoNum type="arabicPeriod"/>
            </a:pPr>
            <a:endParaRPr lang="en-US" sz="2400" b="1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038600" cy="5257800"/>
          </a:xfrm>
        </p:spPr>
        <p:txBody>
          <a:bodyPr>
            <a:normAutofit/>
          </a:bodyPr>
          <a:lstStyle/>
          <a:p>
            <a:pPr marL="514350" indent="-514350">
              <a:buFont typeface="Kozuka Gothic Pro B" pitchFamily="34" charset="-128"/>
              <a:buAutoNum type="arabicPeriod" startAt="6"/>
            </a:pPr>
            <a:r>
              <a:rPr lang="en-US" sz="2400" b="1" dirty="0" smtClean="0"/>
              <a:t>If you are paid on a “royalty” basis, how will that calculation work?</a:t>
            </a:r>
          </a:p>
          <a:p>
            <a:pPr marL="514350" indent="-514350">
              <a:buFont typeface="Kozuka Gothic Pro B" pitchFamily="34" charset="-128"/>
              <a:buAutoNum type="arabicPeriod" startAt="6"/>
            </a:pPr>
            <a:r>
              <a:rPr lang="en-US" sz="2400" b="1" dirty="0" smtClean="0"/>
              <a:t>Secure a convenient means of auditing payments.</a:t>
            </a:r>
          </a:p>
          <a:p>
            <a:pPr marL="514350" indent="-514350">
              <a:buFont typeface="Kozuka Gothic Pro B" pitchFamily="34" charset="-128"/>
              <a:buAutoNum type="arabicPeriod" startAt="6"/>
            </a:pPr>
            <a:r>
              <a:rPr lang="en-US" sz="2400" b="1" dirty="0" smtClean="0"/>
              <a:t>Know the triggers for your project milestones and payments.</a:t>
            </a:r>
          </a:p>
          <a:p>
            <a:pPr marL="514350" indent="-514350">
              <a:buFont typeface="Kozuka Gothic Pro B" pitchFamily="34" charset="-128"/>
              <a:buAutoNum type="arabicPeriod" startAt="6"/>
            </a:pPr>
            <a:r>
              <a:rPr lang="en-US" sz="2400" b="1" dirty="0" smtClean="0"/>
              <a:t>Be clear on how land will be released from encumbrances</a:t>
            </a:r>
          </a:p>
          <a:p>
            <a:pPr marL="514350" indent="-514350">
              <a:buFont typeface="Kozuka Gothic Pro B" pitchFamily="34" charset="-128"/>
              <a:buAutoNum type="arabicPeriod" startAt="6"/>
            </a:pPr>
            <a:r>
              <a:rPr lang="en-US" sz="2400" b="1" dirty="0" smtClean="0"/>
              <a:t>Harmonize surface uses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30064818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8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58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58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58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58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4390" y="3597325"/>
            <a:ext cx="778383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hlinkClick r:id="rId3"/>
              </a:rPr>
              <a:t>https://okstatecasnr.az1.qualtrics.com/jfe/form/SV_4JfGlN8Bl0psxUx</a:t>
            </a:r>
            <a:r>
              <a:rPr lang="en-US" sz="2800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4390" y="2574638"/>
            <a:ext cx="76123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Please Complete a Quick Survey Regarding This Webinar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9104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0F5E55C585DB41A8086B22A0BA3978" ma:contentTypeVersion="10" ma:contentTypeDescription="Create a new document." ma:contentTypeScope="" ma:versionID="4017d100ac469d27e8afbfcd5da291e5">
  <xsd:schema xmlns:xsd="http://www.w3.org/2001/XMLSchema" xmlns:xs="http://www.w3.org/2001/XMLSchema" xmlns:p="http://schemas.microsoft.com/office/2006/metadata/properties" xmlns:ns3="6d636ed6-4d22-4f9b-a70c-2b144907596b" xmlns:ns4="db382af5-41d1-4468-8b87-e2f8642e227d" targetNamespace="http://schemas.microsoft.com/office/2006/metadata/properties" ma:root="true" ma:fieldsID="a87cfaeeda2f48cde7ed09687aa51c61" ns3:_="" ns4:_="">
    <xsd:import namespace="6d636ed6-4d22-4f9b-a70c-2b144907596b"/>
    <xsd:import namespace="db382af5-41d1-4468-8b87-e2f8642e227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636ed6-4d22-4f9b-a70c-2b1449075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82af5-41d1-4468-8b87-e2f8642e227d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5DECA1C-395E-4918-A12D-AA4D2AF083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636ed6-4d22-4f9b-a70c-2b144907596b"/>
    <ds:schemaRef ds:uri="db382af5-41d1-4468-8b87-e2f8642e22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17480E7-B307-44F3-9D16-643206AE910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42F900-D976-4B7D-B458-B188B9EA02DE}">
  <ds:schemaRefs>
    <ds:schemaRef ds:uri="http://purl.org/dc/dcmitype/"/>
    <ds:schemaRef ds:uri="http://schemas.openxmlformats.org/package/2006/metadata/core-properties"/>
    <ds:schemaRef ds:uri="db382af5-41d1-4468-8b87-e2f8642e227d"/>
    <ds:schemaRef ds:uri="http://purl.org/dc/terms/"/>
    <ds:schemaRef ds:uri="http://purl.org/dc/elements/1.1/"/>
    <ds:schemaRef ds:uri="6d636ed6-4d22-4f9b-a70c-2b144907596b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314</Words>
  <Application>Microsoft Office PowerPoint</Application>
  <PresentationFormat>On-screen Show (4:3)</PresentationFormat>
  <Paragraphs>36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Kozuka Gothic Pro B</vt:lpstr>
      <vt:lpstr>Office Theme</vt:lpstr>
      <vt:lpstr>Top 10 things  to consider in surface damage agreements</vt:lpstr>
      <vt:lpstr>Top 10 things  to consider in an oil and gas lease</vt:lpstr>
      <vt:lpstr>Top 10 things  to consider in wind and solar energy leases</vt:lpstr>
      <vt:lpstr>PowerPoint Presentation</vt:lpstr>
    </vt:vector>
  </TitlesOfParts>
  <Company>Oklahoma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 10 things  to consider in surface damage agreements</dc:title>
  <dc:creator>Shannon Ferrell</dc:creator>
  <cp:lastModifiedBy>Spradlin, Cassidy D</cp:lastModifiedBy>
  <cp:revision>6</cp:revision>
  <dcterms:created xsi:type="dcterms:W3CDTF">2018-01-30T15:54:32Z</dcterms:created>
  <dcterms:modified xsi:type="dcterms:W3CDTF">2020-10-15T14:37:09Z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0x010100560F5E55C585DB41A8086B22A0BA3978</vt:lpwstr>
  </property>
</Properties>
</file>