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0"/>
  </p:notesMasterIdLst>
  <p:handoutMasterIdLst>
    <p:handoutMasterId r:id="rId31"/>
  </p:handoutMasterIdLst>
  <p:sldIdLst>
    <p:sldId id="257" r:id="rId5"/>
    <p:sldId id="258" r:id="rId6"/>
    <p:sldId id="259" r:id="rId7"/>
    <p:sldId id="370" r:id="rId8"/>
    <p:sldId id="371" r:id="rId9"/>
    <p:sldId id="260" r:id="rId10"/>
    <p:sldId id="369" r:id="rId11"/>
    <p:sldId id="308" r:id="rId12"/>
    <p:sldId id="261" r:id="rId13"/>
    <p:sldId id="293" r:id="rId14"/>
    <p:sldId id="262" r:id="rId15"/>
    <p:sldId id="309" r:id="rId16"/>
    <p:sldId id="289" r:id="rId17"/>
    <p:sldId id="263" r:id="rId18"/>
    <p:sldId id="361" r:id="rId19"/>
    <p:sldId id="265" r:id="rId20"/>
    <p:sldId id="364" r:id="rId21"/>
    <p:sldId id="298" r:id="rId22"/>
    <p:sldId id="271" r:id="rId23"/>
    <p:sldId id="300" r:id="rId24"/>
    <p:sldId id="373" r:id="rId25"/>
    <p:sldId id="272" r:id="rId26"/>
    <p:sldId id="375" r:id="rId27"/>
    <p:sldId id="374" r:id="rId28"/>
    <p:sldId id="344" r:id="rId29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7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3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72421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2"/>
            <a:ext cx="2972421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2D3E89D5-CF05-41D9-A58E-BA2FF7AD0CB3}" type="datetimeFigureOut">
              <a:rPr lang="en-US" smtClean="0"/>
              <a:t>10/15/2020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6"/>
            <a:ext cx="2972421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829676"/>
            <a:ext cx="2972421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9717E9A7-6070-45F0-88C4-3DBB012F5F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363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027" y="1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E6EA3A-ACBD-4CDC-8BCA-BF11BFF6BEC4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21" y="4473576"/>
            <a:ext cx="5485158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6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027" y="8829676"/>
            <a:ext cx="2972421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DEFDE-3989-4F33-BCC1-D1A05ACD02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466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B9847-8033-4AE3-9722-BA4334F2262A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548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981200"/>
            <a:ext cx="7772400" cy="1470025"/>
          </a:xfrm>
        </p:spPr>
        <p:txBody>
          <a:bodyPr/>
          <a:lstStyle>
            <a:lvl1pPr>
              <a:defRPr>
                <a:latin typeface="Arial Blac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9798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98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9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B29AC4D-0ED7-4021-A8C9-9A53CE847E8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992" name="Line 8"/>
          <p:cNvSpPr>
            <a:spLocks noChangeShapeType="1"/>
          </p:cNvSpPr>
          <p:nvPr/>
        </p:nvSpPr>
        <p:spPr bwMode="auto">
          <a:xfrm>
            <a:off x="0" y="1752600"/>
            <a:ext cx="8382000" cy="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2000" b="1" i="1" u="sng" dirty="0">
              <a:solidFill>
                <a:srgbClr val="000000"/>
              </a:solidFill>
            </a:endParaRPr>
          </a:p>
        </p:txBody>
      </p:sp>
      <p:sp>
        <p:nvSpPr>
          <p:cNvPr id="297993" name="Line 9"/>
          <p:cNvSpPr>
            <a:spLocks noChangeShapeType="1"/>
          </p:cNvSpPr>
          <p:nvPr/>
        </p:nvSpPr>
        <p:spPr bwMode="auto">
          <a:xfrm>
            <a:off x="8382000" y="1690688"/>
            <a:ext cx="0" cy="152400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2000" b="1" i="1" u="sng" dirty="0">
              <a:solidFill>
                <a:srgbClr val="000000"/>
              </a:solidFill>
            </a:endParaRPr>
          </a:p>
        </p:txBody>
      </p:sp>
      <p:sp>
        <p:nvSpPr>
          <p:cNvPr id="297994" name="Line 10"/>
          <p:cNvSpPr>
            <a:spLocks noChangeShapeType="1"/>
          </p:cNvSpPr>
          <p:nvPr/>
        </p:nvSpPr>
        <p:spPr bwMode="auto">
          <a:xfrm>
            <a:off x="0" y="6172200"/>
            <a:ext cx="8382000" cy="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2000" b="1" i="1" u="sng" dirty="0">
              <a:solidFill>
                <a:srgbClr val="000000"/>
              </a:solidFill>
            </a:endParaRPr>
          </a:p>
        </p:txBody>
      </p:sp>
      <p:pic>
        <p:nvPicPr>
          <p:cNvPr id="10" name="Picture 7" descr="Extension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752600" cy="1682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0742973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8934CA-0236-4E4D-A06F-FDEB0CD98E5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012209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FCD24F-C895-43A6-BB41-50BD7CB2256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779028"/>
      </p:ext>
    </p:extLst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DFBA484-5DBB-4E7B-A5E7-E66C8A924C3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678421"/>
      </p:ext>
    </p:extLst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Click icon to add table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328445D-DAE3-42A2-9AB6-12F7A293193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429830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 Blac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8545D3-52DB-48D5-94CE-F0A44668959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7" name="Picture 7" descr="Extension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5906799"/>
            <a:ext cx="990600" cy="951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5168390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9D4F99-1398-4427-B8D9-AAF9C64B26F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10893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1DC74-F0EA-46A8-8092-C8E36770BE6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949260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C7993A-0FA0-4790-8E25-860926D41D8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813283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1439D-2762-44BE-A8D6-3833FE34B59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006759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03F80-BEB3-4E17-8A70-2ACC85ED357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515814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67F92F-04D9-4D02-B3E5-201C081D011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625836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65601-661A-4035-9E32-05A9598703F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481225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96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 b="0" i="0" u="none">
                <a:latin typeface="Arial" charset="0"/>
              </a:defRPr>
            </a:lvl1pPr>
          </a:lstStyle>
          <a:p>
            <a:pPr fontAlgn="base"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6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 b="0" i="0" u="none">
                <a:latin typeface="Arial" charset="0"/>
              </a:defRPr>
            </a:lvl1pPr>
          </a:lstStyle>
          <a:p>
            <a:pPr fontAlgn="base"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6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 b="0" i="0" u="none">
                <a:latin typeface="Arial" charset="0"/>
              </a:defRPr>
            </a:lvl1pPr>
          </a:lstStyle>
          <a:p>
            <a:pPr fontAlgn="base">
              <a:spcAft>
                <a:spcPct val="0"/>
              </a:spcAft>
            </a:pPr>
            <a:fld id="{DCC24E76-48E4-4050-B06C-F73ACC80FBA0}" type="slidenum">
              <a:rPr lang="en-US">
                <a:solidFill>
                  <a:srgbClr val="000000"/>
                </a:solidFill>
              </a:rPr>
              <a:pPr fontAlgn="base"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6967" name="Line 7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2000" b="1" i="1" u="sng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459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 thruBlk="1"/>
  </p:transition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anose="020B0A04020102020204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mailto:gvander@ncsu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itle 1"/>
          <p:cNvSpPr>
            <a:spLocks noGrp="1"/>
          </p:cNvSpPr>
          <p:nvPr>
            <p:ph type="ctrTitle"/>
          </p:nvPr>
        </p:nvSpPr>
        <p:spPr>
          <a:xfrm>
            <a:off x="381000" y="1881052"/>
            <a:ext cx="7772400" cy="1570174"/>
          </a:xfrm>
        </p:spPr>
        <p:txBody>
          <a:bodyPr/>
          <a:lstStyle/>
          <a:p>
            <a:r>
              <a:rPr lang="en-US" sz="4000" dirty="0" smtClean="0">
                <a:latin typeface="Arial" charset="0"/>
              </a:rPr>
              <a:t>Tax Cuts and Jobs Act of 2017</a:t>
            </a:r>
            <a:br>
              <a:rPr lang="en-US" sz="4000" dirty="0" smtClean="0">
                <a:latin typeface="Arial" charset="0"/>
              </a:rPr>
            </a:br>
            <a:r>
              <a:rPr lang="en-US" sz="4000" dirty="0" smtClean="0">
                <a:latin typeface="Arial" charset="0"/>
              </a:rPr>
              <a:t>Individual Taxpayer Items</a:t>
            </a:r>
            <a:endParaRPr lang="en-US" sz="4000" dirty="0">
              <a:latin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73688"/>
            <a:ext cx="6400800" cy="1998133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>
                <a:ea typeface="+mn-ea"/>
              </a:rPr>
              <a:t>J C. Hobbs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>
                <a:ea typeface="+mn-ea"/>
              </a:rPr>
              <a:t>Associate Extension Specialist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>
                <a:ea typeface="+mn-ea"/>
              </a:rPr>
              <a:t>Agricultural Economics Department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/>
              <a:t>July 2018</a:t>
            </a:r>
            <a:endParaRPr lang="en-US" dirty="0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1167750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Deduction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Adjusted Gross Income is </a:t>
            </a:r>
            <a:r>
              <a:rPr lang="en-US" dirty="0" smtClean="0"/>
              <a:t>$12,000 </a:t>
            </a:r>
            <a:r>
              <a:rPr lang="en-US" dirty="0"/>
              <a:t>or less, then a </a:t>
            </a:r>
            <a:r>
              <a:rPr lang="en-US" u="sng" dirty="0" smtClean="0"/>
              <a:t>single individual</a:t>
            </a:r>
            <a:r>
              <a:rPr lang="en-US" dirty="0" smtClean="0"/>
              <a:t> pays </a:t>
            </a:r>
            <a:r>
              <a:rPr lang="en-US" dirty="0"/>
              <a:t>no tax in </a:t>
            </a:r>
            <a:r>
              <a:rPr lang="en-US" dirty="0" smtClean="0"/>
              <a:t>2018 (the zero percent bracket)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or</a:t>
            </a:r>
          </a:p>
          <a:p>
            <a:r>
              <a:rPr lang="en-US" dirty="0" smtClean="0"/>
              <a:t>If Adjusted Gross Income is $24,000 or less, then a </a:t>
            </a:r>
            <a:r>
              <a:rPr lang="en-US" u="sng" dirty="0" smtClean="0"/>
              <a:t>married filing joint couple</a:t>
            </a:r>
            <a:r>
              <a:rPr lang="en-US" dirty="0" smtClean="0"/>
              <a:t> pays no tax in </a:t>
            </a:r>
            <a:r>
              <a:rPr lang="en-US" dirty="0"/>
              <a:t>2018 (the zero percent bracket)</a:t>
            </a:r>
          </a:p>
          <a:p>
            <a:r>
              <a:rPr lang="en-US" dirty="0" smtClean="0"/>
              <a:t>Amount is indexed for </a:t>
            </a:r>
            <a:r>
              <a:rPr lang="en-US" dirty="0"/>
              <a:t>inflation </a:t>
            </a:r>
            <a:r>
              <a:rPr lang="en-US" dirty="0" smtClean="0"/>
              <a:t>annually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724534"/>
      </p:ext>
    </p:extLst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Exemptions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Personal Exemptions are SUSPENDED</a:t>
            </a:r>
          </a:p>
          <a:p>
            <a:pPr lvl="1"/>
            <a:r>
              <a:rPr lang="en-US" dirty="0" smtClean="0"/>
              <a:t>For tax years beginning after December 31, 2017 and before January 1, 2026.</a:t>
            </a:r>
          </a:p>
          <a:p>
            <a:pPr lvl="1"/>
            <a:r>
              <a:rPr lang="en-US" dirty="0" smtClean="0"/>
              <a:t>Reduces the exemption amount to zero.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2017 was $4,050 per exemption</a:t>
            </a:r>
          </a:p>
          <a:p>
            <a:pPr lvl="1"/>
            <a:r>
              <a:rPr lang="en-US" dirty="0" smtClean="0"/>
              <a:t>2018 was to be $4,150 per exemption, but the TCJA zeroed it</a:t>
            </a:r>
          </a:p>
        </p:txBody>
      </p:sp>
    </p:spTree>
    <p:extLst>
      <p:ext uri="{BB962C8B-B14F-4D97-AF65-F5344CB8AC3E}">
        <p14:creationId xmlns:p14="http://schemas.microsoft.com/office/powerpoint/2010/main" val="1489889615"/>
      </p:ext>
    </p:extLst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Better off Tax wise?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6660"/>
            <a:ext cx="8229600" cy="47085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Married Couple Filing Joint (no dependents)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Old Law		TCJA</a:t>
            </a:r>
          </a:p>
          <a:p>
            <a:r>
              <a:rPr lang="en-US" dirty="0" smtClean="0"/>
              <a:t>Adj Gross Inc	100,000		100,000</a:t>
            </a:r>
          </a:p>
          <a:p>
            <a:r>
              <a:rPr lang="en-US" dirty="0" smtClean="0"/>
              <a:t>Std Deduction	  13,000		  24,000</a:t>
            </a:r>
          </a:p>
          <a:p>
            <a:r>
              <a:rPr lang="en-US" dirty="0" smtClean="0"/>
              <a:t>Exemption		    8,300		           0</a:t>
            </a:r>
          </a:p>
          <a:p>
            <a:r>
              <a:rPr lang="en-US" dirty="0" smtClean="0"/>
              <a:t>Taxable Income	  78,700		  76,000</a:t>
            </a:r>
            <a:endParaRPr lang="en-US" dirty="0"/>
          </a:p>
          <a:p>
            <a:r>
              <a:rPr lang="en-US" dirty="0" smtClean="0"/>
              <a:t>Tax Due	</a:t>
            </a:r>
            <a:r>
              <a:rPr lang="en-US" dirty="0"/>
              <a:t>	</a:t>
            </a:r>
            <a:r>
              <a:rPr lang="en-US" dirty="0" smtClean="0"/>
              <a:t>  10,983		    8,739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05198547"/>
      </p:ext>
    </p:extLst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Child Tax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law increases to $2,000 from $1,000 for each qualifying child under 17 years of age.</a:t>
            </a:r>
          </a:p>
          <a:p>
            <a:pPr lvl="2"/>
            <a:r>
              <a:rPr lang="en-US" dirty="0" smtClean="0"/>
              <a:t>AGI phase outs apply but now $400,000 MFJ</a:t>
            </a:r>
          </a:p>
          <a:p>
            <a:pPr lvl="2"/>
            <a:r>
              <a:rPr lang="en-US" dirty="0" smtClean="0"/>
              <a:t>Refundable amount increased to $1,400 per qualifying child</a:t>
            </a:r>
          </a:p>
          <a:p>
            <a:pPr lvl="2"/>
            <a:r>
              <a:rPr lang="en-US" dirty="0" smtClean="0"/>
              <a:t>SSN required for each child</a:t>
            </a:r>
          </a:p>
          <a:p>
            <a:r>
              <a:rPr lang="en-US" dirty="0" smtClean="0"/>
              <a:t>Non-child dependent was added under the new law for an amount of $500.</a:t>
            </a:r>
          </a:p>
        </p:txBody>
      </p:sp>
    </p:spTree>
    <p:extLst>
      <p:ext uri="{BB962C8B-B14F-4D97-AF65-F5344CB8AC3E}">
        <p14:creationId xmlns:p14="http://schemas.microsoft.com/office/powerpoint/2010/main" val="1125216939"/>
      </p:ext>
    </p:extLst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Better off Tax wise?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222" y="1320801"/>
            <a:ext cx="8404578" cy="479407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Married Couple Filing </a:t>
            </a:r>
            <a:r>
              <a:rPr lang="en-US" dirty="0" smtClean="0"/>
              <a:t>Joint w/2 children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	Old Law		TCJA</a:t>
            </a:r>
          </a:p>
          <a:p>
            <a:r>
              <a:rPr lang="en-US" dirty="0" smtClean="0"/>
              <a:t>Adj Gross Inc	100,000		100,000</a:t>
            </a:r>
          </a:p>
          <a:p>
            <a:r>
              <a:rPr lang="en-US" dirty="0" smtClean="0"/>
              <a:t>Std Deduction	  13,000		  24,000</a:t>
            </a:r>
          </a:p>
          <a:p>
            <a:r>
              <a:rPr lang="en-US" dirty="0" smtClean="0"/>
              <a:t>Exemption		  16,600		           0</a:t>
            </a:r>
          </a:p>
          <a:p>
            <a:r>
              <a:rPr lang="en-US" dirty="0" smtClean="0"/>
              <a:t>Taxable Income	  70,400		  76,000</a:t>
            </a:r>
            <a:endParaRPr lang="en-US" dirty="0"/>
          </a:p>
          <a:p>
            <a:r>
              <a:rPr lang="en-US" dirty="0" smtClean="0"/>
              <a:t>Tax before Credit	    9,608		    8,739</a:t>
            </a:r>
          </a:p>
          <a:p>
            <a:r>
              <a:rPr lang="en-US" dirty="0" smtClean="0"/>
              <a:t>Child Tax Credit	    2,000		    4,000</a:t>
            </a:r>
          </a:p>
          <a:p>
            <a:r>
              <a:rPr lang="en-US" dirty="0" smtClean="0"/>
              <a:t>Tax Due		    </a:t>
            </a:r>
            <a:r>
              <a:rPr lang="en-US" dirty="0"/>
              <a:t>7</a:t>
            </a:r>
            <a:r>
              <a:rPr lang="en-US" dirty="0" smtClean="0"/>
              <a:t>,747		    4,739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48623797"/>
      </p:ext>
    </p:extLst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Better off Tax wise?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will not know the exact answer to your specific tax situation until you file your 2018 income tax return.</a:t>
            </a:r>
          </a:p>
          <a:p>
            <a:r>
              <a:rPr lang="en-US" b="1" dirty="0" smtClean="0"/>
              <a:t>Visit with you tax advisor before December 2018 to avoid any disasters. (such as under payment penalties)</a:t>
            </a:r>
          </a:p>
          <a:p>
            <a:r>
              <a:rPr lang="en-US" dirty="0" smtClean="0"/>
              <a:t>The devil is truly in the details.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745044"/>
      </p:ext>
    </p:extLst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Kiddie 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7638"/>
            <a:ext cx="8636000" cy="4606925"/>
          </a:xfrm>
        </p:spPr>
        <p:txBody>
          <a:bodyPr/>
          <a:lstStyle/>
          <a:p>
            <a:r>
              <a:rPr lang="en-US" dirty="0" smtClean="0"/>
              <a:t>Child &lt;19 or full-time student &lt;24 years old</a:t>
            </a:r>
          </a:p>
          <a:p>
            <a:r>
              <a:rPr lang="en-US" dirty="0" smtClean="0"/>
              <a:t>Unearned vs Earned Income</a:t>
            </a:r>
          </a:p>
          <a:p>
            <a:r>
              <a:rPr lang="en-US" dirty="0" smtClean="0"/>
              <a:t>Beginning for tax years after Dec. 31, 2017 </a:t>
            </a:r>
            <a:r>
              <a:rPr lang="en-US" u="sng" dirty="0" smtClean="0"/>
              <a:t>earned</a:t>
            </a:r>
            <a:r>
              <a:rPr lang="en-US" dirty="0" smtClean="0"/>
              <a:t> income is taxed at single individual rates </a:t>
            </a:r>
          </a:p>
          <a:p>
            <a:r>
              <a:rPr lang="en-US" dirty="0" smtClean="0"/>
              <a:t>Taxable income from unearned sources </a:t>
            </a:r>
            <a:r>
              <a:rPr lang="en-US" dirty="0"/>
              <a:t>(if &gt;$</a:t>
            </a:r>
            <a:r>
              <a:rPr lang="en-US" dirty="0" smtClean="0"/>
              <a:t>2,100 from portfolio, capital gains, etc.) are taxed using the estate and trust income tax brackets.</a:t>
            </a:r>
          </a:p>
          <a:p>
            <a:pPr lvl="1"/>
            <a:r>
              <a:rPr lang="en-US" dirty="0" smtClean="0"/>
              <a:t>Estates </a:t>
            </a:r>
            <a:r>
              <a:rPr lang="en-US" dirty="0"/>
              <a:t>and Trusts: 10%, 24%, 35% and 37</a:t>
            </a:r>
            <a:r>
              <a:rPr lang="en-US" dirty="0" smtClean="0"/>
              <a:t>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109403"/>
      </p:ext>
    </p:extLst>
  </p:cSld>
  <p:clrMapOvr>
    <a:masterClrMapping/>
  </p:clrMapOvr>
  <p:transition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915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Kiddie 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" y="1568450"/>
            <a:ext cx="8608423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sz="2400" b="1" dirty="0" smtClean="0"/>
              <a:t>If Taxable Income Is: 		The Tax Is: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200" dirty="0" smtClean="0"/>
              <a:t>&gt; $0 </a:t>
            </a:r>
            <a:r>
              <a:rPr lang="en-US" sz="2200" dirty="0"/>
              <a:t>but ≤ </a:t>
            </a:r>
            <a:r>
              <a:rPr lang="en-US" sz="2200" dirty="0" smtClean="0"/>
              <a:t>$2,550 		10% of the taxable income</a:t>
            </a:r>
          </a:p>
          <a:p>
            <a:pPr>
              <a:buNone/>
            </a:pPr>
            <a:r>
              <a:rPr lang="en-US" sz="2200" dirty="0" smtClean="0"/>
              <a:t>&gt; $2,550 but ≤ $9,150 	$225 + 24% of excess &gt; $2,550</a:t>
            </a:r>
          </a:p>
          <a:p>
            <a:pPr>
              <a:buNone/>
            </a:pPr>
            <a:r>
              <a:rPr lang="en-US" sz="2200" dirty="0" smtClean="0"/>
              <a:t>&gt; $9,150 but ≤ $12,500 	$1,839 + 35% of excess &gt; $9,150</a:t>
            </a:r>
          </a:p>
          <a:p>
            <a:pPr>
              <a:buNone/>
            </a:pPr>
            <a:r>
              <a:rPr lang="en-US" sz="2200" dirty="0" smtClean="0"/>
              <a:t>&gt; $12,500 and over		$3,011.50 + 37% of excess &gt; $12,500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891-A31C-4AFD-ACB4-A4AC2C8EF4DA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86926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Itemized Deductions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14267" cy="4525963"/>
          </a:xfrm>
        </p:spPr>
        <p:txBody>
          <a:bodyPr/>
          <a:lstStyle/>
          <a:p>
            <a:r>
              <a:rPr lang="en-US" dirty="0" smtClean="0"/>
              <a:t>Many itemized deductions were suspended</a:t>
            </a:r>
          </a:p>
          <a:p>
            <a:r>
              <a:rPr lang="en-US" dirty="0" smtClean="0"/>
              <a:t>With Standard Deduction at $24,000 MFJ ($12,000 Single) the tax relief from itemizing is greatly reduced</a:t>
            </a:r>
          </a:p>
          <a:p>
            <a:r>
              <a:rPr lang="en-US" dirty="0" smtClean="0"/>
              <a:t>Typically, itemizing has value when the total itemized deductions exceeds the taxpayer’s standard deduction amount  </a:t>
            </a:r>
          </a:p>
        </p:txBody>
      </p:sp>
    </p:spTree>
    <p:extLst>
      <p:ext uri="{BB962C8B-B14F-4D97-AF65-F5344CB8AC3E}">
        <p14:creationId xmlns:p14="http://schemas.microsoft.com/office/powerpoint/2010/main" val="1056537338"/>
      </p:ext>
    </p:extLst>
  </p:cSld>
  <p:clrMapOvr>
    <a:masterClrMapping/>
  </p:clrMapOvr>
  <p:transition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Itemized Deductions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Itemized Deduction Changes for tax years beginning after December 31, 2017 and before January 1, 2026:</a:t>
            </a:r>
          </a:p>
          <a:p>
            <a:r>
              <a:rPr lang="en-US" sz="2800" dirty="0" smtClean="0"/>
              <a:t>A Taxpayer may deduct State, Local and foreign property taxes, and State and local income taxes to a cap of $10,000 (MFJ) or $5,000 (MFS) </a:t>
            </a:r>
          </a:p>
          <a:p>
            <a:r>
              <a:rPr lang="en-US" sz="2800" dirty="0" smtClean="0"/>
              <a:t>Home Mortgage Interest and Home Equity Mortgage Interest is allowed subject to indebtedness limitations $750,000 ($375,000 Married Filing Separate)</a:t>
            </a:r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712695771"/>
      </p:ext>
    </p:extLst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HMMMM…..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600" dirty="0"/>
              <a:t>The difference between death and taxes is death doesn’t get worse every time Congress </a:t>
            </a:r>
            <a:r>
              <a:rPr lang="en-US" sz="3600" dirty="0" smtClean="0"/>
              <a:t>meets.</a:t>
            </a:r>
            <a:endParaRPr lang="en-US" sz="3600" dirty="0"/>
          </a:p>
          <a:p>
            <a:pPr marL="0" indent="0">
              <a:buNone/>
            </a:pPr>
            <a:r>
              <a:rPr lang="en-US" dirty="0" smtClean="0"/>
              <a:t>										                -- Will </a:t>
            </a:r>
            <a:r>
              <a:rPr lang="en-US" dirty="0"/>
              <a:t>Rogers</a:t>
            </a:r>
          </a:p>
          <a:p>
            <a:endParaRPr lang="en-US" dirty="0"/>
          </a:p>
        </p:txBody>
      </p:sp>
      <p:sp>
        <p:nvSpPr>
          <p:cNvPr id="4" name="AutoShape 2" descr="Image result for will roge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AutoShape 4" descr="Image result for will roger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239" y="3369503"/>
            <a:ext cx="2573383" cy="3190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861000"/>
      </p:ext>
    </p:extLst>
  </p:cSld>
  <p:clrMapOvr>
    <a:masterClrMapping/>
  </p:clrMapOvr>
  <p:transition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Itemized Deductions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Itemized Deduction Changes (cont.)</a:t>
            </a:r>
          </a:p>
          <a:p>
            <a:r>
              <a:rPr lang="en-US" sz="2800" dirty="0" smtClean="0"/>
              <a:t>Unreimbursed employee expenses (travel, meals, uniform, job search, etc.)</a:t>
            </a:r>
          </a:p>
          <a:p>
            <a:r>
              <a:rPr lang="en-US" sz="2800" dirty="0" smtClean="0"/>
              <a:t>Tax preparation expenses</a:t>
            </a:r>
          </a:p>
          <a:p>
            <a:r>
              <a:rPr lang="en-US" sz="2800" dirty="0" smtClean="0"/>
              <a:t>Investment fees and expenses</a:t>
            </a:r>
          </a:p>
          <a:p>
            <a:r>
              <a:rPr lang="en-US" sz="2800" dirty="0" smtClean="0"/>
              <a:t>Safe deposit box rental</a:t>
            </a:r>
          </a:p>
          <a:p>
            <a:r>
              <a:rPr lang="en-US" sz="2800" dirty="0" smtClean="0"/>
              <a:t>Hobby expenses</a:t>
            </a:r>
          </a:p>
          <a:p>
            <a:r>
              <a:rPr lang="en-US" sz="2800" dirty="0" smtClean="0"/>
              <a:t>Moving expenses unless a member of the military</a:t>
            </a:r>
          </a:p>
        </p:txBody>
      </p:sp>
    </p:spTree>
    <p:extLst>
      <p:ext uri="{BB962C8B-B14F-4D97-AF65-F5344CB8AC3E}">
        <p14:creationId xmlns:p14="http://schemas.microsoft.com/office/powerpoint/2010/main" val="3764299102"/>
      </p:ext>
    </p:extLst>
  </p:cSld>
  <p:clrMapOvr>
    <a:masterClrMapping/>
  </p:clrMapOvr>
  <p:transition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Property Losses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Personal Casualty and Theft Losses</a:t>
            </a:r>
          </a:p>
          <a:p>
            <a:r>
              <a:rPr lang="en-US" dirty="0" smtClean="0"/>
              <a:t>For tax years beginning after December 31, 2017 and before January 1, 2026</a:t>
            </a:r>
          </a:p>
          <a:p>
            <a:pPr lvl="1"/>
            <a:r>
              <a:rPr lang="en-US" dirty="0" smtClean="0"/>
              <a:t>Are suspended, except for personal casualty losses incurred in a Federally-declared disaster area.</a:t>
            </a:r>
          </a:p>
        </p:txBody>
      </p:sp>
    </p:spTree>
    <p:extLst>
      <p:ext uri="{BB962C8B-B14F-4D97-AF65-F5344CB8AC3E}">
        <p14:creationId xmlns:p14="http://schemas.microsoft.com/office/powerpoint/2010/main" val="1125169642"/>
      </p:ext>
    </p:extLst>
  </p:cSld>
  <p:clrMapOvr>
    <a:masterClrMapping/>
  </p:clrMapOvr>
  <p:transition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Charitable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Charitable Contribution Deduction Limitation Increased</a:t>
            </a:r>
          </a:p>
          <a:p>
            <a:r>
              <a:rPr lang="en-US" dirty="0" smtClean="0"/>
              <a:t>Beginning for tax years after December 31, 2017 and before January 1, 2026, the contribution limit is increased to 60% from 50%</a:t>
            </a:r>
          </a:p>
          <a:p>
            <a:pPr lvl="1"/>
            <a:r>
              <a:rPr lang="en-US" dirty="0" smtClean="0"/>
              <a:t>Example: AGI = $100,000, limit is now $60,000, the $40,000 excess contribution can be carried forward five years.</a:t>
            </a:r>
          </a:p>
        </p:txBody>
      </p:sp>
    </p:spTree>
    <p:extLst>
      <p:ext uri="{BB962C8B-B14F-4D97-AF65-F5344CB8AC3E}">
        <p14:creationId xmlns:p14="http://schemas.microsoft.com/office/powerpoint/2010/main" val="3334934250"/>
      </p:ext>
    </p:extLst>
  </p:cSld>
  <p:clrMapOvr>
    <a:masterClrMapping/>
  </p:clrMapOvr>
  <p:transition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 Under Withholding Penalty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May need to adjust the </a:t>
            </a:r>
            <a:r>
              <a:rPr lang="en-US" dirty="0"/>
              <a:t>n</a:t>
            </a:r>
            <a:r>
              <a:rPr lang="en-US" dirty="0" smtClean="0"/>
              <a:t>umber of withholding allowances </a:t>
            </a:r>
            <a:r>
              <a:rPr lang="en-US" dirty="0"/>
              <a:t>o</a:t>
            </a:r>
            <a:r>
              <a:rPr lang="en-US" dirty="0" smtClean="0"/>
              <a:t>n Form W-4 </a:t>
            </a:r>
          </a:p>
          <a:p>
            <a:r>
              <a:rPr lang="en-US" dirty="0" smtClean="0"/>
              <a:t>If you had a large amount of itemized deductions in 2017</a:t>
            </a:r>
          </a:p>
          <a:p>
            <a:r>
              <a:rPr lang="en-US" dirty="0" smtClean="0"/>
              <a:t>Household income is $200,000 or more (be safe: check if income is &gt; $150,000)</a:t>
            </a:r>
          </a:p>
          <a:p>
            <a:r>
              <a:rPr lang="en-US" b="1" dirty="0" smtClean="0"/>
              <a:t>Talk to your taxpreparer soon!!!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291279"/>
      </p:ext>
    </p:extLst>
  </p:cSld>
  <p:clrMapOvr>
    <a:masterClrMapping/>
  </p:clrMapOvr>
  <p:transition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Avoiding the Penalty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58" y="1691639"/>
            <a:ext cx="8438607" cy="4525963"/>
          </a:xfrm>
        </p:spPr>
        <p:txBody>
          <a:bodyPr/>
          <a:lstStyle/>
          <a:p>
            <a:r>
              <a:rPr lang="en-US" dirty="0" smtClean="0"/>
              <a:t>Must withhold at these levels: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90% of current years tax due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100% of 2017 tax paid or 110% of 2017 tax paid for high income (AGI &gt; $150,000) </a:t>
            </a:r>
          </a:p>
          <a:p>
            <a:r>
              <a:rPr lang="en-US" dirty="0" smtClean="0"/>
              <a:t>2018 withholding calculator</a:t>
            </a:r>
          </a:p>
          <a:p>
            <a:pPr marL="0" indent="0">
              <a:buNone/>
            </a:pPr>
            <a:r>
              <a:rPr lang="en-US" dirty="0" smtClean="0"/>
              <a:t>https</a:t>
            </a:r>
            <a:r>
              <a:rPr lang="en-US" dirty="0"/>
              <a:t>://apps.irs.gov/app/withholdingcalculator/</a:t>
            </a:r>
          </a:p>
        </p:txBody>
      </p:sp>
    </p:spTree>
    <p:extLst>
      <p:ext uri="{BB962C8B-B14F-4D97-AF65-F5344CB8AC3E}">
        <p14:creationId xmlns:p14="http://schemas.microsoft.com/office/powerpoint/2010/main" val="1565993467"/>
      </p:ext>
    </p:extLst>
  </p:cSld>
  <p:clrMapOvr>
    <a:masterClrMapping/>
  </p:clrMapOvr>
  <p:transition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sure to visit your taxpreparer to avoid a surprise when it is time to file for 2018</a:t>
            </a:r>
          </a:p>
          <a:p>
            <a:endParaRPr lang="en-US" dirty="0" smtClean="0"/>
          </a:p>
          <a:p>
            <a:r>
              <a:rPr lang="en-US" dirty="0" smtClean="0"/>
              <a:t>Thank you for your attention!!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J C. Hobbs</a:t>
            </a:r>
          </a:p>
          <a:p>
            <a:pPr marL="0" indent="0">
              <a:buNone/>
            </a:pPr>
            <a:r>
              <a:rPr lang="en-US" dirty="0" smtClean="0"/>
              <a:t>Associate Extension Specialist</a:t>
            </a:r>
          </a:p>
          <a:p>
            <a:pPr marL="0" indent="0">
              <a:buNone/>
            </a:pPr>
            <a:r>
              <a:rPr lang="en-US" dirty="0" smtClean="0"/>
              <a:t>Email: </a:t>
            </a:r>
            <a:r>
              <a:rPr lang="en-US" dirty="0" smtClean="0">
                <a:hlinkClick r:id="rId2"/>
              </a:rPr>
              <a:t>jc.hobbs@okstate.edu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79523372"/>
      </p:ext>
    </p:extLst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“Tax Cuts and Jobs Act”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en-US" dirty="0" smtClean="0"/>
              <a:t>December 22, 2017, President Trump signed H.R. 1, the “Tax Cuts and Jobs Act” into law which now changes the taxation landscape for both individuals and businesses.</a:t>
            </a:r>
            <a:endParaRPr lang="en-US" dirty="0"/>
          </a:p>
          <a:p>
            <a:r>
              <a:rPr lang="en-US" dirty="0" smtClean="0"/>
              <a:t>Purpose:  Reduce taxes but broaden the tax base to increase overall revenues</a:t>
            </a:r>
          </a:p>
          <a:p>
            <a:r>
              <a:rPr lang="en-US" dirty="0" smtClean="0"/>
              <a:t>Topics:  Individual taxpayer changes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806181"/>
      </p:ext>
    </p:extLst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 1040 (page 1)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817" y="1417638"/>
            <a:ext cx="7828511" cy="4787219"/>
          </a:xfrm>
        </p:spPr>
      </p:pic>
    </p:spTree>
    <p:extLst>
      <p:ext uri="{BB962C8B-B14F-4D97-AF65-F5344CB8AC3E}">
        <p14:creationId xmlns:p14="http://schemas.microsoft.com/office/powerpoint/2010/main" val="1553104615"/>
      </p:ext>
    </p:extLst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1040 (page </a:t>
            </a:r>
            <a:r>
              <a:rPr lang="en-US" dirty="0" smtClean="0"/>
              <a:t>2)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890" y="1559630"/>
            <a:ext cx="7759339" cy="4789983"/>
          </a:xfrm>
        </p:spPr>
      </p:pic>
    </p:spTree>
    <p:extLst>
      <p:ext uri="{BB962C8B-B14F-4D97-AF65-F5344CB8AC3E}">
        <p14:creationId xmlns:p14="http://schemas.microsoft.com/office/powerpoint/2010/main" val="3373066978"/>
      </p:ext>
    </p:extLst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Tax rates have changed:</a:t>
            </a:r>
          </a:p>
          <a:p>
            <a:pPr lvl="1"/>
            <a:r>
              <a:rPr lang="en-US" dirty="0" smtClean="0"/>
              <a:t>2017: 10%, 15%, 25%, 28%, 33%, 35%, and 39.6%</a:t>
            </a:r>
          </a:p>
          <a:p>
            <a:pPr lvl="1"/>
            <a:r>
              <a:rPr lang="en-US" b="1" dirty="0" smtClean="0"/>
              <a:t>2018: 10%, 12%, 22%, 24%, 32%, 35%, and 37%</a:t>
            </a:r>
            <a:endParaRPr lang="en-US" b="1" dirty="0"/>
          </a:p>
          <a:p>
            <a:pPr lvl="1"/>
            <a:r>
              <a:rPr lang="en-US" dirty="0" smtClean="0"/>
              <a:t>Rate changes are effective for tax years beginning after December 31, 2017 and before January 1, 2026</a:t>
            </a:r>
          </a:p>
          <a:p>
            <a:pPr lvl="1"/>
            <a:r>
              <a:rPr lang="en-US" dirty="0" smtClean="0"/>
              <a:t>Legislation is being introduced to make changes permanent </a:t>
            </a:r>
          </a:p>
        </p:txBody>
      </p:sp>
    </p:spTree>
    <p:extLst>
      <p:ext uri="{BB962C8B-B14F-4D97-AF65-F5344CB8AC3E}">
        <p14:creationId xmlns:p14="http://schemas.microsoft.com/office/powerpoint/2010/main" val="1980125820"/>
      </p:ext>
    </p:extLst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688" y="170135"/>
            <a:ext cx="8229600" cy="1143000"/>
          </a:xfrm>
        </p:spPr>
        <p:txBody>
          <a:bodyPr/>
          <a:lstStyle/>
          <a:p>
            <a:r>
              <a:rPr lang="en-US" dirty="0" smtClean="0"/>
              <a:t>Tax Rate Comparison for Single Taxpayers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910" y="1611489"/>
            <a:ext cx="6649157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	Old Law			TCJA</a:t>
            </a:r>
          </a:p>
          <a:p>
            <a:pPr marL="0" indent="0">
              <a:buNone/>
            </a:pPr>
            <a:r>
              <a:rPr lang="en-US" sz="2400" dirty="0" smtClean="0"/>
              <a:t>Rate	  Break Point		</a:t>
            </a:r>
            <a:r>
              <a:rPr lang="en-US" sz="2400" dirty="0"/>
              <a:t>Rate	Break </a:t>
            </a:r>
            <a:r>
              <a:rPr lang="en-US" sz="2400" dirty="0" smtClean="0"/>
              <a:t>Point</a:t>
            </a:r>
          </a:p>
          <a:p>
            <a:pPr marL="0" indent="0">
              <a:buNone/>
            </a:pPr>
            <a:r>
              <a:rPr lang="en-US" sz="2400" dirty="0" smtClean="0"/>
              <a:t>10%	  &gt;$0			10</a:t>
            </a:r>
            <a:r>
              <a:rPr lang="en-US" sz="2400" dirty="0"/>
              <a:t>%	&gt;$0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15%	  &gt;$9,325		12%	&gt;$9,525</a:t>
            </a:r>
          </a:p>
          <a:p>
            <a:pPr marL="0" indent="0">
              <a:buNone/>
            </a:pPr>
            <a:r>
              <a:rPr lang="en-US" sz="2400" dirty="0" smtClean="0"/>
              <a:t>25%	  &gt;$37,950 		22%	&gt;$38,700</a:t>
            </a:r>
          </a:p>
          <a:p>
            <a:pPr marL="0" indent="0">
              <a:buNone/>
            </a:pPr>
            <a:r>
              <a:rPr lang="en-US" sz="2400" dirty="0" smtClean="0"/>
              <a:t>28%	  &gt;$91,900		24%	&gt;$82,500</a:t>
            </a:r>
          </a:p>
          <a:p>
            <a:pPr marL="0" indent="0">
              <a:buNone/>
            </a:pPr>
            <a:r>
              <a:rPr lang="en-US" sz="2400" dirty="0" smtClean="0"/>
              <a:t>33%	  &gt;$191,650 		32</a:t>
            </a:r>
            <a:r>
              <a:rPr lang="en-US" sz="2400" dirty="0"/>
              <a:t>%	</a:t>
            </a:r>
            <a:r>
              <a:rPr lang="en-US" sz="2400" dirty="0" smtClean="0"/>
              <a:t>&gt;$157,500</a:t>
            </a:r>
          </a:p>
          <a:p>
            <a:pPr marL="0" indent="0">
              <a:buNone/>
            </a:pPr>
            <a:r>
              <a:rPr lang="en-US" sz="2400" dirty="0" smtClean="0"/>
              <a:t>35%	  &gt;$416,700 		35</a:t>
            </a:r>
            <a:r>
              <a:rPr lang="en-US" sz="2400" dirty="0"/>
              <a:t>%	</a:t>
            </a:r>
            <a:r>
              <a:rPr lang="en-US" sz="2400" dirty="0" smtClean="0"/>
              <a:t>&gt;$200,000 	</a:t>
            </a:r>
          </a:p>
          <a:p>
            <a:pPr marL="0" indent="0">
              <a:buNone/>
            </a:pPr>
            <a:r>
              <a:rPr lang="en-US" sz="2400" dirty="0" smtClean="0"/>
              <a:t>39.6%	  &gt;$418,400		37%	&gt;$500,000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38911984"/>
      </p:ext>
    </p:extLst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688" y="183198"/>
            <a:ext cx="8229600" cy="1143000"/>
          </a:xfrm>
        </p:spPr>
        <p:txBody>
          <a:bodyPr/>
          <a:lstStyle/>
          <a:p>
            <a:r>
              <a:rPr lang="en-US" dirty="0" smtClean="0"/>
              <a:t>Tax Rate Comparison for Married Filing Joint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910" y="1611489"/>
            <a:ext cx="6649157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	Old Law			TCJA</a:t>
            </a:r>
          </a:p>
          <a:p>
            <a:pPr marL="0" indent="0">
              <a:buNone/>
            </a:pPr>
            <a:r>
              <a:rPr lang="en-US" sz="2400" dirty="0" smtClean="0"/>
              <a:t>Rate	  Break Point		</a:t>
            </a:r>
            <a:r>
              <a:rPr lang="en-US" sz="2400" dirty="0"/>
              <a:t>Rate	Break </a:t>
            </a:r>
            <a:r>
              <a:rPr lang="en-US" sz="2400" dirty="0" smtClean="0"/>
              <a:t>Point</a:t>
            </a:r>
          </a:p>
          <a:p>
            <a:pPr marL="0" indent="0">
              <a:buNone/>
            </a:pPr>
            <a:r>
              <a:rPr lang="en-US" sz="2400" dirty="0" smtClean="0"/>
              <a:t>10%	  &gt;$0			10</a:t>
            </a:r>
            <a:r>
              <a:rPr lang="en-US" sz="2400" dirty="0"/>
              <a:t>%	&gt;$0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15%	  &gt;$19,050		12%	&gt;$</a:t>
            </a:r>
            <a:r>
              <a:rPr lang="en-US" sz="2400" dirty="0"/>
              <a:t>19,050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25%	  &gt;$77,400</a:t>
            </a:r>
            <a:r>
              <a:rPr lang="en-US" sz="2400" dirty="0"/>
              <a:t> </a:t>
            </a:r>
            <a:r>
              <a:rPr lang="en-US" sz="2400" dirty="0" smtClean="0"/>
              <a:t>		22%	&gt;$</a:t>
            </a:r>
            <a:r>
              <a:rPr lang="en-US" sz="2400" dirty="0"/>
              <a:t>77,400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28%	  &gt;$156,150		24%	&gt;$165,000</a:t>
            </a:r>
          </a:p>
          <a:p>
            <a:pPr marL="0" indent="0">
              <a:buNone/>
            </a:pPr>
            <a:r>
              <a:rPr lang="en-US" sz="2400" dirty="0" smtClean="0"/>
              <a:t>33%	  &gt;$237,950</a:t>
            </a:r>
            <a:r>
              <a:rPr lang="en-US" sz="2400" dirty="0"/>
              <a:t> </a:t>
            </a:r>
            <a:r>
              <a:rPr lang="en-US" sz="2400" dirty="0" smtClean="0"/>
              <a:t>		32</a:t>
            </a:r>
            <a:r>
              <a:rPr lang="en-US" sz="2400" dirty="0"/>
              <a:t>%	&gt;$315,000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35%	  &gt;$424,950</a:t>
            </a:r>
            <a:r>
              <a:rPr lang="en-US" sz="2400" dirty="0"/>
              <a:t> </a:t>
            </a:r>
            <a:r>
              <a:rPr lang="en-US" sz="2400" dirty="0" smtClean="0"/>
              <a:t>		35</a:t>
            </a:r>
            <a:r>
              <a:rPr lang="en-US" sz="2400" dirty="0"/>
              <a:t>%	&gt;$</a:t>
            </a:r>
            <a:r>
              <a:rPr lang="en-US" sz="2400" dirty="0" smtClean="0"/>
              <a:t>400,000 	</a:t>
            </a:r>
          </a:p>
          <a:p>
            <a:pPr marL="0" indent="0">
              <a:buNone/>
            </a:pPr>
            <a:r>
              <a:rPr lang="en-US" sz="2400" dirty="0" smtClean="0"/>
              <a:t>39.6%	  &gt;$480,050		37%	&gt;$600,000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46349100"/>
      </p:ext>
    </p:extLst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Deduction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Standard Deduction increased for tax years beginning after December 31, 2017 and before January 1, 2026</a:t>
            </a:r>
          </a:p>
          <a:p>
            <a:pPr lvl="1"/>
            <a:r>
              <a:rPr lang="en-US" dirty="0"/>
              <a:t>Single </a:t>
            </a:r>
            <a:r>
              <a:rPr lang="en-US" dirty="0" smtClean="0"/>
              <a:t>= $12,000</a:t>
            </a:r>
          </a:p>
          <a:p>
            <a:pPr lvl="1"/>
            <a:r>
              <a:rPr lang="en-US" dirty="0" smtClean="0"/>
              <a:t>Married Filing Joint = $24,000</a:t>
            </a:r>
          </a:p>
          <a:p>
            <a:pPr lvl="1"/>
            <a:r>
              <a:rPr lang="en-US" dirty="0" smtClean="0"/>
              <a:t>Head-of-Household = $18,000</a:t>
            </a:r>
          </a:p>
          <a:p>
            <a:pPr lvl="1"/>
            <a:r>
              <a:rPr lang="en-US" dirty="0"/>
              <a:t>Married Filing Separate = $12,000</a:t>
            </a:r>
            <a:endParaRPr lang="en-US" dirty="0" smtClean="0"/>
          </a:p>
          <a:p>
            <a:pPr lvl="1"/>
            <a:r>
              <a:rPr lang="en-US" sz="2000" dirty="0" smtClean="0"/>
              <a:t>No change to additional deduction amount for elderly or blind ($1,300 or $1,600 dependent upon filing status)</a:t>
            </a:r>
          </a:p>
        </p:txBody>
      </p:sp>
    </p:spTree>
    <p:extLst>
      <p:ext uri="{BB962C8B-B14F-4D97-AF65-F5344CB8AC3E}">
        <p14:creationId xmlns:p14="http://schemas.microsoft.com/office/powerpoint/2010/main" val="798242526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osu theme 1">
  <a:themeElements>
    <a:clrScheme name="OSU Extension #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SU Extension #1">
      <a:majorFont>
        <a:latin typeface="Kozuka Gothic Pro B"/>
        <a:ea typeface=""/>
        <a:cs typeface=""/>
      </a:majorFont>
      <a:minorFont>
        <a:latin typeface="Kozuka Gothic Pro 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1143000" marR="0" indent="-2286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1" i="1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Kozuka Gothic Pro B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1143000" marR="0" indent="-2286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1" i="1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Kozuka Gothic Pro B" pitchFamily="34" charset="-128"/>
          </a:defRPr>
        </a:defPPr>
      </a:lstStyle>
    </a:lnDef>
    <a:txDef>
      <a:spPr>
        <a:noFill/>
      </a:spPr>
      <a:bodyPr wrap="none" rtlCol="0">
        <a:spAutoFit/>
      </a:bodyPr>
      <a:lstStyle>
        <a:defPPr>
          <a:buNone/>
          <a:defRPr b="0" i="0" u="none"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>
    <a:extraClrScheme>
      <a:clrScheme name="OSU Extension #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su theme 1" id="{C64F447C-AEB0-423D-BDF3-CE31FF436EAF}" vid="{590C9B80-CC60-4726-9D17-AD9B239BEE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0F5E55C585DB41A8086B22A0BA3978" ma:contentTypeVersion="10" ma:contentTypeDescription="Create a new document." ma:contentTypeScope="" ma:versionID="4017d100ac469d27e8afbfcd5da291e5">
  <xsd:schema xmlns:xsd="http://www.w3.org/2001/XMLSchema" xmlns:xs="http://www.w3.org/2001/XMLSchema" xmlns:p="http://schemas.microsoft.com/office/2006/metadata/properties" xmlns:ns3="6d636ed6-4d22-4f9b-a70c-2b144907596b" xmlns:ns4="db382af5-41d1-4468-8b87-e2f8642e227d" targetNamespace="http://schemas.microsoft.com/office/2006/metadata/properties" ma:root="true" ma:fieldsID="a87cfaeeda2f48cde7ed09687aa51c61" ns3:_="" ns4:_="">
    <xsd:import namespace="6d636ed6-4d22-4f9b-a70c-2b144907596b"/>
    <xsd:import namespace="db382af5-41d1-4468-8b87-e2f8642e227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636ed6-4d22-4f9b-a70c-2b1449075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82af5-41d1-4468-8b87-e2f8642e227d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3921E66-38ED-473C-AAFD-0CA2CB434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636ed6-4d22-4f9b-a70c-2b144907596b"/>
    <ds:schemaRef ds:uri="db382af5-41d1-4468-8b87-e2f8642e22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145F4F-5CE6-4ACC-AF7A-28D2C0FBD5D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9B34D1-495B-4FE1-8683-33BCA35303A5}">
  <ds:schemaRefs>
    <ds:schemaRef ds:uri="http://schemas.microsoft.com/office/infopath/2007/PartnerControls"/>
    <ds:schemaRef ds:uri="http://schemas.microsoft.com/office/2006/documentManagement/types"/>
    <ds:schemaRef ds:uri="6d636ed6-4d22-4f9b-a70c-2b144907596b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db382af5-41d1-4468-8b87-e2f8642e227d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osu theme 1</Template>
  <TotalTime>4634</TotalTime>
  <Words>1417</Words>
  <Application>Microsoft Office PowerPoint</Application>
  <PresentationFormat>On-screen Show (4:3)</PresentationFormat>
  <Paragraphs>148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Arial Black</vt:lpstr>
      <vt:lpstr>Calibri</vt:lpstr>
      <vt:lpstr>Kozuka Gothic Pro B</vt:lpstr>
      <vt:lpstr>osu theme 1</vt:lpstr>
      <vt:lpstr>Tax Cuts and Jobs Act of 2017 Individual Taxpayer Items</vt:lpstr>
      <vt:lpstr>HMMMM…..</vt:lpstr>
      <vt:lpstr>“Tax Cuts and Jobs Act”</vt:lpstr>
      <vt:lpstr>Form 1040 (page 1)</vt:lpstr>
      <vt:lpstr>Form 1040 (page 2)</vt:lpstr>
      <vt:lpstr>Individual Changes</vt:lpstr>
      <vt:lpstr>Tax Rate Comparison for Single Taxpayers</vt:lpstr>
      <vt:lpstr>Tax Rate Comparison for Married Filing Joint</vt:lpstr>
      <vt:lpstr>Standard Deduction</vt:lpstr>
      <vt:lpstr>Standard Deduction</vt:lpstr>
      <vt:lpstr>Personal Exemptions</vt:lpstr>
      <vt:lpstr>Better off Tax wise?</vt:lpstr>
      <vt:lpstr>Child Tax Credit</vt:lpstr>
      <vt:lpstr>Better off Tax wise?</vt:lpstr>
      <vt:lpstr>Better off Tax wise?</vt:lpstr>
      <vt:lpstr>Kiddie Tax</vt:lpstr>
      <vt:lpstr>Kiddie Tax</vt:lpstr>
      <vt:lpstr>Itemized Deductions</vt:lpstr>
      <vt:lpstr>Itemized Deductions</vt:lpstr>
      <vt:lpstr>Itemized Deductions</vt:lpstr>
      <vt:lpstr>Personal Property Losses</vt:lpstr>
      <vt:lpstr>Charitable Contributions</vt:lpstr>
      <vt:lpstr>Avoid Under Withholding Penalty</vt:lpstr>
      <vt:lpstr>Avoiding the Penalty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jc hobbs</dc:creator>
  <cp:lastModifiedBy>Spradlin, Cassidy D</cp:lastModifiedBy>
  <cp:revision>138</cp:revision>
  <cp:lastPrinted>2018-07-06T20:39:23Z</cp:lastPrinted>
  <dcterms:created xsi:type="dcterms:W3CDTF">2018-01-12T19:50:30Z</dcterms:created>
  <dcterms:modified xsi:type="dcterms:W3CDTF">2020-10-15T14:06:30Z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0x010100560F5E55C585DB41A8086B22A0BA3978</vt:lpwstr>
  </property>
</Properties>
</file>