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4"/>
  </p:sldMasterIdLst>
  <p:notesMasterIdLst>
    <p:notesMasterId r:id="rId37"/>
  </p:notesMasterIdLst>
  <p:handoutMasterIdLst>
    <p:handoutMasterId r:id="rId38"/>
  </p:handoutMasterIdLst>
  <p:sldIdLst>
    <p:sldId id="450" r:id="rId5"/>
    <p:sldId id="447" r:id="rId6"/>
    <p:sldId id="370" r:id="rId7"/>
    <p:sldId id="374" r:id="rId8"/>
    <p:sldId id="437" r:id="rId9"/>
    <p:sldId id="451" r:id="rId10"/>
    <p:sldId id="375" r:id="rId11"/>
    <p:sldId id="376" r:id="rId12"/>
    <p:sldId id="448" r:id="rId13"/>
    <p:sldId id="449" r:id="rId14"/>
    <p:sldId id="452" r:id="rId15"/>
    <p:sldId id="434" r:id="rId16"/>
    <p:sldId id="378" r:id="rId17"/>
    <p:sldId id="379" r:id="rId18"/>
    <p:sldId id="380" r:id="rId19"/>
    <p:sldId id="381" r:id="rId20"/>
    <p:sldId id="382" r:id="rId21"/>
    <p:sldId id="383" r:id="rId22"/>
    <p:sldId id="384" r:id="rId23"/>
    <p:sldId id="386" r:id="rId24"/>
    <p:sldId id="387" r:id="rId25"/>
    <p:sldId id="389" r:id="rId26"/>
    <p:sldId id="391" r:id="rId27"/>
    <p:sldId id="455" r:id="rId28"/>
    <p:sldId id="456" r:id="rId29"/>
    <p:sldId id="458" r:id="rId30"/>
    <p:sldId id="459" r:id="rId31"/>
    <p:sldId id="460" r:id="rId32"/>
    <p:sldId id="463" r:id="rId33"/>
    <p:sldId id="464" r:id="rId34"/>
    <p:sldId id="465" r:id="rId35"/>
    <p:sldId id="366" r:id="rId36"/>
  </p:sldIdLst>
  <p:sldSz cx="9144000" cy="6858000" type="screen4x3"/>
  <p:notesSz cx="7010400" cy="92964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000" kern="1200">
        <a:solidFill>
          <a:schemeClr val="tx2"/>
        </a:solidFill>
        <a:latin typeface="Kozuka Gothic Pro B" pitchFamily="34" charset="-128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000" kern="1200">
        <a:solidFill>
          <a:schemeClr val="tx2"/>
        </a:solidFill>
        <a:latin typeface="Kozuka Gothic Pro B" pitchFamily="34" charset="-128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000" kern="1200">
        <a:solidFill>
          <a:schemeClr val="tx2"/>
        </a:solidFill>
        <a:latin typeface="Kozuka Gothic Pro B" pitchFamily="34" charset="-128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000" kern="1200">
        <a:solidFill>
          <a:schemeClr val="tx2"/>
        </a:solidFill>
        <a:latin typeface="Kozuka Gothic Pro B" pitchFamily="34" charset="-128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000" kern="1200">
        <a:solidFill>
          <a:schemeClr val="tx2"/>
        </a:solidFill>
        <a:latin typeface="Kozuka Gothic Pro B" pitchFamily="34" charset="-128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chemeClr val="tx2"/>
        </a:solidFill>
        <a:latin typeface="Kozuka Gothic Pro B" pitchFamily="34" charset="-128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chemeClr val="tx2"/>
        </a:solidFill>
        <a:latin typeface="Kozuka Gothic Pro B" pitchFamily="34" charset="-128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chemeClr val="tx2"/>
        </a:solidFill>
        <a:latin typeface="Kozuka Gothic Pro B" pitchFamily="34" charset="-128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chemeClr val="tx2"/>
        </a:solidFill>
        <a:latin typeface="Kozuka Gothic Pro B" pitchFamily="34" charset="-128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  <a:srgbClr val="FFCC00"/>
    <a:srgbClr val="FFFF00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92" autoAdjust="0"/>
    <p:restoredTop sz="77321" autoAdjust="0"/>
  </p:normalViewPr>
  <p:slideViewPr>
    <p:cSldViewPr>
      <p:cViewPr varScale="1">
        <p:scale>
          <a:sx n="89" d="100"/>
          <a:sy n="89" d="100"/>
        </p:scale>
        <p:origin x="2214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presProps" Target="presProps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tableStyles" Target="tableStyles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41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notesMaster" Target="notesMasters/notesMaster1.xml"/><Relationship Id="rId40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45" cy="4657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64" tIns="46582" rIns="93164" bIns="46582" numCol="1" anchor="t" anchorCtr="0" compatLnSpc="1">
            <a:prstTxWarp prst="textNoShape">
              <a:avLst/>
            </a:prstTxWarp>
          </a:bodyPr>
          <a:lstStyle>
            <a:lvl1pPr algn="l" defTabSz="931887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798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257" y="0"/>
            <a:ext cx="3038144" cy="4657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64" tIns="46582" rIns="93164" bIns="46582" numCol="1" anchor="t" anchorCtr="0" compatLnSpc="1">
            <a:prstTxWarp prst="textNoShape">
              <a:avLst/>
            </a:prstTxWarp>
          </a:bodyPr>
          <a:lstStyle>
            <a:lvl1pPr algn="r" defTabSz="931887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798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0660"/>
            <a:ext cx="3038145" cy="4657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64" tIns="46582" rIns="93164" bIns="46582" numCol="1" anchor="b" anchorCtr="0" compatLnSpc="1">
            <a:prstTxWarp prst="textNoShape">
              <a:avLst/>
            </a:prstTxWarp>
          </a:bodyPr>
          <a:lstStyle>
            <a:lvl1pPr algn="l" defTabSz="931887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798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257" y="8830660"/>
            <a:ext cx="3038144" cy="4657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64" tIns="46582" rIns="93164" bIns="46582" numCol="1" anchor="b" anchorCtr="0" compatLnSpc="1">
            <a:prstTxWarp prst="textNoShape">
              <a:avLst/>
            </a:prstTxWarp>
          </a:bodyPr>
          <a:lstStyle>
            <a:lvl1pPr algn="r" defTabSz="931887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fld id="{17E1E9F9-2EDD-4871-A126-268939FF4BE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24102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45" cy="4657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3164" tIns="46582" rIns="93164" bIns="46582" numCol="1" anchor="t" anchorCtr="0" compatLnSpc="1">
            <a:prstTxWarp prst="textNoShape">
              <a:avLst/>
            </a:prstTxWarp>
          </a:bodyPr>
          <a:lstStyle>
            <a:lvl1pPr algn="l" defTabSz="931887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890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257" y="0"/>
            <a:ext cx="3038144" cy="4657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3164" tIns="46582" rIns="93164" bIns="46582" numCol="1" anchor="t" anchorCtr="0" compatLnSpc="1">
            <a:prstTxWarp prst="textNoShape">
              <a:avLst/>
            </a:prstTxWarp>
          </a:bodyPr>
          <a:lstStyle>
            <a:lvl1pPr algn="r" defTabSz="931887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890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890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5634" y="4416099"/>
            <a:ext cx="5139134" cy="4183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3164" tIns="46582" rIns="93164" bIns="4658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890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0660"/>
            <a:ext cx="3038145" cy="4657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3164" tIns="46582" rIns="93164" bIns="46582" numCol="1" anchor="b" anchorCtr="0" compatLnSpc="1">
            <a:prstTxWarp prst="textNoShape">
              <a:avLst/>
            </a:prstTxWarp>
          </a:bodyPr>
          <a:lstStyle>
            <a:lvl1pPr algn="l" defTabSz="931887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890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257" y="8830660"/>
            <a:ext cx="3038144" cy="4657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3164" tIns="46582" rIns="93164" bIns="46582" numCol="1" anchor="b" anchorCtr="0" compatLnSpc="1">
            <a:prstTxWarp prst="textNoShape">
              <a:avLst/>
            </a:prstTxWarp>
          </a:bodyPr>
          <a:lstStyle>
            <a:lvl1pPr algn="r" defTabSz="931887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fld id="{B438AFA4-B32A-468A-A16B-C84DB353F62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119389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16130" indent="-275434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01738" indent="-220348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542433" indent="-220348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1983128" indent="-220348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423823" indent="-22034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864518" indent="-22034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305213" indent="-22034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745908" indent="-22034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B87074BC-076F-804B-B4C6-1C8A728BD803}" type="slidenum">
              <a:rPr lang="en-US" altLang="en-US">
                <a:latin typeface="Calibri" charset="0"/>
              </a:rPr>
              <a:pPr eaLnBrk="1" hangingPunct="1"/>
              <a:t>2</a:t>
            </a:fld>
            <a:endParaRPr lang="en-US" altLang="en-US">
              <a:latin typeface="Calibri" charset="0"/>
            </a:endParaRPr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073150" y="663575"/>
            <a:ext cx="4427538" cy="332105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036948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38AFA4-B32A-468A-A16B-C84DB353F623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049736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38AFA4-B32A-468A-A16B-C84DB353F623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348099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38AFA4-B32A-468A-A16B-C84DB353F623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094370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38AFA4-B32A-468A-A16B-C84DB353F623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348099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D4FE154-E962-48FA-8B2E-45073FB25982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970429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38AFA4-B32A-468A-A16B-C84DB353F623}" type="slidenum">
              <a:rPr lang="en-US" smtClean="0"/>
              <a:pPr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62587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98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81000" y="1981200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9798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97988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297989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297990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58091ECD-48A5-4966-8E6C-15DDA1ECE3BA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297992" name="Line 8"/>
          <p:cNvSpPr>
            <a:spLocks noChangeShapeType="1"/>
          </p:cNvSpPr>
          <p:nvPr/>
        </p:nvSpPr>
        <p:spPr bwMode="auto">
          <a:xfrm>
            <a:off x="0" y="1752600"/>
            <a:ext cx="8382000" cy="0"/>
          </a:xfrm>
          <a:prstGeom prst="line">
            <a:avLst/>
          </a:prstGeom>
          <a:noFill/>
          <a:ln w="127000">
            <a:solidFill>
              <a:srgbClr val="FF66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993" name="Line 9"/>
          <p:cNvSpPr>
            <a:spLocks noChangeShapeType="1"/>
          </p:cNvSpPr>
          <p:nvPr/>
        </p:nvSpPr>
        <p:spPr bwMode="auto">
          <a:xfrm>
            <a:off x="8382000" y="1690688"/>
            <a:ext cx="0" cy="1524000"/>
          </a:xfrm>
          <a:prstGeom prst="line">
            <a:avLst/>
          </a:prstGeom>
          <a:noFill/>
          <a:ln w="127000">
            <a:solidFill>
              <a:srgbClr val="FF66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994" name="Line 10"/>
          <p:cNvSpPr>
            <a:spLocks noChangeShapeType="1"/>
          </p:cNvSpPr>
          <p:nvPr/>
        </p:nvSpPr>
        <p:spPr bwMode="auto">
          <a:xfrm>
            <a:off x="0" y="6172200"/>
            <a:ext cx="8382000" cy="0"/>
          </a:xfrm>
          <a:prstGeom prst="line">
            <a:avLst/>
          </a:prstGeom>
          <a:noFill/>
          <a:ln w="127000">
            <a:solidFill>
              <a:srgbClr val="FF66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C51CC2-D071-4511-9BA2-EFC4A108460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494A93-05C1-4C9F-BE2D-C08AF85BD05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B526E9A7-493E-4B32-A3A3-2B2EAD000DB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907D55D1-0C88-4927-8E77-07DA2D11AD5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Title, Clip 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lipArt Placeholder 2"/>
          <p:cNvSpPr>
            <a:spLocks noGrp="1"/>
          </p:cNvSpPr>
          <p:nvPr>
            <p:ph type="clipArt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A436EC18-8C65-4F3A-A02C-68BAA25A2E7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D06501-E780-4680-810B-D7530C447EB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528997-6A4B-4A51-840E-4BF6F745F66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C74E27-D0E2-4822-AB2F-3AE2A3D8338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B21BAE9-A1C6-437A-A03D-0250A1D1E61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51CC5C-1ECD-4F77-8F4F-4C18A870CD7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705920-A211-428F-883D-D82C3B5E62A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4C19874-F261-45D9-83B8-3F9C7F5ADCA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C0710B-30C0-4871-9992-A0FC0F13C39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6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29696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29696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29696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29696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tx1"/>
                </a:solidFill>
                <a:latin typeface="Arial" charset="0"/>
              </a:defRPr>
            </a:lvl1pPr>
          </a:lstStyle>
          <a:p>
            <a:fld id="{3266015E-BEE4-4EEB-AD75-74FE73193339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296967" name="Line 7"/>
          <p:cNvSpPr>
            <a:spLocks noChangeShapeType="1"/>
          </p:cNvSpPr>
          <p:nvPr/>
        </p:nvSpPr>
        <p:spPr bwMode="auto">
          <a:xfrm>
            <a:off x="0" y="1371600"/>
            <a:ext cx="9144000" cy="0"/>
          </a:xfrm>
          <a:prstGeom prst="line">
            <a:avLst/>
          </a:prstGeom>
          <a:noFill/>
          <a:ln w="127000">
            <a:solidFill>
              <a:srgbClr val="FF66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  <p:sldLayoutId id="2147483663" r:id="rId12"/>
    <p:sldLayoutId id="2147483664" r:id="rId13"/>
    <p:sldLayoutId id="2147483665" r:id="rId14"/>
  </p:sldLayoutIdLst>
  <p:txStyles>
    <p:titleStyle>
      <a:lvl1pPr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Black" pitchFamily="34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Kozuka Gothic Pro B" pitchFamily="34" charset="-128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Kozuka Gothic Pro B" pitchFamily="34" charset="-128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Kozuka Gothic Pro B" pitchFamily="34" charset="-128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Kozuka Gothic Pro B" pitchFamily="34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Kozuka Gothic Pro B" pitchFamily="34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Kozuka Gothic Pro B" pitchFamily="34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Kozuka Gothic Pro B" pitchFamily="34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Kozuka Gothic Pro B" pitchFamily="34" charset="-128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Arial" pitchFamily="34" charset="0"/>
          <a:cs typeface="Arial" pitchFamily="34" charset="0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Arial" pitchFamily="34" charset="0"/>
          <a:cs typeface="Arial" pitchFamily="34" charset="0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pitchFamily="34" charset="0"/>
          <a:cs typeface="Arial" pitchFamily="34" charset="0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4" charset="0"/>
          <a:cs typeface="Arial" pitchFamily="34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wmf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ok.gov/oesc/newhire/app/index.php" TargetMode="Externa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hyperlink" Target="https://okstatecasnr.az1.qualtrics.com/jfe/form/SV_e5P8z8poXkE7fsF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Farm Labor Resources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Rodney Jones</a:t>
            </a:r>
          </a:p>
          <a:p>
            <a:r>
              <a:rPr lang="en-US" dirty="0" smtClean="0"/>
              <a:t>Oklahoma Farm Credit Agricultural Finance Chair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1067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job description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6800" y="1828800"/>
            <a:ext cx="7172325" cy="4371975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3472980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228600" y="1543133"/>
            <a:ext cx="4034360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Arial Black" panose="020B0A04020102020204" pitchFamily="34" charset="0"/>
                <a:cs typeface="Arial" pitchFamily="34" charset="0"/>
              </a:rPr>
              <a:t>Employee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0" y="1556001"/>
            <a:ext cx="4265612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Arial Black" panose="020B0A04020102020204" pitchFamily="34" charset="0"/>
                <a:cs typeface="Arial" pitchFamily="34" charset="0"/>
              </a:rPr>
              <a:t>Independent Contractor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28600" y="2004798"/>
            <a:ext cx="4034361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Given highly specific instructions about how and when to perform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work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569806" y="2017666"/>
            <a:ext cx="4267805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Told desired outcome with little instruction about how to achieve outcome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28600" y="3200239"/>
            <a:ext cx="4034361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Employer owns tools; employee told what to use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572000" y="3208218"/>
            <a:ext cx="4265611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Selects and provides own tools &amp; equipment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28599" y="4026347"/>
            <a:ext cx="4034361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Given training / supervision by supervisor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569806" y="4047833"/>
            <a:ext cx="4267805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Assumed to have needed skills / no training provided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28599" y="4865962"/>
            <a:ext cx="4034361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Little or no financial risk dependent on project outcome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569806" y="4889823"/>
            <a:ext cx="4267806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Payment contingent; based on successful performance of project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Title 1"/>
          <p:cNvSpPr>
            <a:spLocks noGrp="1"/>
          </p:cNvSpPr>
          <p:nvPr>
            <p:ph type="title"/>
          </p:nvPr>
        </p:nvSpPr>
        <p:spPr>
          <a:xfrm>
            <a:off x="0" y="76200"/>
            <a:ext cx="9144000" cy="1143000"/>
          </a:xfrm>
        </p:spPr>
        <p:txBody>
          <a:bodyPr/>
          <a:lstStyle/>
          <a:p>
            <a:pPr algn="l">
              <a:tabLst>
                <a:tab pos="461963" algn="l"/>
              </a:tabLst>
            </a:pPr>
            <a:r>
              <a:rPr lang="en-US" altLang="en-US" sz="3200" dirty="0" smtClean="0"/>
              <a:t>2)	Preparing to be an employer</a:t>
            </a:r>
            <a:br>
              <a:rPr lang="en-US" altLang="en-US" sz="3200" dirty="0" smtClean="0"/>
            </a:br>
            <a:r>
              <a:rPr lang="en-US" altLang="en-US" sz="3200" dirty="0" smtClean="0"/>
              <a:t>	</a:t>
            </a:r>
            <a:r>
              <a:rPr lang="en-US" altLang="en-US" sz="3200" i="1" dirty="0" smtClean="0"/>
              <a:t>First off, am I an employer or not?</a:t>
            </a:r>
            <a:endParaRPr lang="en-US" sz="3200" i="1" dirty="0"/>
          </a:p>
        </p:txBody>
      </p:sp>
    </p:spTree>
    <p:extLst>
      <p:ext uri="{BB962C8B-B14F-4D97-AF65-F5344CB8AC3E}">
        <p14:creationId xmlns:p14="http://schemas.microsoft.com/office/powerpoint/2010/main" val="17349353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2400"/>
              </a:spcBef>
            </a:pPr>
            <a:r>
              <a:rPr lang="en-US" altLang="en-US" dirty="0" smtClean="0"/>
              <a:t>Choosing an entity structure: do not try this at home!</a:t>
            </a:r>
          </a:p>
          <a:p>
            <a:pPr>
              <a:spcBef>
                <a:spcPts val="2400"/>
              </a:spcBef>
            </a:pPr>
            <a:r>
              <a:rPr lang="en-US" altLang="en-US" dirty="0" smtClean="0"/>
              <a:t>Preparing for tax withholding: income, FICA, unemployment, state &amp; federal </a:t>
            </a:r>
          </a:p>
          <a:p>
            <a:pPr lvl="1">
              <a:spcBef>
                <a:spcPts val="2400"/>
              </a:spcBef>
            </a:pPr>
            <a:r>
              <a:rPr lang="en-US" altLang="en-US" dirty="0" smtClean="0"/>
              <a:t>Obtain an Employer Identification Number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0" y="76200"/>
            <a:ext cx="9144000" cy="1143000"/>
          </a:xfrm>
        </p:spPr>
        <p:txBody>
          <a:bodyPr/>
          <a:lstStyle/>
          <a:p>
            <a:pPr algn="l">
              <a:tabLst>
                <a:tab pos="461963" algn="l"/>
              </a:tabLst>
            </a:pPr>
            <a:r>
              <a:rPr lang="en-US" altLang="en-US" sz="3200" dirty="0" smtClean="0"/>
              <a:t>2)	Preparing to be an employer</a:t>
            </a:r>
            <a:br>
              <a:rPr lang="en-US" altLang="en-US" sz="3200" dirty="0" smtClean="0"/>
            </a:br>
            <a:r>
              <a:rPr lang="en-US" altLang="en-US" sz="2800" dirty="0" smtClean="0"/>
              <a:t>	</a:t>
            </a:r>
            <a:r>
              <a:rPr lang="en-US" altLang="en-US" sz="2800" i="1" dirty="0" smtClean="0"/>
              <a:t>Setting up for employer responsibilities</a:t>
            </a:r>
            <a:endParaRPr lang="en-US" sz="3200" i="1" dirty="0"/>
          </a:p>
        </p:txBody>
      </p:sp>
    </p:spTree>
    <p:extLst>
      <p:ext uri="{BB962C8B-B14F-4D97-AF65-F5344CB8AC3E}">
        <p14:creationId xmlns:p14="http://schemas.microsoft.com/office/powerpoint/2010/main" val="2793036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dirty="0" smtClean="0"/>
              <a:t>Make time to recruit</a:t>
            </a:r>
          </a:p>
          <a:p>
            <a:pPr lvl="1"/>
            <a:r>
              <a:rPr lang="en-US" altLang="en-US" dirty="0" smtClean="0"/>
              <a:t>One of the most common mistakes small business managers make in recruiting potential employees is not investing the time and effort required to do the job well.</a:t>
            </a:r>
          </a:p>
          <a:p>
            <a:pPr lvl="1"/>
            <a:r>
              <a:rPr lang="en-US" altLang="en-US" dirty="0" smtClean="0"/>
              <a:t>Having contingency plans for backup labor is a critical part of the recruiting process.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 bwMode="auto">
          <a:xfrm>
            <a:off x="0" y="76200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 Black" pitchFamily="34" charset="0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Kozuka Gothic Pro B" pitchFamily="34" charset="-128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Kozuka Gothic Pro B" pitchFamily="34" charset="-128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Kozuka Gothic Pro B" pitchFamily="34" charset="-128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Kozuka Gothic Pro B" pitchFamily="34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Kozuka Gothic Pro B" pitchFamily="34" charset="-128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Kozuka Gothic Pro B" pitchFamily="34" charset="-128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Kozuka Gothic Pro B" pitchFamily="34" charset="-128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Kozuka Gothic Pro B" pitchFamily="34" charset="-128"/>
              </a:defRPr>
            </a:lvl9pPr>
          </a:lstStyle>
          <a:p>
            <a:pPr marL="514350" indent="-514350" algn="l">
              <a:buAutoNum type="arabicParenR" startAt="3"/>
              <a:tabLst>
                <a:tab pos="461963" algn="l"/>
              </a:tabLst>
            </a:pPr>
            <a:r>
              <a:rPr lang="en-US" altLang="en-US" sz="3200" kern="0" dirty="0" smtClean="0"/>
              <a:t>Recruit, interview, and hire</a:t>
            </a:r>
          </a:p>
          <a:p>
            <a:pPr algn="l">
              <a:tabLst>
                <a:tab pos="461963" algn="l"/>
              </a:tabLst>
            </a:pPr>
            <a:r>
              <a:rPr lang="en-US" altLang="en-US" sz="3200" i="1" kern="0" dirty="0"/>
              <a:t>	</a:t>
            </a:r>
            <a:r>
              <a:rPr lang="en-US" altLang="en-US" sz="2800" i="1" kern="0" dirty="0" smtClean="0"/>
              <a:t>Identifying personnel needs</a:t>
            </a:r>
            <a:endParaRPr lang="en-US" sz="3200" i="1" kern="0" dirty="0"/>
          </a:p>
        </p:txBody>
      </p:sp>
    </p:spTree>
    <p:extLst>
      <p:ext uri="{BB962C8B-B14F-4D97-AF65-F5344CB8AC3E}">
        <p14:creationId xmlns:p14="http://schemas.microsoft.com/office/powerpoint/2010/main" val="2453021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dirty="0" smtClean="0"/>
              <a:t>Recruitment is the process of attracting individuals </a:t>
            </a:r>
          </a:p>
          <a:p>
            <a:pPr lvl="1"/>
            <a:r>
              <a:rPr lang="en-US" altLang="en-US" dirty="0" smtClean="0"/>
              <a:t>on a timely basis, </a:t>
            </a:r>
          </a:p>
          <a:p>
            <a:pPr lvl="1"/>
            <a:r>
              <a:rPr lang="en-US" altLang="en-US" dirty="0" smtClean="0"/>
              <a:t>in sufficient numbers, and </a:t>
            </a:r>
          </a:p>
          <a:p>
            <a:pPr lvl="1"/>
            <a:r>
              <a:rPr lang="en-US" altLang="en-US" dirty="0" smtClean="0"/>
              <a:t>with appropriate qualifications to apply for jobs within an organization.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 bwMode="auto">
          <a:xfrm>
            <a:off x="0" y="76200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 Black" pitchFamily="34" charset="0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Kozuka Gothic Pro B" pitchFamily="34" charset="-128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Kozuka Gothic Pro B" pitchFamily="34" charset="-128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Kozuka Gothic Pro B" pitchFamily="34" charset="-128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Kozuka Gothic Pro B" pitchFamily="34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Kozuka Gothic Pro B" pitchFamily="34" charset="-128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Kozuka Gothic Pro B" pitchFamily="34" charset="-128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Kozuka Gothic Pro B" pitchFamily="34" charset="-128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Kozuka Gothic Pro B" pitchFamily="34" charset="-128"/>
              </a:defRPr>
            </a:lvl9pPr>
          </a:lstStyle>
          <a:p>
            <a:pPr marL="514350" indent="-514350" algn="l">
              <a:buAutoNum type="arabicParenR" startAt="3"/>
              <a:tabLst>
                <a:tab pos="461963" algn="l"/>
              </a:tabLst>
            </a:pPr>
            <a:r>
              <a:rPr lang="en-US" altLang="en-US" sz="3200" kern="0" dirty="0" smtClean="0"/>
              <a:t>Recruit, interview, and hire</a:t>
            </a:r>
          </a:p>
          <a:p>
            <a:pPr algn="l">
              <a:tabLst>
                <a:tab pos="461963" algn="l"/>
              </a:tabLst>
            </a:pPr>
            <a:r>
              <a:rPr lang="en-US" altLang="en-US" sz="3200" i="1" kern="0" dirty="0"/>
              <a:t>	</a:t>
            </a:r>
            <a:r>
              <a:rPr lang="en-US" altLang="en-US" sz="2800" i="1" kern="0" dirty="0" smtClean="0"/>
              <a:t>The recruitment process</a:t>
            </a:r>
            <a:endParaRPr lang="en-US" sz="3200" i="1" kern="0" dirty="0"/>
          </a:p>
        </p:txBody>
      </p:sp>
    </p:spTree>
    <p:extLst>
      <p:ext uri="{BB962C8B-B14F-4D97-AF65-F5344CB8AC3E}">
        <p14:creationId xmlns:p14="http://schemas.microsoft.com/office/powerpoint/2010/main" val="3263906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dirty="0" smtClean="0"/>
              <a:t>Recruitment methods</a:t>
            </a:r>
          </a:p>
          <a:p>
            <a:pPr lvl="1">
              <a:lnSpc>
                <a:spcPct val="90000"/>
              </a:lnSpc>
            </a:pPr>
            <a:r>
              <a:rPr lang="en-US" altLang="en-US" dirty="0" smtClean="0"/>
              <a:t>Suggestions from current employees</a:t>
            </a:r>
          </a:p>
          <a:p>
            <a:pPr lvl="1">
              <a:lnSpc>
                <a:spcPct val="90000"/>
              </a:lnSpc>
            </a:pPr>
            <a:r>
              <a:rPr lang="en-US" altLang="en-US" dirty="0" smtClean="0"/>
              <a:t>Word of mouth</a:t>
            </a:r>
          </a:p>
          <a:p>
            <a:pPr lvl="1">
              <a:lnSpc>
                <a:spcPct val="90000"/>
              </a:lnSpc>
            </a:pPr>
            <a:r>
              <a:rPr lang="en-US" altLang="en-US" dirty="0" smtClean="0"/>
              <a:t>Want ads</a:t>
            </a:r>
          </a:p>
          <a:p>
            <a:pPr lvl="1">
              <a:lnSpc>
                <a:spcPct val="90000"/>
              </a:lnSpc>
            </a:pPr>
            <a:r>
              <a:rPr lang="en-US" altLang="en-US" dirty="0" smtClean="0"/>
              <a:t>Government job services</a:t>
            </a:r>
          </a:p>
          <a:p>
            <a:pPr lvl="1">
              <a:lnSpc>
                <a:spcPct val="90000"/>
              </a:lnSpc>
            </a:pPr>
            <a:r>
              <a:rPr lang="en-US" altLang="en-US" dirty="0" smtClean="0"/>
              <a:t>College placement offices</a:t>
            </a:r>
          </a:p>
          <a:p>
            <a:pPr lvl="1">
              <a:lnSpc>
                <a:spcPct val="90000"/>
              </a:lnSpc>
            </a:pPr>
            <a:r>
              <a:rPr lang="en-US" altLang="en-US" dirty="0" smtClean="0"/>
              <a:t>Posting job announcements</a:t>
            </a:r>
          </a:p>
          <a:p>
            <a:pPr lvl="1">
              <a:lnSpc>
                <a:spcPct val="90000"/>
              </a:lnSpc>
            </a:pPr>
            <a:r>
              <a:rPr lang="en-US" altLang="en-US" dirty="0" smtClean="0"/>
              <a:t>Search firms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 bwMode="auto">
          <a:xfrm>
            <a:off x="0" y="76200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 Black" pitchFamily="34" charset="0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Kozuka Gothic Pro B" pitchFamily="34" charset="-128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Kozuka Gothic Pro B" pitchFamily="34" charset="-128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Kozuka Gothic Pro B" pitchFamily="34" charset="-128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Kozuka Gothic Pro B" pitchFamily="34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Kozuka Gothic Pro B" pitchFamily="34" charset="-128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Kozuka Gothic Pro B" pitchFamily="34" charset="-128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Kozuka Gothic Pro B" pitchFamily="34" charset="-128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Kozuka Gothic Pro B" pitchFamily="34" charset="-128"/>
              </a:defRPr>
            </a:lvl9pPr>
          </a:lstStyle>
          <a:p>
            <a:pPr marL="514350" indent="-514350" algn="l">
              <a:buAutoNum type="arabicParenR" startAt="3"/>
              <a:tabLst>
                <a:tab pos="461963" algn="l"/>
              </a:tabLst>
            </a:pPr>
            <a:r>
              <a:rPr lang="en-US" altLang="en-US" sz="3200" kern="0" dirty="0" smtClean="0"/>
              <a:t>Recruit, interview, and hire</a:t>
            </a:r>
          </a:p>
          <a:p>
            <a:pPr algn="l">
              <a:tabLst>
                <a:tab pos="461963" algn="l"/>
              </a:tabLst>
            </a:pPr>
            <a:r>
              <a:rPr lang="en-US" altLang="en-US" sz="3200" i="1" kern="0" dirty="0"/>
              <a:t>	</a:t>
            </a:r>
            <a:r>
              <a:rPr lang="en-US" altLang="en-US" sz="2800" i="1" kern="0" dirty="0" smtClean="0"/>
              <a:t>Identifying personnel needs</a:t>
            </a:r>
            <a:endParaRPr lang="en-US" sz="3200" i="1" kern="0" dirty="0"/>
          </a:p>
        </p:txBody>
      </p:sp>
    </p:spTree>
    <p:extLst>
      <p:ext uri="{BB962C8B-B14F-4D97-AF65-F5344CB8AC3E}">
        <p14:creationId xmlns:p14="http://schemas.microsoft.com/office/powerpoint/2010/main" val="3388466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dirty="0" smtClean="0"/>
              <a:t>Give the appropriate job title</a:t>
            </a:r>
          </a:p>
          <a:p>
            <a:r>
              <a:rPr lang="en-US" altLang="en-US" dirty="0" smtClean="0"/>
              <a:t>Say something positive about the business</a:t>
            </a:r>
          </a:p>
          <a:p>
            <a:r>
              <a:rPr lang="en-US" altLang="en-US" dirty="0" smtClean="0"/>
              <a:t>Describe the job</a:t>
            </a:r>
          </a:p>
          <a:p>
            <a:r>
              <a:rPr lang="en-US" altLang="en-US" dirty="0" smtClean="0"/>
              <a:t>Highlight positive working conditions</a:t>
            </a:r>
          </a:p>
          <a:p>
            <a:r>
              <a:rPr lang="en-US" altLang="en-US" dirty="0" smtClean="0"/>
              <a:t>If appropriate, provide information on wages and benefits</a:t>
            </a:r>
          </a:p>
          <a:p>
            <a:r>
              <a:rPr lang="en-US" altLang="en-US" dirty="0" smtClean="0"/>
              <a:t>Indicate how to apply</a:t>
            </a:r>
          </a:p>
        </p:txBody>
      </p:sp>
      <p:sp>
        <p:nvSpPr>
          <p:cNvPr id="6" name="Title 1"/>
          <p:cNvSpPr txBox="1">
            <a:spLocks/>
          </p:cNvSpPr>
          <p:nvPr/>
        </p:nvSpPr>
        <p:spPr bwMode="auto">
          <a:xfrm>
            <a:off x="0" y="76200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 Black" pitchFamily="34" charset="0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Kozuka Gothic Pro B" pitchFamily="34" charset="-128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Kozuka Gothic Pro B" pitchFamily="34" charset="-128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Kozuka Gothic Pro B" pitchFamily="34" charset="-128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Kozuka Gothic Pro B" pitchFamily="34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Kozuka Gothic Pro B" pitchFamily="34" charset="-128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Kozuka Gothic Pro B" pitchFamily="34" charset="-128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Kozuka Gothic Pro B" pitchFamily="34" charset="-128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Kozuka Gothic Pro B" pitchFamily="34" charset="-128"/>
              </a:defRPr>
            </a:lvl9pPr>
          </a:lstStyle>
          <a:p>
            <a:pPr marL="514350" indent="-514350" algn="l">
              <a:buAutoNum type="arabicParenR" startAt="3"/>
              <a:tabLst>
                <a:tab pos="461963" algn="l"/>
              </a:tabLst>
            </a:pPr>
            <a:r>
              <a:rPr lang="en-US" altLang="en-US" sz="3200" kern="0" dirty="0" smtClean="0"/>
              <a:t>Recruit, interview, and hire</a:t>
            </a:r>
          </a:p>
          <a:p>
            <a:pPr algn="l">
              <a:tabLst>
                <a:tab pos="461963" algn="l"/>
              </a:tabLst>
            </a:pPr>
            <a:r>
              <a:rPr lang="en-US" altLang="en-US" sz="3200" i="1" kern="0" dirty="0"/>
              <a:t>	</a:t>
            </a:r>
            <a:r>
              <a:rPr lang="en-US" altLang="en-US" sz="2800" i="1" kern="0" dirty="0" smtClean="0"/>
              <a:t>Information for advertisements</a:t>
            </a:r>
            <a:endParaRPr lang="en-US" sz="3200" i="1" kern="0" dirty="0"/>
          </a:p>
        </p:txBody>
      </p:sp>
    </p:spTree>
    <p:extLst>
      <p:ext uri="{BB962C8B-B14F-4D97-AF65-F5344CB8AC3E}">
        <p14:creationId xmlns:p14="http://schemas.microsoft.com/office/powerpoint/2010/main" val="2855881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Aft>
                <a:spcPts val="1200"/>
              </a:spcAft>
            </a:pPr>
            <a:r>
              <a:rPr lang="en-US" altLang="en-US" dirty="0" smtClean="0"/>
              <a:t>The recruiting process focuses on </a:t>
            </a:r>
            <a:r>
              <a:rPr lang="en-US" altLang="en-US" i="1" u="sng" dirty="0" smtClean="0"/>
              <a:t>generating a pool of candidates </a:t>
            </a:r>
            <a:r>
              <a:rPr lang="en-US" altLang="en-US" dirty="0" smtClean="0"/>
              <a:t>that includes several qualified people.</a:t>
            </a:r>
          </a:p>
          <a:p>
            <a:pPr>
              <a:spcAft>
                <a:spcPts val="1200"/>
              </a:spcAft>
            </a:pPr>
            <a:r>
              <a:rPr lang="en-US" altLang="en-US" dirty="0" smtClean="0"/>
              <a:t>The selection process focuses on </a:t>
            </a:r>
            <a:r>
              <a:rPr lang="en-US" altLang="en-US" i="1" u="sng" dirty="0" smtClean="0"/>
              <a:t>choosing the best candidate </a:t>
            </a:r>
            <a:r>
              <a:rPr lang="en-US" altLang="en-US" dirty="0" smtClean="0"/>
              <a:t>for the job.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 bwMode="auto">
          <a:xfrm>
            <a:off x="0" y="76200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 Black" pitchFamily="34" charset="0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Kozuka Gothic Pro B" pitchFamily="34" charset="-128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Kozuka Gothic Pro B" pitchFamily="34" charset="-128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Kozuka Gothic Pro B" pitchFamily="34" charset="-128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Kozuka Gothic Pro B" pitchFamily="34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Kozuka Gothic Pro B" pitchFamily="34" charset="-128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Kozuka Gothic Pro B" pitchFamily="34" charset="-128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Kozuka Gothic Pro B" pitchFamily="34" charset="-128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Kozuka Gothic Pro B" pitchFamily="34" charset="-128"/>
              </a:defRPr>
            </a:lvl9pPr>
          </a:lstStyle>
          <a:p>
            <a:pPr marL="514350" indent="-514350" algn="l">
              <a:buAutoNum type="arabicParenR" startAt="3"/>
              <a:tabLst>
                <a:tab pos="461963" algn="l"/>
              </a:tabLst>
            </a:pPr>
            <a:r>
              <a:rPr lang="en-US" altLang="en-US" sz="3200" kern="0" dirty="0" smtClean="0"/>
              <a:t>Recruit, interview, and hire</a:t>
            </a:r>
          </a:p>
          <a:p>
            <a:pPr algn="l">
              <a:tabLst>
                <a:tab pos="461963" algn="l"/>
              </a:tabLst>
            </a:pPr>
            <a:r>
              <a:rPr lang="en-US" altLang="en-US" sz="3200" i="1" kern="0" dirty="0"/>
              <a:t>	</a:t>
            </a:r>
            <a:r>
              <a:rPr lang="en-US" altLang="en-US" sz="2400" i="1" kern="0" dirty="0" smtClean="0"/>
              <a:t>The difference between recruitment and </a:t>
            </a:r>
          </a:p>
          <a:p>
            <a:pPr algn="l">
              <a:tabLst>
                <a:tab pos="461963" algn="l"/>
              </a:tabLst>
            </a:pPr>
            <a:r>
              <a:rPr lang="en-US" altLang="en-US" sz="2400" i="1" kern="0" dirty="0"/>
              <a:t>	</a:t>
            </a:r>
            <a:r>
              <a:rPr lang="en-US" altLang="en-US" sz="2400" i="1" kern="0" dirty="0" smtClean="0"/>
              <a:t>selection processes</a:t>
            </a:r>
            <a:endParaRPr lang="en-US" sz="4000" i="1" kern="0" dirty="0"/>
          </a:p>
        </p:txBody>
      </p:sp>
    </p:spTree>
    <p:extLst>
      <p:ext uri="{BB962C8B-B14F-4D97-AF65-F5344CB8AC3E}">
        <p14:creationId xmlns:p14="http://schemas.microsoft.com/office/powerpoint/2010/main" val="1383425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z="2533" dirty="0" smtClean="0"/>
              <a:t>Information </a:t>
            </a:r>
            <a:r>
              <a:rPr lang="en-US" altLang="en-US" sz="2533" dirty="0"/>
              <a:t>provided on the application concerning </a:t>
            </a:r>
            <a:endParaRPr lang="en-US" altLang="en-US" sz="2533" dirty="0" smtClean="0"/>
          </a:p>
          <a:p>
            <a:pPr lvl="1"/>
            <a:r>
              <a:rPr lang="en-US" altLang="en-US" sz="2133" dirty="0" smtClean="0"/>
              <a:t>previous </a:t>
            </a:r>
            <a:r>
              <a:rPr lang="en-US" altLang="en-US" sz="2133" dirty="0"/>
              <a:t>education, </a:t>
            </a:r>
            <a:endParaRPr lang="en-US" altLang="en-US" sz="2133" dirty="0" smtClean="0"/>
          </a:p>
          <a:p>
            <a:pPr lvl="1"/>
            <a:r>
              <a:rPr lang="en-US" altLang="en-US" sz="2133" dirty="0" smtClean="0"/>
              <a:t>job </a:t>
            </a:r>
            <a:r>
              <a:rPr lang="en-US" altLang="en-US" sz="2133" dirty="0"/>
              <a:t>experience, and </a:t>
            </a:r>
            <a:endParaRPr lang="en-US" altLang="en-US" sz="2133" dirty="0" smtClean="0"/>
          </a:p>
          <a:p>
            <a:pPr lvl="1"/>
            <a:r>
              <a:rPr lang="en-US" altLang="en-US" sz="2133" dirty="0" smtClean="0"/>
              <a:t>length </a:t>
            </a:r>
            <a:r>
              <a:rPr lang="en-US" altLang="en-US" sz="2133" dirty="0"/>
              <a:t>of service </a:t>
            </a:r>
          </a:p>
          <a:p>
            <a:pPr marL="457200" lvl="1" indent="0">
              <a:buNone/>
            </a:pPr>
            <a:r>
              <a:rPr lang="en-US" altLang="en-US" sz="2133" dirty="0" smtClean="0"/>
              <a:t>can </a:t>
            </a:r>
            <a:r>
              <a:rPr lang="en-US" altLang="en-US" sz="2133" dirty="0"/>
              <a:t>be a good predictor of future performance.</a:t>
            </a:r>
          </a:p>
          <a:p>
            <a:r>
              <a:rPr lang="en-US" altLang="en-US" sz="2533" dirty="0"/>
              <a:t>If the application requests the correct type and depth of information, a group of applications can be screened in a relatively short period of time, allowing the supervisor to spend more time with qualified applicants.</a:t>
            </a:r>
            <a:endParaRPr lang="en-US" altLang="en-US" dirty="0" smtClean="0"/>
          </a:p>
        </p:txBody>
      </p:sp>
      <p:sp>
        <p:nvSpPr>
          <p:cNvPr id="5" name="Title 1"/>
          <p:cNvSpPr txBox="1">
            <a:spLocks/>
          </p:cNvSpPr>
          <p:nvPr/>
        </p:nvSpPr>
        <p:spPr bwMode="auto">
          <a:xfrm>
            <a:off x="0" y="76200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 Black" pitchFamily="34" charset="0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Kozuka Gothic Pro B" pitchFamily="34" charset="-128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Kozuka Gothic Pro B" pitchFamily="34" charset="-128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Kozuka Gothic Pro B" pitchFamily="34" charset="-128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Kozuka Gothic Pro B" pitchFamily="34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Kozuka Gothic Pro B" pitchFamily="34" charset="-128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Kozuka Gothic Pro B" pitchFamily="34" charset="-128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Kozuka Gothic Pro B" pitchFamily="34" charset="-128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Kozuka Gothic Pro B" pitchFamily="34" charset="-128"/>
              </a:defRPr>
            </a:lvl9pPr>
          </a:lstStyle>
          <a:p>
            <a:pPr marL="514350" indent="-514350" algn="l">
              <a:buAutoNum type="arabicParenR" startAt="3"/>
              <a:tabLst>
                <a:tab pos="461963" algn="l"/>
              </a:tabLst>
            </a:pPr>
            <a:r>
              <a:rPr lang="en-US" altLang="en-US" sz="3200" kern="0" dirty="0" smtClean="0"/>
              <a:t>Recruit, interview, and hire</a:t>
            </a:r>
          </a:p>
          <a:p>
            <a:pPr algn="l">
              <a:tabLst>
                <a:tab pos="461963" algn="l"/>
              </a:tabLst>
            </a:pPr>
            <a:r>
              <a:rPr lang="en-US" altLang="en-US" sz="3200" i="1" kern="0" dirty="0"/>
              <a:t>	</a:t>
            </a:r>
            <a:r>
              <a:rPr lang="en-US" altLang="en-US" sz="2400" i="1" kern="0" dirty="0" smtClean="0"/>
              <a:t>The application</a:t>
            </a:r>
            <a:endParaRPr lang="en-US" sz="4000" i="1" kern="0" dirty="0"/>
          </a:p>
        </p:txBody>
      </p:sp>
    </p:spTree>
    <p:extLst>
      <p:ext uri="{BB962C8B-B14F-4D97-AF65-F5344CB8AC3E}">
        <p14:creationId xmlns:p14="http://schemas.microsoft.com/office/powerpoint/2010/main" val="2540929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spcAft>
                <a:spcPts val="1200"/>
              </a:spcAft>
              <a:buNone/>
            </a:pPr>
            <a:r>
              <a:rPr lang="en-US" altLang="en-US" sz="2800" dirty="0" smtClean="0"/>
              <a:t>Prepare for the interview</a:t>
            </a:r>
          </a:p>
          <a:p>
            <a:pPr lvl="1">
              <a:spcAft>
                <a:spcPts val="1200"/>
              </a:spcAft>
            </a:pPr>
            <a:r>
              <a:rPr lang="en-US" altLang="en-US" sz="2400" dirty="0" smtClean="0"/>
              <a:t>Determine a small number of applicant characteristics about which you want to gather information.</a:t>
            </a:r>
          </a:p>
          <a:p>
            <a:pPr lvl="1">
              <a:spcAft>
                <a:spcPts val="1200"/>
              </a:spcAft>
            </a:pPr>
            <a:r>
              <a:rPr lang="en-US" altLang="en-US" sz="2400" dirty="0" smtClean="0"/>
              <a:t>Write a list of questions that will elicit information on these characteristics.</a:t>
            </a:r>
          </a:p>
          <a:p>
            <a:pPr lvl="1">
              <a:spcAft>
                <a:spcPts val="1200"/>
              </a:spcAft>
            </a:pPr>
            <a:r>
              <a:rPr lang="en-US" altLang="en-US" sz="2400" dirty="0" smtClean="0"/>
              <a:t>Plan </a:t>
            </a:r>
            <a:r>
              <a:rPr lang="en-US" altLang="en-US" sz="2400" dirty="0"/>
              <a:t>to ask each applicant the same questions in the same </a:t>
            </a:r>
            <a:r>
              <a:rPr lang="en-US" altLang="en-US" sz="2400" dirty="0" smtClean="0"/>
              <a:t>sequence.</a:t>
            </a:r>
          </a:p>
          <a:p>
            <a:pPr lvl="1">
              <a:spcAft>
                <a:spcPts val="1200"/>
              </a:spcAft>
            </a:pPr>
            <a:r>
              <a:rPr lang="en-US" altLang="en-US" sz="2400" dirty="0" smtClean="0"/>
              <a:t>Develop </a:t>
            </a:r>
            <a:r>
              <a:rPr lang="en-US" altLang="en-US" sz="2400" dirty="0"/>
              <a:t>a rating system to score each performance characteristic in which you are </a:t>
            </a:r>
            <a:r>
              <a:rPr lang="en-US" altLang="en-US" dirty="0"/>
              <a:t>interested.</a:t>
            </a:r>
          </a:p>
          <a:p>
            <a:pPr lvl="1">
              <a:spcAft>
                <a:spcPts val="1200"/>
              </a:spcAft>
            </a:pPr>
            <a:endParaRPr lang="en-US" altLang="en-US" dirty="0" smtClean="0"/>
          </a:p>
        </p:txBody>
      </p:sp>
      <p:sp>
        <p:nvSpPr>
          <p:cNvPr id="5" name="Title 1"/>
          <p:cNvSpPr txBox="1">
            <a:spLocks/>
          </p:cNvSpPr>
          <p:nvPr/>
        </p:nvSpPr>
        <p:spPr bwMode="auto">
          <a:xfrm>
            <a:off x="0" y="76200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 Black" pitchFamily="34" charset="0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Kozuka Gothic Pro B" pitchFamily="34" charset="-128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Kozuka Gothic Pro B" pitchFamily="34" charset="-128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Kozuka Gothic Pro B" pitchFamily="34" charset="-128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Kozuka Gothic Pro B" pitchFamily="34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Kozuka Gothic Pro B" pitchFamily="34" charset="-128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Kozuka Gothic Pro B" pitchFamily="34" charset="-128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Kozuka Gothic Pro B" pitchFamily="34" charset="-128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Kozuka Gothic Pro B" pitchFamily="34" charset="-128"/>
              </a:defRPr>
            </a:lvl9pPr>
          </a:lstStyle>
          <a:p>
            <a:pPr marL="514350" indent="-514350" algn="l">
              <a:buAutoNum type="arabicParenR" startAt="3"/>
              <a:tabLst>
                <a:tab pos="461963" algn="l"/>
              </a:tabLst>
            </a:pPr>
            <a:r>
              <a:rPr lang="en-US" altLang="en-US" sz="3200" kern="0" dirty="0" smtClean="0"/>
              <a:t>Recruit, interview, and hire</a:t>
            </a:r>
          </a:p>
          <a:p>
            <a:pPr algn="l">
              <a:tabLst>
                <a:tab pos="461963" algn="l"/>
              </a:tabLst>
            </a:pPr>
            <a:r>
              <a:rPr lang="en-US" altLang="en-US" sz="3200" i="1" kern="0" dirty="0"/>
              <a:t>	</a:t>
            </a:r>
            <a:r>
              <a:rPr lang="en-US" altLang="en-US" sz="2400" i="1" kern="0" dirty="0" smtClean="0"/>
              <a:t>The interview process</a:t>
            </a:r>
            <a:endParaRPr lang="en-US" sz="4000" i="1" kern="0" dirty="0"/>
          </a:p>
        </p:txBody>
      </p:sp>
    </p:spTree>
    <p:extLst>
      <p:ext uri="{BB962C8B-B14F-4D97-AF65-F5344CB8AC3E}">
        <p14:creationId xmlns:p14="http://schemas.microsoft.com/office/powerpoint/2010/main" val="3794774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crop_18_large"/>
          <p:cNvPicPr>
            <a:picLocks noChangeAspect="1" noChangeArrowheads="1"/>
          </p:cNvPicPr>
          <p:nvPr/>
        </p:nvPicPr>
        <p:blipFill>
          <a:blip r:embed="rId3">
            <a:lum contrast="-50000"/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1" name="Picture 3" descr="j019773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62000"/>
            <a:ext cx="9296400" cy="5757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79963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en-US" dirty="0" smtClean="0"/>
              <a:t>Put the applicant at ease.</a:t>
            </a:r>
          </a:p>
          <a:p>
            <a:pPr lvl="1">
              <a:spcAft>
                <a:spcPts val="1200"/>
              </a:spcAft>
            </a:pPr>
            <a:r>
              <a:rPr lang="en-US" altLang="en-US" dirty="0" smtClean="0"/>
              <a:t>The more you do to alleviate tension, the more meaningful the interview will be.</a:t>
            </a:r>
          </a:p>
          <a:p>
            <a:pPr lvl="1">
              <a:spcAft>
                <a:spcPts val="1200"/>
              </a:spcAft>
            </a:pPr>
            <a:r>
              <a:rPr lang="en-US" altLang="en-US" dirty="0" smtClean="0"/>
              <a:t>Make it a priority to find a quiet, comfortable place where the interview may be conducted without interruption.</a:t>
            </a:r>
          </a:p>
        </p:txBody>
      </p:sp>
      <p:sp>
        <p:nvSpPr>
          <p:cNvPr id="6" name="Title 1"/>
          <p:cNvSpPr txBox="1">
            <a:spLocks/>
          </p:cNvSpPr>
          <p:nvPr/>
        </p:nvSpPr>
        <p:spPr bwMode="auto">
          <a:xfrm>
            <a:off x="0" y="76200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 Black" pitchFamily="34" charset="0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Kozuka Gothic Pro B" pitchFamily="34" charset="-128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Kozuka Gothic Pro B" pitchFamily="34" charset="-128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Kozuka Gothic Pro B" pitchFamily="34" charset="-128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Kozuka Gothic Pro B" pitchFamily="34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Kozuka Gothic Pro B" pitchFamily="34" charset="-128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Kozuka Gothic Pro B" pitchFamily="34" charset="-128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Kozuka Gothic Pro B" pitchFamily="34" charset="-128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Kozuka Gothic Pro B" pitchFamily="34" charset="-128"/>
              </a:defRPr>
            </a:lvl9pPr>
          </a:lstStyle>
          <a:p>
            <a:pPr marL="514350" indent="-514350" algn="l">
              <a:buAutoNum type="arabicParenR" startAt="3"/>
              <a:tabLst>
                <a:tab pos="461963" algn="l"/>
              </a:tabLst>
            </a:pPr>
            <a:r>
              <a:rPr lang="en-US" altLang="en-US" sz="3200" kern="0" dirty="0" smtClean="0"/>
              <a:t>Recruit, interview, and hire</a:t>
            </a:r>
          </a:p>
          <a:p>
            <a:pPr algn="l">
              <a:tabLst>
                <a:tab pos="461963" algn="l"/>
              </a:tabLst>
            </a:pPr>
            <a:r>
              <a:rPr lang="en-US" altLang="en-US" sz="3200" i="1" kern="0" dirty="0"/>
              <a:t>	</a:t>
            </a:r>
            <a:r>
              <a:rPr lang="en-US" altLang="en-US" sz="2400" i="1" kern="0" dirty="0" smtClean="0"/>
              <a:t>The interview process</a:t>
            </a:r>
            <a:endParaRPr lang="en-US" sz="4000" i="1" kern="0" dirty="0"/>
          </a:p>
        </p:txBody>
      </p:sp>
    </p:spTree>
    <p:extLst>
      <p:ext uri="{BB962C8B-B14F-4D97-AF65-F5344CB8AC3E}">
        <p14:creationId xmlns:p14="http://schemas.microsoft.com/office/powerpoint/2010/main" val="2491991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en-US" dirty="0" smtClean="0"/>
              <a:t>Listen.</a:t>
            </a:r>
          </a:p>
          <a:p>
            <a:pPr lvl="1"/>
            <a:r>
              <a:rPr lang="en-US" altLang="en-US" dirty="0" smtClean="0"/>
              <a:t>Open the discussion, but encourage the applicant to do most of the talking.</a:t>
            </a:r>
          </a:p>
          <a:p>
            <a:pPr lvl="1"/>
            <a:r>
              <a:rPr lang="en-US" altLang="en-US" dirty="0" smtClean="0"/>
              <a:t>An interviewer who dominates the conversation or answers questions for the applicant learns very little about the prospective employee.</a:t>
            </a:r>
          </a:p>
          <a:p>
            <a:pPr lvl="1"/>
            <a:r>
              <a:rPr lang="en-US" altLang="en-US" dirty="0" smtClean="0"/>
              <a:t>Use open-ended questions that require an explanation rather than a “yes” or “no” response.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 bwMode="auto">
          <a:xfrm>
            <a:off x="0" y="76200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 Black" pitchFamily="34" charset="0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Kozuka Gothic Pro B" pitchFamily="34" charset="-128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Kozuka Gothic Pro B" pitchFamily="34" charset="-128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Kozuka Gothic Pro B" pitchFamily="34" charset="-128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Kozuka Gothic Pro B" pitchFamily="34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Kozuka Gothic Pro B" pitchFamily="34" charset="-128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Kozuka Gothic Pro B" pitchFamily="34" charset="-128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Kozuka Gothic Pro B" pitchFamily="34" charset="-128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Kozuka Gothic Pro B" pitchFamily="34" charset="-128"/>
              </a:defRPr>
            </a:lvl9pPr>
          </a:lstStyle>
          <a:p>
            <a:pPr marL="514350" indent="-514350" algn="l">
              <a:buAutoNum type="arabicParenR" startAt="3"/>
              <a:tabLst>
                <a:tab pos="461963" algn="l"/>
              </a:tabLst>
            </a:pPr>
            <a:r>
              <a:rPr lang="en-US" altLang="en-US" sz="3200" kern="0" dirty="0" smtClean="0"/>
              <a:t>Recruit, interview, and hire</a:t>
            </a:r>
          </a:p>
          <a:p>
            <a:pPr algn="l">
              <a:tabLst>
                <a:tab pos="461963" algn="l"/>
              </a:tabLst>
            </a:pPr>
            <a:r>
              <a:rPr lang="en-US" altLang="en-US" sz="3200" i="1" kern="0" dirty="0"/>
              <a:t>	</a:t>
            </a:r>
            <a:r>
              <a:rPr lang="en-US" altLang="en-US" sz="2400" i="1" kern="0" dirty="0" smtClean="0"/>
              <a:t>The interview process</a:t>
            </a:r>
            <a:endParaRPr lang="en-US" sz="4000" i="1" kern="0" dirty="0"/>
          </a:p>
        </p:txBody>
      </p:sp>
    </p:spTree>
    <p:extLst>
      <p:ext uri="{BB962C8B-B14F-4D97-AF65-F5344CB8AC3E}">
        <p14:creationId xmlns:p14="http://schemas.microsoft.com/office/powerpoint/2010/main" val="4250997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lvl="1" indent="0">
              <a:buNone/>
            </a:pPr>
            <a:r>
              <a:rPr lang="en-US" altLang="en-US" dirty="0" smtClean="0"/>
              <a:t>Fulfill your responsibilities to the applicant.</a:t>
            </a:r>
          </a:p>
          <a:p>
            <a:pPr lvl="1">
              <a:spcAft>
                <a:spcPts val="1200"/>
              </a:spcAft>
            </a:pPr>
            <a:r>
              <a:rPr lang="en-US" altLang="en-US" dirty="0" smtClean="0"/>
              <a:t>Be honest, but at the same time sell the strengths of the position.</a:t>
            </a:r>
          </a:p>
          <a:p>
            <a:pPr lvl="1">
              <a:spcAft>
                <a:spcPts val="1200"/>
              </a:spcAft>
            </a:pPr>
            <a:r>
              <a:rPr lang="en-US" altLang="en-US" dirty="0" smtClean="0"/>
              <a:t>Give the applicant plenty of opportunity to ask questions.</a:t>
            </a:r>
          </a:p>
          <a:p>
            <a:pPr lvl="1">
              <a:spcAft>
                <a:spcPts val="1200"/>
              </a:spcAft>
            </a:pPr>
            <a:r>
              <a:rPr lang="en-US" altLang="en-US" dirty="0" smtClean="0"/>
              <a:t>TREAT EVERY APPLICANT THE SAME</a:t>
            </a:r>
          </a:p>
          <a:p>
            <a:pPr lvl="1">
              <a:spcAft>
                <a:spcPts val="1200"/>
              </a:spcAft>
            </a:pPr>
            <a:r>
              <a:rPr lang="en-US" altLang="en-US" dirty="0" smtClean="0"/>
              <a:t>Notify applicants of their status as soon as decisions have been made (a particular applicant has been eliminated from consideration, etc.)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 bwMode="auto">
          <a:xfrm>
            <a:off x="0" y="76200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 Black" pitchFamily="34" charset="0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Kozuka Gothic Pro B" pitchFamily="34" charset="-128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Kozuka Gothic Pro B" pitchFamily="34" charset="-128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Kozuka Gothic Pro B" pitchFamily="34" charset="-128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Kozuka Gothic Pro B" pitchFamily="34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Kozuka Gothic Pro B" pitchFamily="34" charset="-128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Kozuka Gothic Pro B" pitchFamily="34" charset="-128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Kozuka Gothic Pro B" pitchFamily="34" charset="-128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Kozuka Gothic Pro B" pitchFamily="34" charset="-128"/>
              </a:defRPr>
            </a:lvl9pPr>
          </a:lstStyle>
          <a:p>
            <a:pPr marL="514350" indent="-514350" algn="l">
              <a:buAutoNum type="arabicParenR" startAt="3"/>
              <a:tabLst>
                <a:tab pos="461963" algn="l"/>
              </a:tabLst>
            </a:pPr>
            <a:r>
              <a:rPr lang="en-US" altLang="en-US" sz="3200" kern="0" dirty="0" smtClean="0"/>
              <a:t>Recruit, interview, and hire</a:t>
            </a:r>
          </a:p>
          <a:p>
            <a:pPr algn="l">
              <a:tabLst>
                <a:tab pos="461963" algn="l"/>
              </a:tabLst>
            </a:pPr>
            <a:r>
              <a:rPr lang="en-US" altLang="en-US" sz="3200" i="1" kern="0" dirty="0"/>
              <a:t>	</a:t>
            </a:r>
            <a:r>
              <a:rPr lang="en-US" altLang="en-US" sz="2400" i="1" kern="0" dirty="0" smtClean="0"/>
              <a:t>The interview process</a:t>
            </a:r>
            <a:endParaRPr lang="en-US" sz="4000" i="1" kern="0" dirty="0"/>
          </a:p>
        </p:txBody>
      </p:sp>
    </p:spTree>
    <p:extLst>
      <p:ext uri="{BB962C8B-B14F-4D97-AF65-F5344CB8AC3E}">
        <p14:creationId xmlns:p14="http://schemas.microsoft.com/office/powerpoint/2010/main" val="2697378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Aft>
                <a:spcPts val="1200"/>
              </a:spcAft>
            </a:pPr>
            <a:r>
              <a:rPr lang="en-US" altLang="en-US" dirty="0" smtClean="0"/>
              <a:t>Consistently checking references is an important hiring practice for any organization regardless of size.</a:t>
            </a:r>
          </a:p>
          <a:p>
            <a:pPr>
              <a:spcAft>
                <a:spcPts val="1200"/>
              </a:spcAft>
            </a:pPr>
            <a:r>
              <a:rPr lang="en-US" altLang="en-US" dirty="0" smtClean="0"/>
              <a:t>Make your hiring decision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 bwMode="auto">
          <a:xfrm>
            <a:off x="0" y="76200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 Black" pitchFamily="34" charset="0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Kozuka Gothic Pro B" pitchFamily="34" charset="-128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Kozuka Gothic Pro B" pitchFamily="34" charset="-128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Kozuka Gothic Pro B" pitchFamily="34" charset="-128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Kozuka Gothic Pro B" pitchFamily="34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Kozuka Gothic Pro B" pitchFamily="34" charset="-128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Kozuka Gothic Pro B" pitchFamily="34" charset="-128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Kozuka Gothic Pro B" pitchFamily="34" charset="-128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Kozuka Gothic Pro B" pitchFamily="34" charset="-128"/>
              </a:defRPr>
            </a:lvl9pPr>
          </a:lstStyle>
          <a:p>
            <a:pPr marL="514350" indent="-514350" algn="l">
              <a:buAutoNum type="arabicParenR" startAt="3"/>
              <a:tabLst>
                <a:tab pos="461963" algn="l"/>
              </a:tabLst>
            </a:pPr>
            <a:r>
              <a:rPr lang="en-US" altLang="en-US" sz="3200" kern="0" dirty="0" smtClean="0"/>
              <a:t>Recruit, interview, and hire</a:t>
            </a:r>
          </a:p>
          <a:p>
            <a:pPr algn="l">
              <a:tabLst>
                <a:tab pos="461963" algn="l"/>
              </a:tabLst>
            </a:pPr>
            <a:r>
              <a:rPr lang="en-US" altLang="en-US" sz="3200" i="1" kern="0" dirty="0"/>
              <a:t>	</a:t>
            </a:r>
            <a:r>
              <a:rPr lang="en-US" altLang="en-US" sz="2400" i="1" kern="0" dirty="0" smtClean="0"/>
              <a:t>Check references, make a hiring decision</a:t>
            </a:r>
            <a:endParaRPr lang="en-US" sz="4000" i="1" kern="0" dirty="0"/>
          </a:p>
        </p:txBody>
      </p:sp>
    </p:spTree>
    <p:extLst>
      <p:ext uri="{BB962C8B-B14F-4D97-AF65-F5344CB8AC3E}">
        <p14:creationId xmlns:p14="http://schemas.microsoft.com/office/powerpoint/2010/main" val="1028134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 smtClean="0"/>
              <a:t>Collect all employee information</a:t>
            </a:r>
          </a:p>
          <a:p>
            <a:pPr lvl="1"/>
            <a:r>
              <a:rPr lang="en-US" altLang="en-US" dirty="0" smtClean="0"/>
              <a:t>Form I-9 (verify identity and authorization to work</a:t>
            </a:r>
          </a:p>
          <a:p>
            <a:pPr lvl="1"/>
            <a:r>
              <a:rPr lang="en-US" altLang="en-US" dirty="0" smtClean="0"/>
              <a:t>Payroll information (W-4)</a:t>
            </a:r>
          </a:p>
          <a:p>
            <a:pPr lvl="1"/>
            <a:r>
              <a:rPr lang="en-US" altLang="en-US" dirty="0" smtClean="0"/>
              <a:t>Contact information</a:t>
            </a:r>
          </a:p>
          <a:p>
            <a:r>
              <a:rPr lang="en-US" altLang="en-US" dirty="0" smtClean="0"/>
              <a:t>New employee hire reporting</a:t>
            </a:r>
            <a:r>
              <a:rPr lang="en-US" altLang="en-US" dirty="0"/>
              <a:t/>
            </a:r>
            <a:br>
              <a:rPr lang="en-US" altLang="en-US" dirty="0"/>
            </a:br>
            <a:r>
              <a:rPr lang="en-US" altLang="en-US" dirty="0">
                <a:hlinkClick r:id="rId2"/>
              </a:rPr>
              <a:t>https://</a:t>
            </a:r>
            <a:r>
              <a:rPr lang="en-US" altLang="en-US" dirty="0" smtClean="0">
                <a:hlinkClick r:id="rId2"/>
              </a:rPr>
              <a:t>www.ok.gov/oesc/newhire/app/index.php</a:t>
            </a:r>
            <a:r>
              <a:rPr lang="en-US" altLang="en-US" dirty="0" smtClean="0"/>
              <a:t> </a:t>
            </a:r>
          </a:p>
          <a:p>
            <a:r>
              <a:rPr lang="en-US" altLang="en-US" dirty="0" smtClean="0"/>
              <a:t>Make sure workplace notices are posted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 bwMode="auto">
          <a:xfrm>
            <a:off x="0" y="76200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 Black" pitchFamily="34" charset="0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Kozuka Gothic Pro B" pitchFamily="34" charset="-128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Kozuka Gothic Pro B" pitchFamily="34" charset="-128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Kozuka Gothic Pro B" pitchFamily="34" charset="-128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Kozuka Gothic Pro B" pitchFamily="34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Kozuka Gothic Pro B" pitchFamily="34" charset="-128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Kozuka Gothic Pro B" pitchFamily="34" charset="-128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Kozuka Gothic Pro B" pitchFamily="34" charset="-128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Kozuka Gothic Pro B" pitchFamily="34" charset="-128"/>
              </a:defRPr>
            </a:lvl9pPr>
          </a:lstStyle>
          <a:p>
            <a:pPr algn="l">
              <a:tabLst>
                <a:tab pos="461963" algn="l"/>
              </a:tabLst>
            </a:pPr>
            <a:r>
              <a:rPr lang="en-US" altLang="en-US" sz="3000" kern="0" dirty="0" smtClean="0"/>
              <a:t>4)	Getting “on board” – tasks for new hires</a:t>
            </a:r>
            <a:r>
              <a:rPr lang="en-US" altLang="en-US" sz="3200" i="1" kern="0" dirty="0"/>
              <a:t>	</a:t>
            </a:r>
            <a:r>
              <a:rPr lang="en-US" altLang="en-US" sz="2400" i="1" kern="0" dirty="0" smtClean="0"/>
              <a:t>The first day on the job</a:t>
            </a:r>
            <a:endParaRPr lang="en-US" sz="4000" i="1" kern="0" dirty="0"/>
          </a:p>
        </p:txBody>
      </p:sp>
      <p:sp>
        <p:nvSpPr>
          <p:cNvPr id="2" name="Rectangle 1"/>
          <p:cNvSpPr/>
          <p:nvPr/>
        </p:nvSpPr>
        <p:spPr>
          <a:xfrm>
            <a:off x="685800" y="6150114"/>
            <a:ext cx="7924800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>
                <a:solidFill>
                  <a:schemeClr val="accent1">
                    <a:lumMod val="50000"/>
                  </a:schemeClr>
                </a:solidFill>
              </a:rPr>
              <a:t>http://webapps.dol.gov/elaws/posters.htm</a:t>
            </a:r>
          </a:p>
          <a:p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834863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dirty="0" smtClean="0"/>
              <a:t>Training is a planned process </a:t>
            </a:r>
          </a:p>
          <a:p>
            <a:pPr>
              <a:lnSpc>
                <a:spcPct val="90000"/>
              </a:lnSpc>
            </a:pPr>
            <a:r>
              <a:rPr lang="en-US" altLang="en-US" dirty="0" smtClean="0"/>
              <a:t>Employees don’t bring with them all the knowledge, skills, and abilities they need to do the job now and in the future</a:t>
            </a:r>
          </a:p>
          <a:p>
            <a:pPr>
              <a:lnSpc>
                <a:spcPct val="90000"/>
              </a:lnSpc>
            </a:pPr>
            <a:r>
              <a:rPr lang="en-US" altLang="en-US" dirty="0" smtClean="0"/>
              <a:t>Training takes time, but is an investment in the future</a:t>
            </a:r>
          </a:p>
          <a:p>
            <a:pPr>
              <a:lnSpc>
                <a:spcPct val="90000"/>
              </a:lnSpc>
            </a:pPr>
            <a:r>
              <a:rPr lang="en-US" altLang="en-US" dirty="0" smtClean="0"/>
              <a:t>Make sure the “trainer” is well qualified to do the “training”</a:t>
            </a:r>
          </a:p>
        </p:txBody>
      </p:sp>
      <p:sp>
        <p:nvSpPr>
          <p:cNvPr id="6" name="Title 1"/>
          <p:cNvSpPr txBox="1">
            <a:spLocks/>
          </p:cNvSpPr>
          <p:nvPr/>
        </p:nvSpPr>
        <p:spPr bwMode="auto">
          <a:xfrm>
            <a:off x="0" y="76200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 Black" pitchFamily="34" charset="0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Kozuka Gothic Pro B" pitchFamily="34" charset="-128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Kozuka Gothic Pro B" pitchFamily="34" charset="-128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Kozuka Gothic Pro B" pitchFamily="34" charset="-128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Kozuka Gothic Pro B" pitchFamily="34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Kozuka Gothic Pro B" pitchFamily="34" charset="-128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Kozuka Gothic Pro B" pitchFamily="34" charset="-128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Kozuka Gothic Pro B" pitchFamily="34" charset="-128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Kozuka Gothic Pro B" pitchFamily="34" charset="-128"/>
              </a:defRPr>
            </a:lvl9pPr>
          </a:lstStyle>
          <a:p>
            <a:pPr algn="l">
              <a:tabLst>
                <a:tab pos="461963" algn="l"/>
              </a:tabLst>
            </a:pPr>
            <a:r>
              <a:rPr lang="en-US" altLang="en-US" sz="2700" kern="0" dirty="0"/>
              <a:t>5</a:t>
            </a:r>
            <a:r>
              <a:rPr lang="en-US" altLang="en-US" sz="2700" kern="0" dirty="0" smtClean="0"/>
              <a:t>)	On the job – working with current employees</a:t>
            </a:r>
            <a:r>
              <a:rPr lang="en-US" altLang="en-US" sz="3200" i="1" kern="0" dirty="0"/>
              <a:t>	</a:t>
            </a:r>
            <a:r>
              <a:rPr lang="en-US" altLang="en-US" sz="2400" i="1" kern="0" dirty="0" smtClean="0"/>
              <a:t>Training and orientation</a:t>
            </a:r>
            <a:endParaRPr lang="en-US" sz="4000" i="1" kern="0" dirty="0"/>
          </a:p>
        </p:txBody>
      </p:sp>
    </p:spTree>
    <p:extLst>
      <p:ext uri="{BB962C8B-B14F-4D97-AF65-F5344CB8AC3E}">
        <p14:creationId xmlns:p14="http://schemas.microsoft.com/office/powerpoint/2010/main" val="635849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dirty="0" smtClean="0"/>
              <a:t>Employee training steps</a:t>
            </a:r>
          </a:p>
          <a:p>
            <a:pPr lvl="1"/>
            <a:r>
              <a:rPr lang="en-US" altLang="en-US" dirty="0" smtClean="0"/>
              <a:t>Put the employee at ease and prepare the work place.</a:t>
            </a:r>
          </a:p>
          <a:p>
            <a:pPr lvl="1"/>
            <a:r>
              <a:rPr lang="en-US" altLang="en-US" dirty="0" smtClean="0"/>
              <a:t>Tell the employee how to do the task.</a:t>
            </a:r>
          </a:p>
          <a:p>
            <a:pPr lvl="1"/>
            <a:r>
              <a:rPr lang="en-US" altLang="en-US" dirty="0" smtClean="0"/>
              <a:t>Show the employee how the task is to be performed.</a:t>
            </a:r>
          </a:p>
          <a:p>
            <a:pPr lvl="1"/>
            <a:r>
              <a:rPr lang="en-US" altLang="en-US" dirty="0" smtClean="0"/>
              <a:t>Let the employee do the task.</a:t>
            </a:r>
          </a:p>
          <a:p>
            <a:pPr lvl="1"/>
            <a:r>
              <a:rPr lang="en-US" altLang="en-US" dirty="0" smtClean="0"/>
              <a:t>Review the work.</a:t>
            </a:r>
          </a:p>
        </p:txBody>
      </p:sp>
      <p:sp>
        <p:nvSpPr>
          <p:cNvPr id="6" name="Title 1"/>
          <p:cNvSpPr txBox="1">
            <a:spLocks/>
          </p:cNvSpPr>
          <p:nvPr/>
        </p:nvSpPr>
        <p:spPr bwMode="auto">
          <a:xfrm>
            <a:off x="0" y="76200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 Black" pitchFamily="34" charset="0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Kozuka Gothic Pro B" pitchFamily="34" charset="-128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Kozuka Gothic Pro B" pitchFamily="34" charset="-128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Kozuka Gothic Pro B" pitchFamily="34" charset="-128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Kozuka Gothic Pro B" pitchFamily="34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Kozuka Gothic Pro B" pitchFamily="34" charset="-128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Kozuka Gothic Pro B" pitchFamily="34" charset="-128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Kozuka Gothic Pro B" pitchFamily="34" charset="-128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Kozuka Gothic Pro B" pitchFamily="34" charset="-128"/>
              </a:defRPr>
            </a:lvl9pPr>
          </a:lstStyle>
          <a:p>
            <a:pPr algn="l">
              <a:tabLst>
                <a:tab pos="461963" algn="l"/>
              </a:tabLst>
            </a:pPr>
            <a:r>
              <a:rPr lang="en-US" altLang="en-US" sz="2700" kern="0" dirty="0"/>
              <a:t>5)	On the job – working with current employees </a:t>
            </a:r>
            <a:r>
              <a:rPr lang="en-US" altLang="en-US" sz="3200" i="1" kern="0" dirty="0"/>
              <a:t>	</a:t>
            </a:r>
            <a:r>
              <a:rPr lang="en-US" altLang="en-US" sz="2400" i="1" kern="0" dirty="0" smtClean="0"/>
              <a:t>The training process</a:t>
            </a:r>
            <a:endParaRPr lang="en-US" sz="4000" i="1" kern="0" dirty="0"/>
          </a:p>
        </p:txBody>
      </p:sp>
    </p:spTree>
    <p:extLst>
      <p:ext uri="{BB962C8B-B14F-4D97-AF65-F5344CB8AC3E}">
        <p14:creationId xmlns:p14="http://schemas.microsoft.com/office/powerpoint/2010/main" val="2232690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 bwMode="auto">
          <a:xfrm>
            <a:off x="0" y="76200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 Black" pitchFamily="34" charset="0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Kozuka Gothic Pro B" pitchFamily="34" charset="-128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Kozuka Gothic Pro B" pitchFamily="34" charset="-128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Kozuka Gothic Pro B" pitchFamily="34" charset="-128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Kozuka Gothic Pro B" pitchFamily="34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Kozuka Gothic Pro B" pitchFamily="34" charset="-128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Kozuka Gothic Pro B" pitchFamily="34" charset="-128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Kozuka Gothic Pro B" pitchFamily="34" charset="-128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Kozuka Gothic Pro B" pitchFamily="34" charset="-128"/>
              </a:defRPr>
            </a:lvl9pPr>
          </a:lstStyle>
          <a:p>
            <a:pPr algn="l">
              <a:tabLst>
                <a:tab pos="461963" algn="l"/>
              </a:tabLst>
            </a:pPr>
            <a:r>
              <a:rPr lang="en-US" altLang="en-US" sz="2700" kern="0" dirty="0"/>
              <a:t>5)	On the job – working with current employees </a:t>
            </a:r>
            <a:r>
              <a:rPr lang="en-US" altLang="en-US" sz="3200" i="1" kern="0" dirty="0"/>
              <a:t>	</a:t>
            </a:r>
            <a:r>
              <a:rPr lang="en-US" altLang="en-US" sz="2400" i="1" kern="0" dirty="0" smtClean="0"/>
              <a:t>Employee motivation: the two-factor model</a:t>
            </a:r>
            <a:endParaRPr lang="en-US" sz="4000" i="1" kern="0" dirty="0"/>
          </a:p>
        </p:txBody>
      </p:sp>
      <p:sp>
        <p:nvSpPr>
          <p:cNvPr id="3" name="TextBox 2"/>
          <p:cNvSpPr txBox="1"/>
          <p:nvPr/>
        </p:nvSpPr>
        <p:spPr>
          <a:xfrm>
            <a:off x="-152400" y="1752600"/>
            <a:ext cx="4199932" cy="261610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1" algn="l"/>
            <a:r>
              <a:rPr lang="en-US" altLang="en-US" sz="2400" dirty="0">
                <a:latin typeface="Arial Black" panose="020B0A04020102020204" pitchFamily="34" charset="0"/>
                <a:cs typeface="Arial" panose="020B0604020202020204" pitchFamily="34" charset="0"/>
              </a:rPr>
              <a:t>Maintenance Factors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Economic factors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Security needs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Social needs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Working conditions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Status</a:t>
            </a:r>
          </a:p>
          <a:p>
            <a:pPr algn="l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343400" y="1752600"/>
            <a:ext cx="480060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algn="l"/>
            <a:r>
              <a:rPr lang="en-US" altLang="en-US" sz="2400" dirty="0">
                <a:latin typeface="Arial Black" panose="020B0A04020102020204" pitchFamily="34" charset="0"/>
                <a:cs typeface="Arial" panose="020B0604020202020204" pitchFamily="34" charset="0"/>
              </a:rPr>
              <a:t>Motivation Factors</a:t>
            </a:r>
            <a:endParaRPr lang="en-US" altLang="en-US" dirty="0"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Challenging work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Feeling of personal accomplishment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Recognition for achievement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Achievement of increasing responsibility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A sense of importance to the organization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Access to information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Involvement in decision making</a:t>
            </a:r>
          </a:p>
          <a:p>
            <a:pPr algn="l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59893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Aft>
                <a:spcPts val="1200"/>
              </a:spcAft>
            </a:pPr>
            <a:r>
              <a:rPr lang="en-US" altLang="en-US" dirty="0" smtClean="0"/>
              <a:t>Ongoing performance feedback is critical for employee development, growth, and productivity as well as business success.</a:t>
            </a:r>
          </a:p>
          <a:p>
            <a:pPr>
              <a:spcAft>
                <a:spcPts val="1200"/>
              </a:spcAft>
            </a:pPr>
            <a:r>
              <a:rPr lang="en-US" altLang="en-US" dirty="0" smtClean="0"/>
              <a:t>Feedback:</a:t>
            </a:r>
          </a:p>
          <a:p>
            <a:pPr lvl="1">
              <a:spcAft>
                <a:spcPts val="1200"/>
              </a:spcAft>
            </a:pPr>
            <a:r>
              <a:rPr lang="en-US" altLang="en-US" dirty="0" smtClean="0"/>
              <a:t>Make it routine so that it never feels uncomfortable, whether it is positive feedback or constructive criticism</a:t>
            </a:r>
          </a:p>
          <a:p>
            <a:pPr lvl="1">
              <a:spcAft>
                <a:spcPts val="1200"/>
              </a:spcAft>
            </a:pPr>
            <a:r>
              <a:rPr lang="en-US" altLang="en-US" dirty="0" smtClean="0"/>
              <a:t>Difficult for many farm managers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 bwMode="auto">
          <a:xfrm>
            <a:off x="0" y="76200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 Black" pitchFamily="34" charset="0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Kozuka Gothic Pro B" pitchFamily="34" charset="-128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Kozuka Gothic Pro B" pitchFamily="34" charset="-128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Kozuka Gothic Pro B" pitchFamily="34" charset="-128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Kozuka Gothic Pro B" pitchFamily="34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Kozuka Gothic Pro B" pitchFamily="34" charset="-128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Kozuka Gothic Pro B" pitchFamily="34" charset="-128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Kozuka Gothic Pro B" pitchFamily="34" charset="-128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Kozuka Gothic Pro B" pitchFamily="34" charset="-128"/>
              </a:defRPr>
            </a:lvl9pPr>
          </a:lstStyle>
          <a:p>
            <a:pPr marL="514350" indent="-514350" algn="l">
              <a:buAutoNum type="arabicParenR" startAt="6"/>
              <a:tabLst>
                <a:tab pos="461963" algn="l"/>
              </a:tabLst>
            </a:pPr>
            <a:r>
              <a:rPr lang="en-US" altLang="en-US" sz="2700" kern="0" dirty="0" smtClean="0"/>
              <a:t>Evaluating employee performance</a:t>
            </a:r>
          </a:p>
          <a:p>
            <a:pPr algn="l">
              <a:tabLst>
                <a:tab pos="461963" algn="l"/>
              </a:tabLst>
            </a:pPr>
            <a:r>
              <a:rPr lang="en-US" altLang="en-US" sz="3200" i="1" kern="0" dirty="0"/>
              <a:t>	</a:t>
            </a:r>
            <a:r>
              <a:rPr lang="en-US" altLang="en-US" sz="2400" i="1" kern="0" dirty="0" smtClean="0"/>
              <a:t>Coaching and feedback</a:t>
            </a:r>
            <a:endParaRPr lang="en-US" sz="4000" i="1" kern="0" dirty="0"/>
          </a:p>
        </p:txBody>
      </p:sp>
    </p:spTree>
    <p:extLst>
      <p:ext uri="{BB962C8B-B14F-4D97-AF65-F5344CB8AC3E}">
        <p14:creationId xmlns:p14="http://schemas.microsoft.com/office/powerpoint/2010/main" val="312032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dirty="0" smtClean="0"/>
              <a:t>Five-Step Process for Conducting a Performance Appraisal</a:t>
            </a:r>
          </a:p>
          <a:p>
            <a:pPr lvl="1"/>
            <a:r>
              <a:rPr lang="en-US" altLang="en-US" dirty="0" smtClean="0"/>
              <a:t>Explain the purpose of the discussion.</a:t>
            </a:r>
          </a:p>
          <a:p>
            <a:pPr lvl="1"/>
            <a:r>
              <a:rPr lang="en-US" altLang="en-US" dirty="0" smtClean="0"/>
              <a:t>Elicit feedback from the employee.</a:t>
            </a:r>
          </a:p>
          <a:p>
            <a:pPr lvl="1"/>
            <a:r>
              <a:rPr lang="en-US" altLang="en-US" dirty="0" smtClean="0"/>
              <a:t>Communicate your views regarding performance.</a:t>
            </a:r>
          </a:p>
          <a:p>
            <a:pPr lvl="1"/>
            <a:r>
              <a:rPr lang="en-US" altLang="en-US" dirty="0" smtClean="0"/>
              <a:t>Reconcile differences.</a:t>
            </a:r>
          </a:p>
          <a:p>
            <a:pPr lvl="1"/>
            <a:r>
              <a:rPr lang="en-US" altLang="en-US" dirty="0" smtClean="0"/>
              <a:t>Devise a plan of action for coming employment period.</a:t>
            </a:r>
          </a:p>
          <a:p>
            <a:pPr lvl="2"/>
            <a:endParaRPr lang="en-US" altLang="en-US" dirty="0" smtClean="0"/>
          </a:p>
        </p:txBody>
      </p:sp>
      <p:sp>
        <p:nvSpPr>
          <p:cNvPr id="5" name="Title 1"/>
          <p:cNvSpPr txBox="1">
            <a:spLocks/>
          </p:cNvSpPr>
          <p:nvPr/>
        </p:nvSpPr>
        <p:spPr bwMode="auto">
          <a:xfrm>
            <a:off x="0" y="76200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 Black" pitchFamily="34" charset="0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Kozuka Gothic Pro B" pitchFamily="34" charset="-128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Kozuka Gothic Pro B" pitchFamily="34" charset="-128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Kozuka Gothic Pro B" pitchFamily="34" charset="-128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Kozuka Gothic Pro B" pitchFamily="34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Kozuka Gothic Pro B" pitchFamily="34" charset="-128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Kozuka Gothic Pro B" pitchFamily="34" charset="-128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Kozuka Gothic Pro B" pitchFamily="34" charset="-128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Kozuka Gothic Pro B" pitchFamily="34" charset="-128"/>
              </a:defRPr>
            </a:lvl9pPr>
          </a:lstStyle>
          <a:p>
            <a:pPr marL="514350" indent="-514350" algn="l">
              <a:buAutoNum type="arabicParenR" startAt="6"/>
              <a:tabLst>
                <a:tab pos="461963" algn="l"/>
              </a:tabLst>
            </a:pPr>
            <a:r>
              <a:rPr lang="en-US" altLang="en-US" sz="2700" kern="0" dirty="0" smtClean="0"/>
              <a:t>Evaluating employee performance</a:t>
            </a:r>
          </a:p>
          <a:p>
            <a:pPr algn="l">
              <a:tabLst>
                <a:tab pos="461963" algn="l"/>
              </a:tabLst>
            </a:pPr>
            <a:r>
              <a:rPr lang="en-US" altLang="en-US" sz="3200" i="1" kern="0" dirty="0"/>
              <a:t>	</a:t>
            </a:r>
            <a:r>
              <a:rPr lang="en-US" altLang="en-US" sz="2400" i="1" kern="0" dirty="0" smtClean="0"/>
              <a:t>The performance appraisal interview</a:t>
            </a:r>
            <a:endParaRPr lang="en-US" sz="4000" i="1" kern="0" dirty="0"/>
          </a:p>
        </p:txBody>
      </p:sp>
    </p:spTree>
    <p:extLst>
      <p:ext uri="{BB962C8B-B14F-4D97-AF65-F5344CB8AC3E}">
        <p14:creationId xmlns:p14="http://schemas.microsoft.com/office/powerpoint/2010/main" val="3778090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Seven easy steps to staffing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457200" indent="-457200">
              <a:spcAft>
                <a:spcPts val="600"/>
              </a:spcAft>
              <a:buFont typeface="+mj-lt"/>
              <a:buAutoNum type="arabicPeriod"/>
            </a:pPr>
            <a:r>
              <a:rPr lang="en-US" altLang="en-US" sz="2400" dirty="0"/>
              <a:t>Assess </a:t>
            </a:r>
            <a:r>
              <a:rPr lang="en-US" altLang="en-US" sz="2400" dirty="0" smtClean="0"/>
              <a:t>human resource needs </a:t>
            </a:r>
            <a:r>
              <a:rPr lang="en-US" altLang="en-US" sz="2400" dirty="0"/>
              <a:t>for the </a:t>
            </a:r>
            <a:r>
              <a:rPr lang="en-US" altLang="en-US" sz="2400" dirty="0" smtClean="0"/>
              <a:t>farm </a:t>
            </a:r>
            <a:r>
              <a:rPr lang="en-US" altLang="en-US" sz="2400" dirty="0"/>
              <a:t>and </a:t>
            </a:r>
            <a:r>
              <a:rPr lang="en-US" altLang="en-US" sz="2400" dirty="0" smtClean="0"/>
              <a:t>ranch</a:t>
            </a:r>
            <a:endParaRPr lang="en-US" altLang="en-US" sz="2400" dirty="0"/>
          </a:p>
          <a:p>
            <a:pPr marL="457200" indent="-457200">
              <a:spcAft>
                <a:spcPts val="600"/>
              </a:spcAft>
              <a:buFont typeface="+mj-lt"/>
              <a:buAutoNum type="arabicPeriod"/>
            </a:pPr>
            <a:r>
              <a:rPr lang="en-US" altLang="en-US" sz="2400" dirty="0" smtClean="0"/>
              <a:t>Preparing </a:t>
            </a:r>
            <a:r>
              <a:rPr lang="en-US" altLang="en-US" sz="2400" dirty="0"/>
              <a:t>to be an employer</a:t>
            </a:r>
          </a:p>
          <a:p>
            <a:pPr marL="457200" indent="-457200">
              <a:spcAft>
                <a:spcPts val="600"/>
              </a:spcAft>
              <a:buFont typeface="+mj-lt"/>
              <a:buAutoNum type="arabicPeriod"/>
            </a:pPr>
            <a:r>
              <a:rPr lang="en-US" altLang="en-US" sz="2400" dirty="0"/>
              <a:t>Recruit, interview, and hire employees</a:t>
            </a:r>
          </a:p>
          <a:p>
            <a:pPr marL="457200" indent="-457200">
              <a:spcAft>
                <a:spcPts val="600"/>
              </a:spcAft>
              <a:buFont typeface="+mj-lt"/>
              <a:buAutoNum type="arabicPeriod"/>
            </a:pPr>
            <a:r>
              <a:rPr lang="en-US" altLang="en-US" sz="2400" dirty="0" smtClean="0"/>
              <a:t>Getting the new employee “on board” – tasks for new hires</a:t>
            </a:r>
            <a:endParaRPr lang="en-US" altLang="en-US" sz="2400" dirty="0"/>
          </a:p>
          <a:p>
            <a:pPr marL="457200" indent="-457200">
              <a:spcAft>
                <a:spcPts val="600"/>
              </a:spcAft>
              <a:buFont typeface="+mj-lt"/>
              <a:buAutoNum type="arabicPeriod"/>
            </a:pPr>
            <a:r>
              <a:rPr lang="en-US" altLang="en-US" sz="2400" dirty="0"/>
              <a:t>On the </a:t>
            </a:r>
            <a:r>
              <a:rPr lang="en-US" altLang="en-US" sz="2400" dirty="0" smtClean="0"/>
              <a:t>job</a:t>
            </a:r>
            <a:r>
              <a:rPr lang="en-US" altLang="en-US" sz="2400" dirty="0"/>
              <a:t>: </a:t>
            </a:r>
            <a:r>
              <a:rPr lang="en-US" altLang="en-US" sz="2400" dirty="0" smtClean="0"/>
              <a:t>working </a:t>
            </a:r>
            <a:r>
              <a:rPr lang="en-US" altLang="en-US" sz="2400" dirty="0"/>
              <a:t>with </a:t>
            </a:r>
            <a:r>
              <a:rPr lang="en-US" altLang="en-US" sz="2400" dirty="0" smtClean="0"/>
              <a:t>current employees</a:t>
            </a:r>
            <a:endParaRPr lang="en-US" altLang="en-US" sz="2400" dirty="0"/>
          </a:p>
          <a:p>
            <a:pPr marL="457200" indent="-457200">
              <a:spcAft>
                <a:spcPts val="600"/>
              </a:spcAft>
              <a:buFont typeface="+mj-lt"/>
              <a:buAutoNum type="arabicPeriod"/>
            </a:pPr>
            <a:r>
              <a:rPr lang="en-US" altLang="en-US" sz="2400" dirty="0" smtClean="0"/>
              <a:t>Evaluate employees</a:t>
            </a:r>
            <a:r>
              <a:rPr lang="en-US" altLang="en-US" sz="2400" dirty="0"/>
              <a:t>’ </a:t>
            </a:r>
            <a:r>
              <a:rPr lang="en-US" altLang="en-US" sz="2400" dirty="0" smtClean="0"/>
              <a:t>performance</a:t>
            </a:r>
            <a:endParaRPr lang="en-US" altLang="en-US" sz="2400" dirty="0"/>
          </a:p>
          <a:p>
            <a:pPr marL="457200" indent="-457200">
              <a:spcAft>
                <a:spcPts val="600"/>
              </a:spcAft>
              <a:buFont typeface="+mj-lt"/>
              <a:buAutoNum type="arabicPeriod"/>
            </a:pPr>
            <a:r>
              <a:rPr lang="en-US" altLang="en-US" sz="2400" dirty="0"/>
              <a:t>Compensation</a:t>
            </a:r>
          </a:p>
        </p:txBody>
      </p:sp>
    </p:spTree>
    <p:extLst>
      <p:ext uri="{BB962C8B-B14F-4D97-AF65-F5344CB8AC3E}">
        <p14:creationId xmlns:p14="http://schemas.microsoft.com/office/powerpoint/2010/main" val="3151153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dirty="0" smtClean="0"/>
              <a:t>Compensation is an important aspect of motivation.</a:t>
            </a:r>
          </a:p>
          <a:p>
            <a:r>
              <a:rPr lang="en-US" altLang="en-US" dirty="0" smtClean="0"/>
              <a:t>Compensation should be competitive with that offered by other employees.</a:t>
            </a:r>
          </a:p>
          <a:p>
            <a:r>
              <a:rPr lang="en-US" altLang="en-US" dirty="0" smtClean="0"/>
              <a:t>Components of compensation:</a:t>
            </a:r>
          </a:p>
          <a:p>
            <a:pPr lvl="1"/>
            <a:r>
              <a:rPr lang="en-US" altLang="en-US" dirty="0" smtClean="0"/>
              <a:t>Wages</a:t>
            </a:r>
          </a:p>
          <a:p>
            <a:pPr lvl="1"/>
            <a:r>
              <a:rPr lang="en-US" altLang="en-US" dirty="0" smtClean="0"/>
              <a:t>Benefits</a:t>
            </a:r>
          </a:p>
          <a:p>
            <a:pPr lvl="1"/>
            <a:r>
              <a:rPr lang="en-US" altLang="en-US" dirty="0" smtClean="0"/>
              <a:t>Perks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 bwMode="auto">
          <a:xfrm>
            <a:off x="0" y="76200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 Black" pitchFamily="34" charset="0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Kozuka Gothic Pro B" pitchFamily="34" charset="-128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Kozuka Gothic Pro B" pitchFamily="34" charset="-128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Kozuka Gothic Pro B" pitchFamily="34" charset="-128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Kozuka Gothic Pro B" pitchFamily="34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Kozuka Gothic Pro B" pitchFamily="34" charset="-128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Kozuka Gothic Pro B" pitchFamily="34" charset="-128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Kozuka Gothic Pro B" pitchFamily="34" charset="-128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Kozuka Gothic Pro B" pitchFamily="34" charset="-128"/>
              </a:defRPr>
            </a:lvl9pPr>
          </a:lstStyle>
          <a:p>
            <a:pPr algn="l">
              <a:tabLst>
                <a:tab pos="461963" algn="l"/>
              </a:tabLst>
            </a:pPr>
            <a:r>
              <a:rPr lang="en-US" altLang="en-US" sz="2800" kern="0" dirty="0" smtClean="0"/>
              <a:t>7)	Employee compensation</a:t>
            </a:r>
          </a:p>
          <a:p>
            <a:pPr algn="l">
              <a:tabLst>
                <a:tab pos="461963" algn="l"/>
              </a:tabLst>
            </a:pPr>
            <a:r>
              <a:rPr lang="en-US" altLang="en-US" i="1" kern="0" dirty="0"/>
              <a:t>	</a:t>
            </a:r>
            <a:r>
              <a:rPr lang="en-US" altLang="en-US" sz="2400" i="1" kern="0" dirty="0" smtClean="0"/>
              <a:t>Compensation and motivation</a:t>
            </a:r>
            <a:endParaRPr lang="en-US" sz="2400" i="1" kern="0" dirty="0"/>
          </a:p>
        </p:txBody>
      </p:sp>
    </p:spTree>
    <p:extLst>
      <p:ext uri="{BB962C8B-B14F-4D97-AF65-F5344CB8AC3E}">
        <p14:creationId xmlns:p14="http://schemas.microsoft.com/office/powerpoint/2010/main" val="1751280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Some final thoughts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Producers don’t have time NOT to take HR seriously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250" y="2819400"/>
            <a:ext cx="4195762" cy="327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838200" y="5867400"/>
            <a:ext cx="7315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chemeClr val="accent1">
                    <a:lumMod val="50000"/>
                  </a:schemeClr>
                </a:solidFill>
              </a:rPr>
              <a:t>http://agecon.okstate.edu/farmlabor/index.asp</a:t>
            </a:r>
          </a:p>
        </p:txBody>
      </p:sp>
    </p:spTree>
    <p:extLst>
      <p:ext uri="{BB962C8B-B14F-4D97-AF65-F5344CB8AC3E}">
        <p14:creationId xmlns:p14="http://schemas.microsoft.com/office/powerpoint/2010/main" val="842787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 bwMode="auto">
          <a:xfrm>
            <a:off x="0" y="1066800"/>
            <a:ext cx="9144000" cy="563880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Kozuka Gothic Pro B" pitchFamily="34" charset="-128"/>
            </a:endParaRPr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>
          <a:xfrm>
            <a:off x="76200" y="3886200"/>
            <a:ext cx="9067800" cy="1752600"/>
          </a:xfrm>
        </p:spPr>
        <p:txBody>
          <a:bodyPr/>
          <a:lstStyle/>
          <a:p>
            <a:r>
              <a:rPr lang="en-US" sz="3600" dirty="0" smtClean="0">
                <a:latin typeface="Arial Black" panose="020B0A04020102020204" pitchFamily="34" charset="0"/>
              </a:rPr>
              <a:t>THANKS!</a:t>
            </a:r>
          </a:p>
          <a:p>
            <a:r>
              <a:rPr lang="en-US" sz="3600" dirty="0" smtClean="0">
                <a:latin typeface="Arial Black" panose="020B0A04020102020204" pitchFamily="34" charset="0"/>
              </a:rPr>
              <a:t>Provide feedback regarding this webinar at </a:t>
            </a:r>
            <a:r>
              <a:rPr lang="en-US" sz="3600" u="sng" dirty="0" smtClean="0">
                <a:hlinkClick r:id="rId3"/>
              </a:rPr>
              <a:t>https</a:t>
            </a:r>
            <a:r>
              <a:rPr lang="en-US" sz="3600" u="sng" dirty="0">
                <a:hlinkClick r:id="rId3"/>
              </a:rPr>
              <a:t>://okstatecasnr.az1.qualtrics.com/jfe/form/SV_e5P8z8poXkE7fsF</a:t>
            </a:r>
            <a:endParaRPr lang="en-US" sz="3600" dirty="0" smtClean="0">
              <a:latin typeface="Arial Black" panose="020B0A04020102020204" pitchFamily="34" charset="0"/>
            </a:endParaRPr>
          </a:p>
        </p:txBody>
      </p:sp>
      <p:pic>
        <p:nvPicPr>
          <p:cNvPr id="70658" name="Picture 2" descr="http://i.dailymail.co.uk/i/pix/2011/04/27/article-1381156-0BCBCEC300000578-675_634x286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96872"/>
            <a:ext cx="8020050" cy="36178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695804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Aft>
                <a:spcPts val="1200"/>
              </a:spcAft>
            </a:pPr>
            <a:r>
              <a:rPr lang="en-US" altLang="en-US" dirty="0" smtClean="0"/>
              <a:t>Assess current and future human resources</a:t>
            </a:r>
          </a:p>
          <a:p>
            <a:pPr lvl="1">
              <a:spcAft>
                <a:spcPts val="1200"/>
              </a:spcAft>
            </a:pPr>
            <a:r>
              <a:rPr lang="en-US" altLang="en-US" dirty="0" smtClean="0"/>
              <a:t>What needs to be done</a:t>
            </a:r>
          </a:p>
          <a:p>
            <a:pPr lvl="2">
              <a:spcAft>
                <a:spcPts val="1200"/>
              </a:spcAft>
            </a:pPr>
            <a:r>
              <a:rPr lang="en-US" altLang="en-US" dirty="0" smtClean="0"/>
              <a:t>Vision, Mission, Objectives, Goals</a:t>
            </a:r>
          </a:p>
          <a:p>
            <a:pPr lvl="1">
              <a:spcAft>
                <a:spcPts val="1200"/>
              </a:spcAft>
            </a:pPr>
            <a:r>
              <a:rPr lang="en-US" altLang="en-US" dirty="0" smtClean="0"/>
              <a:t>How much labor is needed</a:t>
            </a:r>
          </a:p>
          <a:p>
            <a:pPr lvl="2">
              <a:spcAft>
                <a:spcPts val="1200"/>
              </a:spcAft>
            </a:pPr>
            <a:r>
              <a:rPr lang="en-US" altLang="en-US" dirty="0" smtClean="0"/>
              <a:t>Develop a labor needs chart (work load schedule)</a:t>
            </a:r>
          </a:p>
          <a:p>
            <a:pPr lvl="2">
              <a:spcAft>
                <a:spcPts val="1200"/>
              </a:spcAft>
            </a:pPr>
            <a:r>
              <a:rPr lang="en-US" altLang="en-US" dirty="0" smtClean="0"/>
              <a:t>Break down by related types of tasks or skill set requirements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0" y="76200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 Black" pitchFamily="34" charset="0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Kozuka Gothic Pro B" pitchFamily="34" charset="-128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Kozuka Gothic Pro B" pitchFamily="34" charset="-128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Kozuka Gothic Pro B" pitchFamily="34" charset="-128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Kozuka Gothic Pro B" pitchFamily="34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Kozuka Gothic Pro B" pitchFamily="34" charset="-128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Kozuka Gothic Pro B" pitchFamily="34" charset="-128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Kozuka Gothic Pro B" pitchFamily="34" charset="-128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Kozuka Gothic Pro B" pitchFamily="34" charset="-128"/>
              </a:defRPr>
            </a:lvl9pPr>
          </a:lstStyle>
          <a:p>
            <a:pPr algn="l">
              <a:tabLst>
                <a:tab pos="461963" algn="l"/>
              </a:tabLst>
            </a:pPr>
            <a:r>
              <a:rPr lang="en-US" altLang="en-US" sz="3200" kern="0" dirty="0" smtClean="0"/>
              <a:t>1)	Assessing human resource needs</a:t>
            </a:r>
            <a:br>
              <a:rPr lang="en-US" altLang="en-US" sz="3200" kern="0" dirty="0" smtClean="0"/>
            </a:br>
            <a:r>
              <a:rPr lang="en-US" altLang="en-US" sz="3200" kern="0" dirty="0" smtClean="0"/>
              <a:t>	</a:t>
            </a:r>
            <a:r>
              <a:rPr lang="en-US" altLang="en-US" sz="3200" i="1" kern="0" dirty="0" smtClean="0"/>
              <a:t>What are we doing here anyway?</a:t>
            </a:r>
            <a:endParaRPr lang="en-US" sz="3200" i="1" kern="0" dirty="0"/>
          </a:p>
        </p:txBody>
      </p:sp>
    </p:spTree>
    <p:extLst>
      <p:ext uri="{BB962C8B-B14F-4D97-AF65-F5344CB8AC3E}">
        <p14:creationId xmlns:p14="http://schemas.microsoft.com/office/powerpoint/2010/main" val="1933584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19826686"/>
              </p:ext>
            </p:extLst>
          </p:nvPr>
        </p:nvGraphicFramePr>
        <p:xfrm>
          <a:off x="914400" y="1524000"/>
          <a:ext cx="7315200" cy="5120640"/>
        </p:xfrm>
        <a:graphic>
          <a:graphicData uri="http://schemas.openxmlformats.org/drawingml/2006/table">
            <a:tbl>
              <a:tblPr>
                <a:tableStyleId>{ED083AE6-46FA-4A59-8FB0-9F97EB10719F}</a:tableStyleId>
              </a:tblPr>
              <a:tblGrid>
                <a:gridCol w="1600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2912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5979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5979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662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73913">
                <a:tc gridSpan="5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Hours/Quarter</a:t>
                      </a:r>
                      <a:endParaRPr lang="en-US" sz="14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071" marR="63071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391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Tasks</a:t>
                      </a:r>
                      <a:endParaRPr lang="en-US" sz="14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071" marR="63071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r>
                        <a:rPr lang="en-US" sz="1400" b="1" baseline="30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</a:t>
                      </a:r>
                      <a:r>
                        <a:rPr lang="en-US" sz="14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Quarter</a:t>
                      </a:r>
                      <a:endParaRPr lang="en-US" sz="14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071" marR="63071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r>
                        <a:rPr lang="en-US" sz="1400" b="1" baseline="30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nd</a:t>
                      </a:r>
                      <a:r>
                        <a:rPr lang="en-US" sz="14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Quarter</a:t>
                      </a:r>
                      <a:endParaRPr lang="en-US" sz="14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071" marR="63071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r>
                        <a:rPr lang="en-US" sz="1400" b="1" baseline="30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rd</a:t>
                      </a:r>
                      <a:r>
                        <a:rPr lang="en-US" sz="14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Quarter</a:t>
                      </a:r>
                      <a:endParaRPr lang="en-US" sz="14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071" marR="63071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r>
                        <a:rPr lang="en-US" sz="1400" b="1" baseline="30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</a:t>
                      </a:r>
                      <a:r>
                        <a:rPr lang="en-US" sz="14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Quarter</a:t>
                      </a:r>
                      <a:endParaRPr lang="en-US" sz="14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071" marR="63071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391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Operating</a:t>
                      </a:r>
                      <a:endParaRPr lang="en-US" sz="14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071" marR="63071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4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071" marR="63071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4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071" marR="63071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4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071" marR="63071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4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071" marR="63071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7852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1" dirty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r>
                        <a:rPr lang="en-US" sz="1400" b="1" i="1" dirty="0" smtClean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Livestock</a:t>
                      </a:r>
                      <a:endParaRPr lang="en-US" sz="1400" b="1" i="1" dirty="0">
                        <a:solidFill>
                          <a:srgbClr val="0070C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071" marR="63071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r>
                        <a:rPr lang="en-US" sz="1400" b="1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500</a:t>
                      </a:r>
                      <a:endParaRPr lang="en-US" sz="14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071" marR="63071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r>
                        <a:rPr lang="en-US" sz="1400" b="1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250</a:t>
                      </a:r>
                      <a:endParaRPr lang="en-US" sz="14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071" marR="63071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250</a:t>
                      </a:r>
                      <a:endParaRPr lang="en-US" sz="14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071" marR="63071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r>
                        <a:rPr lang="en-US" sz="1400" b="1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300</a:t>
                      </a:r>
                      <a:endParaRPr lang="en-US" sz="14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071" marR="63071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7391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r>
                        <a:rPr lang="en-US" sz="1400" b="1" i="1" dirty="0" smtClean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Crops</a:t>
                      </a:r>
                      <a:endParaRPr lang="en-US" sz="1400" b="1" i="1" dirty="0" smtClean="0">
                        <a:solidFill>
                          <a:srgbClr val="0070C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071" marR="63071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r>
                        <a:rPr lang="en-US" sz="1400" b="1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</a:t>
                      </a:r>
                      <a:endParaRPr lang="en-US" sz="14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071" marR="63071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r>
                        <a:rPr lang="en-US" sz="1400" b="1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1000</a:t>
                      </a:r>
                      <a:endParaRPr lang="en-US" sz="14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071" marR="63071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500</a:t>
                      </a:r>
                      <a:endParaRPr lang="en-US" sz="14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071" marR="63071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r>
                        <a:rPr lang="en-US" sz="1400" b="1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</a:t>
                      </a:r>
                      <a:endParaRPr lang="en-US" sz="14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071" marR="63071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7391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i="1" dirty="0" smtClean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Machinery</a:t>
                      </a:r>
                      <a:endParaRPr lang="en-US" sz="14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071" marR="63071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r>
                        <a:rPr lang="en-US" sz="1400" b="1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</a:t>
                      </a:r>
                      <a:endParaRPr lang="en-US" sz="14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071" marR="63071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r>
                        <a:rPr lang="en-US" sz="1400" b="1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300</a:t>
                      </a:r>
                      <a:endParaRPr lang="en-US" sz="14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071" marR="63071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</a:t>
                      </a:r>
                      <a:endParaRPr lang="en-US" sz="14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071" marR="63071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r>
                        <a:rPr lang="en-US" sz="1400" b="1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50</a:t>
                      </a:r>
                      <a:endParaRPr lang="en-US" sz="14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071" marR="63071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7391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4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071" marR="63071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4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071" marR="63071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4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071" marR="63071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4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071" marR="63071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4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071" marR="63071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7852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Sub Total</a:t>
                      </a:r>
                      <a:endParaRPr lang="en-US" sz="14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071" marR="63071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700</a:t>
                      </a:r>
                      <a:r>
                        <a:rPr lang="en-US" sz="14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4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071" marR="63071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1550</a:t>
                      </a:r>
                      <a:endParaRPr lang="en-US" sz="14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071" marR="63071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r>
                        <a:rPr lang="en-US" sz="1400" b="1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850</a:t>
                      </a:r>
                      <a:endParaRPr lang="en-US" sz="14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071" marR="63071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450</a:t>
                      </a:r>
                      <a:endParaRPr lang="en-US" sz="14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071" marR="63071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8774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Management</a:t>
                      </a:r>
                      <a:endParaRPr lang="en-US" sz="14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071" marR="63071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4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071" marR="63071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4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071" marR="63071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4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071" marR="63071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4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071" marR="63071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7391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r>
                        <a:rPr lang="en-US" sz="1400" b="1" i="1" dirty="0" smtClean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Recordkeeping</a:t>
                      </a:r>
                      <a:endParaRPr lang="en-US" sz="1400" b="1" i="1" dirty="0">
                        <a:solidFill>
                          <a:srgbClr val="0070C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071" marR="63071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120</a:t>
                      </a:r>
                      <a:r>
                        <a:rPr lang="en-US" sz="14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4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071" marR="63071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300</a:t>
                      </a:r>
                      <a:endParaRPr lang="en-US" sz="14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071" marR="63071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120</a:t>
                      </a:r>
                      <a:endParaRPr lang="en-US" sz="14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071" marR="63071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300</a:t>
                      </a:r>
                      <a:endParaRPr lang="en-US" sz="14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071" marR="63071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7391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1" dirty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r>
                        <a:rPr lang="en-US" sz="1400" b="1" i="1" dirty="0" smtClean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Reporting</a:t>
                      </a:r>
                      <a:endParaRPr lang="en-US" sz="1400" b="1" i="1" dirty="0">
                        <a:solidFill>
                          <a:srgbClr val="0070C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071" marR="63071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40</a:t>
                      </a:r>
                      <a:r>
                        <a:rPr lang="en-US" sz="14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4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071" marR="63071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40</a:t>
                      </a:r>
                      <a:endParaRPr lang="en-US" sz="14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071" marR="63071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40</a:t>
                      </a:r>
                      <a:endParaRPr lang="en-US" sz="14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071" marR="63071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40</a:t>
                      </a:r>
                      <a:endParaRPr lang="en-US" sz="14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071" marR="63071" marT="0" marB="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7852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r>
                        <a:rPr lang="en-US" sz="1400" b="1" i="1" dirty="0" smtClean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Payroll, HR</a:t>
                      </a:r>
                      <a:endParaRPr lang="en-US" sz="1400" b="1" i="1" dirty="0">
                        <a:solidFill>
                          <a:srgbClr val="0070C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071" marR="63071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120</a:t>
                      </a:r>
                      <a:endParaRPr lang="en-US" sz="14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071" marR="63071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175</a:t>
                      </a:r>
                      <a:endParaRPr lang="en-US" sz="14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071" marR="63071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120</a:t>
                      </a:r>
                      <a:endParaRPr lang="en-US" sz="14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071" marR="63071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120</a:t>
                      </a:r>
                    </a:p>
                  </a:txBody>
                  <a:tcPr marL="63071" marR="63071" marT="0" marB="0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7391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4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071" marR="63071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4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071" marR="63071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4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071" marR="63071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4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071" marR="63071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4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071" marR="63071" marT="0" marB="0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7391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Sub Total</a:t>
                      </a:r>
                      <a:endParaRPr lang="en-US" sz="14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071" marR="63071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r>
                        <a:rPr lang="en-US" sz="1400" b="1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280</a:t>
                      </a:r>
                      <a:endParaRPr lang="en-US" sz="14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071" marR="63071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515</a:t>
                      </a:r>
                      <a:endParaRPr lang="en-US" sz="14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071" marR="63071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280</a:t>
                      </a:r>
                      <a:endParaRPr lang="en-US" sz="14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071" marR="63071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460</a:t>
                      </a:r>
                      <a:endParaRPr lang="en-US" sz="14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071" marR="63071" marT="0" marB="0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7918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Marketing</a:t>
                      </a:r>
                      <a:endParaRPr lang="en-US" sz="14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071" marR="63071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4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071" marR="63071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4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071" marR="63071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4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071" marR="63071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4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071" marR="63071" marT="0" marB="0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7391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1" dirty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r>
                        <a:rPr lang="en-US" sz="1400" b="1" i="1" dirty="0" smtClean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Market</a:t>
                      </a:r>
                      <a:r>
                        <a:rPr lang="en-US" sz="1400" b="1" i="1" baseline="0" dirty="0" smtClean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analysis</a:t>
                      </a:r>
                      <a:endParaRPr lang="en-US" sz="1400" b="1" i="1" dirty="0">
                        <a:solidFill>
                          <a:srgbClr val="0070C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071" marR="63071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70</a:t>
                      </a:r>
                      <a:endParaRPr lang="en-US" sz="14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071" marR="63071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150</a:t>
                      </a:r>
                      <a:endParaRPr lang="en-US" sz="14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071" marR="63071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70</a:t>
                      </a:r>
                      <a:endParaRPr lang="en-US" sz="14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071" marR="63071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70</a:t>
                      </a:r>
                      <a:endParaRPr lang="en-US" sz="14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071" marR="63071" marT="0" marB="0"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7852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1" dirty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r>
                        <a:rPr lang="en-US" sz="1400" b="1" i="1" dirty="0" smtClean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Contracting</a:t>
                      </a:r>
                      <a:endParaRPr lang="en-US" sz="1400" b="1" i="1" dirty="0">
                        <a:solidFill>
                          <a:srgbClr val="0070C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071" marR="63071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70</a:t>
                      </a:r>
                      <a:endParaRPr lang="en-US" sz="14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071" marR="63071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40</a:t>
                      </a:r>
                      <a:endParaRPr lang="en-US" sz="14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071" marR="63071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70</a:t>
                      </a:r>
                      <a:endParaRPr lang="en-US" sz="14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071" marR="63071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40</a:t>
                      </a:r>
                      <a:endParaRPr lang="en-US" sz="14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071" marR="63071" marT="0" marB="0"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7918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1" dirty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r>
                        <a:rPr lang="en-US" sz="1400" b="1" i="1" dirty="0" smtClean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Delivery </a:t>
                      </a:r>
                      <a:r>
                        <a:rPr lang="en-US" sz="1400" b="1" i="1" dirty="0" err="1" smtClean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mgmt</a:t>
                      </a:r>
                      <a:endParaRPr lang="en-US" sz="1400" b="1" i="1" dirty="0">
                        <a:solidFill>
                          <a:srgbClr val="0070C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071" marR="63071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40</a:t>
                      </a:r>
                      <a:endParaRPr lang="en-US" sz="14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071" marR="63071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40</a:t>
                      </a:r>
                      <a:endParaRPr lang="en-US" sz="14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071" marR="63071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en-US" sz="14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071" marR="63071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40</a:t>
                      </a:r>
                      <a:endParaRPr lang="en-US" sz="14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071" marR="63071" marT="0" marB="0"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17391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4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071" marR="63071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4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071" marR="63071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4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071" marR="63071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4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071" marR="63071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4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071" marR="63071" marT="0" marB="0"/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17391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Sub Total</a:t>
                      </a:r>
                      <a:endParaRPr lang="en-US" sz="14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071" marR="63071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r>
                        <a:rPr lang="en-US" sz="1400" b="1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180</a:t>
                      </a:r>
                      <a:endParaRPr lang="en-US" sz="14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071" marR="63071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230</a:t>
                      </a:r>
                      <a:endParaRPr lang="en-US" sz="14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071" marR="63071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140</a:t>
                      </a:r>
                      <a:endParaRPr lang="en-US" sz="14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071" marR="63071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180</a:t>
                      </a:r>
                      <a:endParaRPr lang="en-US" sz="14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071" marR="63071" marT="0" marB="0"/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17918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Other</a:t>
                      </a:r>
                      <a:endParaRPr lang="en-US" sz="14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071" marR="63071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4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071" marR="63071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4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071" marR="63071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4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071" marR="63071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4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071" marR="63071" marT="0" marB="0"/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17391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071" marR="63071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071" marR="63071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071" marR="63071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071" marR="63071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071" marR="63071" marT="0" marB="0"/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17391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Sub Total</a:t>
                      </a:r>
                      <a:endParaRPr lang="en-US" sz="14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071" marR="63071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4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071" marR="63071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4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071" marR="63071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4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071" marR="63071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4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071" marR="63071" marT="0" marB="0"/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17391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Overall Total</a:t>
                      </a:r>
                      <a:endParaRPr lang="en-US" sz="14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071" marR="63071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1160</a:t>
                      </a:r>
                      <a:r>
                        <a:rPr lang="en-US" sz="14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4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071" marR="63071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2295</a:t>
                      </a:r>
                      <a:endParaRPr lang="en-US" sz="14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071" marR="63071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1270</a:t>
                      </a:r>
                      <a:endParaRPr lang="en-US" sz="14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071" marR="63071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1090</a:t>
                      </a:r>
                      <a:r>
                        <a:rPr lang="en-US" sz="14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4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071" marR="63071" marT="0" marB="0"/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</a:tbl>
          </a:graphicData>
        </a:graphic>
      </p:graphicFrame>
      <p:sp>
        <p:nvSpPr>
          <p:cNvPr id="6" name="Title 1"/>
          <p:cNvSpPr txBox="1">
            <a:spLocks/>
          </p:cNvSpPr>
          <p:nvPr/>
        </p:nvSpPr>
        <p:spPr bwMode="auto">
          <a:xfrm>
            <a:off x="0" y="76200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 Black" pitchFamily="34" charset="0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Kozuka Gothic Pro B" pitchFamily="34" charset="-128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Kozuka Gothic Pro B" pitchFamily="34" charset="-128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Kozuka Gothic Pro B" pitchFamily="34" charset="-128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Kozuka Gothic Pro B" pitchFamily="34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Kozuka Gothic Pro B" pitchFamily="34" charset="-128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Kozuka Gothic Pro B" pitchFamily="34" charset="-128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Kozuka Gothic Pro B" pitchFamily="34" charset="-128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Kozuka Gothic Pro B" pitchFamily="34" charset="-128"/>
              </a:defRPr>
            </a:lvl9pPr>
          </a:lstStyle>
          <a:p>
            <a:pPr algn="l">
              <a:tabLst>
                <a:tab pos="461963" algn="l"/>
              </a:tabLst>
            </a:pPr>
            <a:r>
              <a:rPr lang="en-US" altLang="en-US" sz="3200" kern="0" dirty="0" smtClean="0"/>
              <a:t>1)	Assessing human resource needs</a:t>
            </a:r>
            <a:br>
              <a:rPr lang="en-US" altLang="en-US" sz="3200" kern="0" dirty="0" smtClean="0"/>
            </a:br>
            <a:r>
              <a:rPr lang="en-US" altLang="en-US" sz="3200" kern="0" dirty="0" smtClean="0"/>
              <a:t>	(work load schedule)</a:t>
            </a:r>
            <a:endParaRPr lang="en-US" sz="3200" i="1" kern="0" dirty="0"/>
          </a:p>
        </p:txBody>
      </p:sp>
    </p:spTree>
    <p:extLst>
      <p:ext uri="{BB962C8B-B14F-4D97-AF65-F5344CB8AC3E}">
        <p14:creationId xmlns:p14="http://schemas.microsoft.com/office/powerpoint/2010/main" val="1543776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Aft>
                <a:spcPts val="1200"/>
              </a:spcAft>
            </a:pPr>
            <a:r>
              <a:rPr lang="en-US" altLang="en-US" dirty="0" smtClean="0"/>
              <a:t>Assess current and future human resources</a:t>
            </a:r>
          </a:p>
          <a:p>
            <a:pPr lvl="1">
              <a:spcAft>
                <a:spcPts val="1200"/>
              </a:spcAft>
            </a:pPr>
            <a:r>
              <a:rPr lang="en-US" altLang="en-US" dirty="0" smtClean="0"/>
              <a:t>How much labor is currently available</a:t>
            </a:r>
          </a:p>
          <a:p>
            <a:pPr lvl="2">
              <a:spcAft>
                <a:spcPts val="1200"/>
              </a:spcAft>
            </a:pPr>
            <a:r>
              <a:rPr lang="en-US" altLang="en-US" dirty="0" smtClean="0"/>
              <a:t>Broken down by various skills</a:t>
            </a:r>
          </a:p>
          <a:p>
            <a:pPr lvl="1">
              <a:spcAft>
                <a:spcPts val="1200"/>
              </a:spcAft>
            </a:pPr>
            <a:r>
              <a:rPr lang="en-US" altLang="en-US" dirty="0" smtClean="0"/>
              <a:t>Anticipated changes</a:t>
            </a:r>
          </a:p>
          <a:p>
            <a:pPr lvl="2">
              <a:spcAft>
                <a:spcPts val="1200"/>
              </a:spcAft>
            </a:pPr>
            <a:r>
              <a:rPr lang="en-US" altLang="en-US" dirty="0" smtClean="0"/>
              <a:t>Adding more land, someone retiring or slowing down, etc. (visualize an “organizational” chart)</a:t>
            </a:r>
          </a:p>
          <a:p>
            <a:pPr lvl="2">
              <a:spcAft>
                <a:spcPts val="1200"/>
              </a:spcAft>
            </a:pPr>
            <a:r>
              <a:rPr lang="en-US" altLang="en-US" dirty="0" smtClean="0"/>
              <a:t>Think about changes to your labor needs chart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0" y="76200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 Black" pitchFamily="34" charset="0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Kozuka Gothic Pro B" pitchFamily="34" charset="-128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Kozuka Gothic Pro B" pitchFamily="34" charset="-128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Kozuka Gothic Pro B" pitchFamily="34" charset="-128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Kozuka Gothic Pro B" pitchFamily="34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Kozuka Gothic Pro B" pitchFamily="34" charset="-128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Kozuka Gothic Pro B" pitchFamily="34" charset="-128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Kozuka Gothic Pro B" pitchFamily="34" charset="-128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Kozuka Gothic Pro B" pitchFamily="34" charset="-128"/>
              </a:defRPr>
            </a:lvl9pPr>
          </a:lstStyle>
          <a:p>
            <a:pPr algn="l">
              <a:tabLst>
                <a:tab pos="461963" algn="l"/>
              </a:tabLst>
            </a:pPr>
            <a:r>
              <a:rPr lang="en-US" altLang="en-US" sz="3200" kern="0" dirty="0" smtClean="0"/>
              <a:t>1)	Assessing human resource needs</a:t>
            </a:r>
            <a:br>
              <a:rPr lang="en-US" altLang="en-US" sz="3200" kern="0" dirty="0" smtClean="0"/>
            </a:br>
            <a:r>
              <a:rPr lang="en-US" altLang="en-US" sz="3200" kern="0" dirty="0" smtClean="0"/>
              <a:t>	(looking to the future)</a:t>
            </a:r>
            <a:endParaRPr lang="en-US" sz="3200" i="1" kern="0" dirty="0"/>
          </a:p>
        </p:txBody>
      </p:sp>
    </p:spTree>
    <p:extLst>
      <p:ext uri="{BB962C8B-B14F-4D97-AF65-F5344CB8AC3E}">
        <p14:creationId xmlns:p14="http://schemas.microsoft.com/office/powerpoint/2010/main" val="2955320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dirty="0" smtClean="0"/>
              <a:t>Develop one for every “role” in the business, especially important when filling a void</a:t>
            </a:r>
          </a:p>
          <a:p>
            <a:r>
              <a:rPr lang="en-US" altLang="en-US" dirty="0" smtClean="0"/>
              <a:t>Use “work load schedule” to identify the voids, then develop job description(s) to fill the void(s)</a:t>
            </a: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0" y="76200"/>
            <a:ext cx="9144000" cy="1143000"/>
          </a:xfrm>
        </p:spPr>
        <p:txBody>
          <a:bodyPr/>
          <a:lstStyle/>
          <a:p>
            <a:pPr algn="l">
              <a:tabLst>
                <a:tab pos="461963" algn="l"/>
              </a:tabLst>
            </a:pPr>
            <a:r>
              <a:rPr lang="en-US" altLang="en-US" sz="3200" dirty="0" smtClean="0"/>
              <a:t>1)	Assessing human resource needs</a:t>
            </a:r>
            <a:br>
              <a:rPr lang="en-US" altLang="en-US" sz="3200" dirty="0" smtClean="0"/>
            </a:br>
            <a:r>
              <a:rPr lang="en-US" altLang="en-US" sz="3200" dirty="0" smtClean="0"/>
              <a:t>	</a:t>
            </a:r>
            <a:r>
              <a:rPr lang="en-US" altLang="en-US" sz="3200" i="1" dirty="0" smtClean="0"/>
              <a:t>Preparing job descriptions</a:t>
            </a:r>
            <a:endParaRPr lang="en-US" sz="3200" i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465" y="4953000"/>
            <a:ext cx="8629650" cy="847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80981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dirty="0" smtClean="0"/>
              <a:t>Key elements of a job description </a:t>
            </a:r>
          </a:p>
          <a:p>
            <a:pPr lvl="1"/>
            <a:r>
              <a:rPr lang="en-US" altLang="en-US" dirty="0" smtClean="0"/>
              <a:t>Job title</a:t>
            </a:r>
          </a:p>
          <a:p>
            <a:pPr lvl="1"/>
            <a:r>
              <a:rPr lang="en-US" altLang="en-US" dirty="0" smtClean="0"/>
              <a:t>Position summary, including who supervises the position</a:t>
            </a:r>
          </a:p>
          <a:p>
            <a:pPr lvl="1"/>
            <a:r>
              <a:rPr lang="en-US" altLang="en-US" dirty="0" smtClean="0"/>
              <a:t>Typical duties, tasks, and responsibilities</a:t>
            </a:r>
          </a:p>
          <a:p>
            <a:pPr lvl="1"/>
            <a:r>
              <a:rPr lang="en-US" altLang="en-US" dirty="0" smtClean="0"/>
              <a:t>Working conditions</a:t>
            </a:r>
          </a:p>
          <a:p>
            <a:pPr lvl="1"/>
            <a:r>
              <a:rPr lang="en-US" altLang="en-US" dirty="0" smtClean="0"/>
              <a:t>Required knowledge, skills, and abilities</a:t>
            </a:r>
          </a:p>
          <a:p>
            <a:pPr lvl="1"/>
            <a:r>
              <a:rPr lang="en-US" altLang="en-US" dirty="0" smtClean="0"/>
              <a:t>How the job will be evaluated</a:t>
            </a:r>
          </a:p>
          <a:p>
            <a:pPr lvl="1"/>
            <a:r>
              <a:rPr lang="en-US" altLang="en-US" dirty="0" smtClean="0"/>
              <a:t>How the job will be compensated (salary and benefits)</a:t>
            </a: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0" y="76200"/>
            <a:ext cx="9144000" cy="1143000"/>
          </a:xfrm>
        </p:spPr>
        <p:txBody>
          <a:bodyPr/>
          <a:lstStyle/>
          <a:p>
            <a:pPr algn="l">
              <a:tabLst>
                <a:tab pos="461963" algn="l"/>
              </a:tabLst>
            </a:pPr>
            <a:r>
              <a:rPr lang="en-US" altLang="en-US" sz="3200" dirty="0" smtClean="0"/>
              <a:t>1)	Assessing human resource needs</a:t>
            </a:r>
            <a:br>
              <a:rPr lang="en-US" altLang="en-US" sz="3200" dirty="0" smtClean="0"/>
            </a:br>
            <a:r>
              <a:rPr lang="en-US" altLang="en-US" sz="3200" dirty="0" smtClean="0"/>
              <a:t>	</a:t>
            </a:r>
            <a:r>
              <a:rPr lang="en-US" altLang="en-US" sz="3200" i="1" dirty="0" smtClean="0"/>
              <a:t>Preparing job descriptions</a:t>
            </a:r>
            <a:endParaRPr lang="en-US" sz="3200" i="1" dirty="0"/>
          </a:p>
        </p:txBody>
      </p:sp>
    </p:spTree>
    <p:extLst>
      <p:ext uri="{BB962C8B-B14F-4D97-AF65-F5344CB8AC3E}">
        <p14:creationId xmlns:p14="http://schemas.microsoft.com/office/powerpoint/2010/main" val="1212469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job description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5431" y="1600200"/>
            <a:ext cx="6053137" cy="4851693"/>
          </a:xfrm>
          <a:prstGeom prst="rect">
            <a:avLst/>
          </a:prstGeom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466899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SU Extension #1">
  <a:themeElements>
    <a:clrScheme name="OSU Extension #1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SU Extension #1">
      <a:majorFont>
        <a:latin typeface="Kozuka Gothic Pro B"/>
        <a:ea typeface=""/>
        <a:cs typeface=""/>
      </a:majorFont>
      <a:minorFont>
        <a:latin typeface="Kozuka Gothic Pro B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Kozuka Gothic Pro B" pitchFamily="34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Kozuka Gothic Pro B" pitchFamily="34" charset="-128"/>
          </a:defRPr>
        </a:defPPr>
      </a:lstStyle>
    </a:lnDef>
  </a:objectDefaults>
  <a:extraClrSchemeLst>
    <a:extraClrScheme>
      <a:clrScheme name="OSU Extension #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SU Extension #1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SU Extension #1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SU Extension #1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SU Extension #1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SU Extension #1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SU Extension #1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SU Extension #1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SU Extension #1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SU Extension #1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SU Extension #1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SU Extension #1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60F5E55C585DB41A8086B22A0BA3978" ma:contentTypeVersion="10" ma:contentTypeDescription="Create a new document." ma:contentTypeScope="" ma:versionID="4017d100ac469d27e8afbfcd5da291e5">
  <xsd:schema xmlns:xsd="http://www.w3.org/2001/XMLSchema" xmlns:xs="http://www.w3.org/2001/XMLSchema" xmlns:p="http://schemas.microsoft.com/office/2006/metadata/properties" xmlns:ns3="6d636ed6-4d22-4f9b-a70c-2b144907596b" xmlns:ns4="db382af5-41d1-4468-8b87-e2f8642e227d" targetNamespace="http://schemas.microsoft.com/office/2006/metadata/properties" ma:root="true" ma:fieldsID="a87cfaeeda2f48cde7ed09687aa51c61" ns3:_="" ns4:_="">
    <xsd:import namespace="6d636ed6-4d22-4f9b-a70c-2b144907596b"/>
    <xsd:import namespace="db382af5-41d1-4468-8b87-e2f8642e227d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d636ed6-4d22-4f9b-a70c-2b144907596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b382af5-41d1-4468-8b87-e2f8642e227d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7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954AA7C0-A01C-4BFA-A66F-CC55F07A35F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d636ed6-4d22-4f9b-a70c-2b144907596b"/>
    <ds:schemaRef ds:uri="db382af5-41d1-4468-8b87-e2f8642e227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008AEE7C-B4A9-4765-BD41-805F16D1033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DBA4466-F531-492B-B4DA-51BA4AF5242E}">
  <ds:schemaRefs>
    <ds:schemaRef ds:uri="http://schemas.microsoft.com/office/2006/documentManagement/types"/>
    <ds:schemaRef ds:uri="http://schemas.microsoft.com/office/2006/metadata/properties"/>
    <ds:schemaRef ds:uri="http://purl.org/dc/dcmitype/"/>
    <ds:schemaRef ds:uri="http://schemas.openxmlformats.org/package/2006/metadata/core-properties"/>
    <ds:schemaRef ds:uri="6d636ed6-4d22-4f9b-a70c-2b144907596b"/>
    <ds:schemaRef ds:uri="http://purl.org/dc/elements/1.1/"/>
    <ds:schemaRef ds:uri="http://www.w3.org/XML/1998/namespace"/>
    <ds:schemaRef ds:uri="http://purl.org/dc/terms/"/>
    <ds:schemaRef ds:uri="http://schemas.microsoft.com/office/infopath/2007/PartnerControls"/>
    <ds:schemaRef ds:uri="db382af5-41d1-4468-8b87-e2f8642e227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9519</TotalTime>
  <Words>1594</Words>
  <Application>Microsoft Office PowerPoint</Application>
  <PresentationFormat>On-screen Show (4:3)</PresentationFormat>
  <Paragraphs>307</Paragraphs>
  <Slides>32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8" baseType="lpstr">
      <vt:lpstr>Arial</vt:lpstr>
      <vt:lpstr>Arial Black</vt:lpstr>
      <vt:lpstr>Calibri</vt:lpstr>
      <vt:lpstr>Kozuka Gothic Pro B</vt:lpstr>
      <vt:lpstr>Times New Roman</vt:lpstr>
      <vt:lpstr>OSU Extension #1</vt:lpstr>
      <vt:lpstr>Farm Labor Resources</vt:lpstr>
      <vt:lpstr>PowerPoint Presentation</vt:lpstr>
      <vt:lpstr>Seven easy steps to staffing</vt:lpstr>
      <vt:lpstr>PowerPoint Presentation</vt:lpstr>
      <vt:lpstr>PowerPoint Presentation</vt:lpstr>
      <vt:lpstr>PowerPoint Presentation</vt:lpstr>
      <vt:lpstr>1) Assessing human resource needs  Preparing job descriptions</vt:lpstr>
      <vt:lpstr>1) Assessing human resource needs  Preparing job descriptions</vt:lpstr>
      <vt:lpstr>Example job description</vt:lpstr>
      <vt:lpstr>Example job description</vt:lpstr>
      <vt:lpstr>2) Preparing to be an employer  First off, am I an employer or not?</vt:lpstr>
      <vt:lpstr>2) Preparing to be an employer  Setting up for employer responsibilities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Some final thoughts</vt:lpstr>
      <vt:lpstr>PowerPoint Presentation</vt:lpstr>
    </vt:vector>
  </TitlesOfParts>
  <Company>OSU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Estate Planning</dc:title>
  <dc:creator>Default</dc:creator>
  <cp:lastModifiedBy>Spradlin, Cassidy D</cp:lastModifiedBy>
  <cp:revision>230</cp:revision>
  <cp:lastPrinted>2018-07-16T22:03:24Z</cp:lastPrinted>
  <dcterms:created xsi:type="dcterms:W3CDTF">2001-10-16T19:57:11Z</dcterms:created>
  <dcterms:modified xsi:type="dcterms:W3CDTF">2020-10-15T14:03:21Z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0x010100560F5E55C585DB41A8086B22A0BA3978</vt:lpwstr>
  </property>
</Properties>
</file>