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65" r:id="rId6"/>
    <p:sldId id="257" r:id="rId7"/>
    <p:sldId id="266" r:id="rId8"/>
    <p:sldId id="269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FB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485" y="62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94B0-DB87-5A47-AE2A-0E1D86F6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B195-33B6-C54F-918A-7B248F9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8E47-E1D2-464F-84C8-7CF125C7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9E2-8162-854A-9785-5C0F887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9A83B-A163-C845-9E2F-242B3E72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1843-8078-8E4F-8AC3-9CABB3CE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168B9-963D-5547-88F3-E66B210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0DBA-6DFD-EC49-89EB-D72108C3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A7D84-2420-C449-A619-DE23F7AE4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9566-ACC1-2E48-8FA3-7D191784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448E-F29F-884C-AD6B-D96AC7BC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AC67-CC10-C84A-A4CE-4B65A7F9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15D-9921-8940-8B6B-19FEC38D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611-392F-DE4F-869D-D71D33C9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8EED-AC6C-364B-9B86-E7777D6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5717A-C572-9F4A-8C49-35876F4B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19E1-DD71-9048-A713-8333C81F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5EEA-A592-FA4D-B776-28DE6814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A7AD-6FAE-E047-B091-0E5E743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0334-B68E-0644-8F59-DB61E640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8FA-CF49-3F41-A16F-3BCB1848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15DF-683F-CA4F-B72E-077596B1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B0DF0-3BB7-4A45-AAED-0ED87981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2B11-07E0-AA49-8CAB-02F7E3B0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39DF7-CBF9-E74C-B379-C9291CD3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A2C5-C891-D84D-9269-2CE5A7DE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0516-810D-3146-A79C-F110832A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F2ED-DA19-0147-86CB-F005966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B8081-56DC-E84A-92B5-98898A06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6D4B9-57CA-A545-B68A-D59E6108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9C2E1-3752-6148-A1AE-8BD5EED3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DC856-1C30-9A45-A8B9-2CBD4963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0F0AE-49BE-2041-8FD8-B825604C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92C59-772A-6242-81EB-4F2695D4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B5D2-BF11-1047-9083-119184B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0279-DC95-1944-A206-6B077F0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981DB-E2D7-EA48-82BE-628C37BE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7645-C9C2-1E48-A9C3-BFF2634E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9D316-3D33-5145-854C-38AAD7F3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8E516-C2C9-9148-83F9-7F7F6446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5027-4659-ED4A-AEC6-1B447F65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B70-3B6B-7C46-932B-D8202847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4202-47F6-374E-B56D-13004790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1383-C902-B745-815D-A6E6B8C6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57A3-65A5-ED42-98E3-7340343E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EA6D-495E-754E-9B75-49BF9C70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1FE09-6AC0-B648-BB6F-7210AA6C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CC57-A14E-2145-A748-1258E0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B45EF-9D37-2641-927E-67A6D4CF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1C982-4DDE-BC40-9231-AEAFF2CC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D25F-1CC5-814E-A0F3-7D4E5816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E17A-3562-B641-B9A8-6360810D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FDCFE-5830-8541-81C5-9937B20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7420-8314-BA4E-BA14-76D22FE5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9A44-6E65-7546-A1B9-B02089564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C7D-B11C-8E43-A742-35D7D77F533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D054-124A-2040-A81D-AB921CEAC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328C7BD-97E0-8746-BE4A-081D2E08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81A51A-3168-024C-AD87-56547AE479AD}"/>
              </a:ext>
            </a:extLst>
          </p:cNvPr>
          <p:cNvSpPr txBox="1"/>
          <p:nvPr/>
        </p:nvSpPr>
        <p:spPr>
          <a:xfrm>
            <a:off x="584025" y="2094111"/>
            <a:ext cx="11040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A6400"/>
                </a:solidFill>
                <a:latin typeface="FjallaOne" panose="02000506040000020004" pitchFamily="2" charset="77"/>
              </a:rPr>
              <a:t>Impacts of COVID-19 on Agriculture and Rural Oklahoma</a:t>
            </a:r>
            <a:endParaRPr lang="en-US" sz="6600" dirty="0">
              <a:solidFill>
                <a:srgbClr val="FA6400"/>
              </a:solidFill>
              <a:latin typeface="FjallaOne" panose="0200050604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FAA6-B02C-0841-8093-DB5B5E2D753C}"/>
              </a:ext>
            </a:extLst>
          </p:cNvPr>
          <p:cNvSpPr txBox="1"/>
          <p:nvPr/>
        </p:nvSpPr>
        <p:spPr>
          <a:xfrm>
            <a:off x="584026" y="4217769"/>
            <a:ext cx="1104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3666A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OSU Department of Agricultural Economics</a:t>
            </a:r>
          </a:p>
          <a:p>
            <a:pPr algn="ctr"/>
            <a:r>
              <a:rPr lang="en-US" sz="3600" b="1" dirty="0" smtClean="0">
                <a:solidFill>
                  <a:srgbClr val="63666A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www.agecon.okstate.edu</a:t>
            </a:r>
            <a:endParaRPr lang="en-US" sz="3600" b="1" dirty="0">
              <a:solidFill>
                <a:srgbClr val="63666A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2752436" y="2145313"/>
            <a:ext cx="8816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Impacts on small business and rural </a:t>
            </a:r>
            <a:r>
              <a:rPr lang="en-US" sz="5400" dirty="0">
                <a:solidFill>
                  <a:srgbClr val="FB6400"/>
                </a:solidFill>
                <a:latin typeface="FjallaOne" panose="02000506040000020004" pitchFamily="2" charset="77"/>
              </a:rPr>
              <a:t>e</a:t>
            </a:r>
            <a:r>
              <a:rPr lang="en-US" sz="54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conomies</a:t>
            </a:r>
            <a:endParaRPr lang="en-US" sz="5400" dirty="0">
              <a:solidFill>
                <a:srgbClr val="FB6400"/>
              </a:solidFill>
              <a:latin typeface="FjallaOne" panose="02000506040000020004" pitchFamily="2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2436" y="4066171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Rural Electric Cooperatives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Broadband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Small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Rural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Tourism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404370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Impact of COVID-19 on Oklahoma’s 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Rural Electric </a:t>
            </a:r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Cooperatives</a:t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Kenkel 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Oklahoma’s rural electric cooperatives deliver electricity over 116,000 miles of line to reach more than 648,000 customer meters</a:t>
            </a:r>
            <a:r>
              <a:rPr lang="en-US" dirty="0" smtClean="0"/>
              <a:t>.</a:t>
            </a:r>
          </a:p>
          <a:p>
            <a:r>
              <a:rPr lang="en-US" dirty="0"/>
              <a:t>E</a:t>
            </a:r>
            <a:r>
              <a:rPr lang="en-US" dirty="0" smtClean="0"/>
              <a:t>lectric </a:t>
            </a:r>
            <a:r>
              <a:rPr lang="en-US" dirty="0"/>
              <a:t>cooperative personnel have been implementing both safe-distancing and work-from-home options for their </a:t>
            </a:r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Closed lobbies</a:t>
            </a:r>
          </a:p>
          <a:p>
            <a:pPr lvl="1"/>
            <a:r>
              <a:rPr lang="en-US" dirty="0" smtClean="0"/>
              <a:t>Drive through payment drop off</a:t>
            </a:r>
          </a:p>
          <a:p>
            <a:pPr lvl="1"/>
            <a:r>
              <a:rPr lang="en-US" dirty="0" smtClean="0"/>
              <a:t>Safe distancing for line workers and crews</a:t>
            </a:r>
          </a:p>
          <a:p>
            <a:r>
              <a:rPr lang="en-US" dirty="0" smtClean="0"/>
              <a:t>Financial challenges</a:t>
            </a:r>
          </a:p>
          <a:p>
            <a:pPr lvl="1"/>
            <a:r>
              <a:rPr lang="en-US" dirty="0" smtClean="0"/>
              <a:t>Voluntary suspension of disconnects</a:t>
            </a:r>
          </a:p>
          <a:p>
            <a:pPr lvl="1"/>
            <a:r>
              <a:rPr lang="en-US" dirty="0" smtClean="0"/>
              <a:t>25% to 30% increase in 30 to 60 day balances outstanding</a:t>
            </a:r>
          </a:p>
          <a:p>
            <a:pPr lvl="1"/>
            <a:r>
              <a:rPr lang="en-US" dirty="0" smtClean="0"/>
              <a:t>Peak past due payments of $6 million by May, up 35% from the prior year</a:t>
            </a:r>
          </a:p>
          <a:p>
            <a:pPr lvl="1"/>
            <a:r>
              <a:rPr lang="en-US" dirty="0" smtClean="0"/>
              <a:t>Reduction in service load from oil and gas shutdowns </a:t>
            </a:r>
          </a:p>
        </p:txBody>
      </p:sp>
    </p:spTree>
    <p:extLst>
      <p:ext uri="{BB962C8B-B14F-4D97-AF65-F5344CB8AC3E}">
        <p14:creationId xmlns:p14="http://schemas.microsoft.com/office/powerpoint/2010/main" val="59204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Broadband Access across Oklahoma during COVID-19</a:t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Whitacre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97945" cy="48245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“New normal” in the wake of COVID-19 will likely include higher levels of awareness about the importance of broadband for all members of society</a:t>
            </a:r>
          </a:p>
          <a:p>
            <a:r>
              <a:rPr lang="en-US" dirty="0"/>
              <a:t>Increased broadband demand due to COVID</a:t>
            </a:r>
          </a:p>
          <a:p>
            <a:pPr lvl="1"/>
            <a:r>
              <a:rPr lang="en-US" dirty="0"/>
              <a:t>Telework</a:t>
            </a:r>
          </a:p>
          <a:p>
            <a:pPr lvl="1"/>
            <a:r>
              <a:rPr lang="en-US" dirty="0"/>
              <a:t>School </a:t>
            </a:r>
          </a:p>
          <a:p>
            <a:pPr lvl="1"/>
            <a:r>
              <a:rPr lang="en-US" dirty="0" smtClean="0"/>
              <a:t>167,000 </a:t>
            </a:r>
            <a:r>
              <a:rPr lang="en-US" dirty="0"/>
              <a:t>out of 700,000 students (24%) lacked an Internet connection at home</a:t>
            </a:r>
          </a:p>
          <a:p>
            <a:r>
              <a:rPr lang="en-US" dirty="0" smtClean="0"/>
              <a:t>We had challenges going into COVID </a:t>
            </a:r>
          </a:p>
          <a:p>
            <a:pPr lvl="1"/>
            <a:r>
              <a:rPr lang="en-US" dirty="0" smtClean="0"/>
              <a:t>47th </a:t>
            </a:r>
            <a:r>
              <a:rPr lang="en-US" dirty="0"/>
              <a:t>out of 50 states in terms of average speeds and percent of residents </a:t>
            </a:r>
            <a:r>
              <a:rPr lang="en-US" dirty="0" smtClean="0"/>
              <a:t>connected</a:t>
            </a:r>
          </a:p>
          <a:p>
            <a:pPr lvl="1"/>
            <a:r>
              <a:rPr lang="en-US" dirty="0" smtClean="0"/>
              <a:t>48</a:t>
            </a:r>
            <a:r>
              <a:rPr lang="en-US" dirty="0"/>
              <a:t>% of </a:t>
            </a:r>
            <a:r>
              <a:rPr lang="en-US" dirty="0" smtClean="0"/>
              <a:t>rural </a:t>
            </a:r>
            <a:r>
              <a:rPr lang="en-US" dirty="0"/>
              <a:t>residents </a:t>
            </a:r>
            <a:r>
              <a:rPr lang="en-US" dirty="0" smtClean="0"/>
              <a:t>vs 74</a:t>
            </a:r>
            <a:r>
              <a:rPr lang="en-US" dirty="0"/>
              <a:t>% </a:t>
            </a:r>
            <a:r>
              <a:rPr lang="en-US" dirty="0" smtClean="0"/>
              <a:t>nationally</a:t>
            </a:r>
          </a:p>
          <a:p>
            <a:pPr lvl="1"/>
            <a:r>
              <a:rPr lang="en-US" dirty="0"/>
              <a:t>40% of Oklahoma households making less than $20,000 per year have no Internet </a:t>
            </a:r>
            <a:r>
              <a:rPr lang="en-US" dirty="0" smtClean="0"/>
              <a:t>connection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85" y="1481643"/>
            <a:ext cx="5944115" cy="3377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782" y="4701309"/>
            <a:ext cx="559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2:  Broadband Availability by Oklahoma County (2017)</a:t>
            </a:r>
          </a:p>
          <a:p>
            <a:r>
              <a:rPr lang="en-US" sz="1600" dirty="0"/>
              <a:t>Source: FCC Form 477, December 2017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66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Impact of COVID-19 on the Small Business Sector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Arati (2020)</a:t>
            </a:r>
            <a:endParaRPr lang="en-US" sz="3100" dirty="0">
              <a:solidFill>
                <a:schemeClr val="bg1">
                  <a:lumMod val="65000"/>
                </a:schemeClr>
              </a:solidFill>
              <a:latin typeface="FjallaOne" panose="02000506040000020004" pitchFamily="2" charset="77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3461"/>
            <a:ext cx="11049000" cy="29425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Capacity for the 381,000 Oklahoma small businesses to adapt is mixed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Disruptions in marketing channels and customer base</a:t>
            </a:r>
          </a:p>
          <a:p>
            <a:pPr lvl="1"/>
            <a:r>
              <a:rPr lang="en-US" dirty="0" smtClean="0"/>
              <a:t>Large decline in sales, 90% or even 100% at the peak</a:t>
            </a:r>
          </a:p>
          <a:p>
            <a:pPr lvl="1"/>
            <a:r>
              <a:rPr lang="en-US" dirty="0" smtClean="0"/>
              <a:t>Small business do not have the cash reserves for sustained closure</a:t>
            </a:r>
          </a:p>
          <a:p>
            <a:pPr lvl="1"/>
            <a:r>
              <a:rPr lang="en-US" dirty="0" smtClean="0"/>
              <a:t>Need to adapt rapidly (e.g. curbside pickup) and online marketing through digital media. </a:t>
            </a:r>
            <a:endParaRPr lang="en-US" dirty="0"/>
          </a:p>
          <a:p>
            <a:r>
              <a:rPr lang="en-US" dirty="0" smtClean="0"/>
              <a:t>Small business </a:t>
            </a:r>
            <a:r>
              <a:rPr lang="en-US" dirty="0"/>
              <a:t>owners </a:t>
            </a:r>
            <a:r>
              <a:rPr lang="en-US" dirty="0" smtClean="0"/>
              <a:t>need to </a:t>
            </a:r>
            <a:r>
              <a:rPr lang="en-US" dirty="0"/>
              <a:t>prioritize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nspiring confidence and maintaining </a:t>
            </a:r>
            <a:r>
              <a:rPr lang="en-US" dirty="0"/>
              <a:t>customer trust, 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emonstrating </a:t>
            </a:r>
            <a:r>
              <a:rPr lang="en-US" dirty="0"/>
              <a:t>good health practices and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ontinuing </a:t>
            </a:r>
            <a:r>
              <a:rPr lang="en-US" dirty="0"/>
              <a:t>to be flexible to change.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31825"/>
              </p:ext>
            </p:extLst>
          </p:nvPr>
        </p:nvGraphicFramePr>
        <p:xfrm>
          <a:off x="2650837" y="4972048"/>
          <a:ext cx="6644698" cy="1885952"/>
        </p:xfrm>
        <a:graphic>
          <a:graphicData uri="http://schemas.openxmlformats.org/drawingml/2006/table">
            <a:tbl>
              <a:tblPr firstRow="1" firstCol="1" bandRow="1"/>
              <a:tblGrid>
                <a:gridCol w="2214426">
                  <a:extLst>
                    <a:ext uri="{9D8B030D-6E8A-4147-A177-3AD203B41FA5}">
                      <a16:colId xmlns:a16="http://schemas.microsoft.com/office/drawing/2014/main" val="325854472"/>
                    </a:ext>
                  </a:extLst>
                </a:gridCol>
                <a:gridCol w="2215136">
                  <a:extLst>
                    <a:ext uri="{9D8B030D-6E8A-4147-A177-3AD203B41FA5}">
                      <a16:colId xmlns:a16="http://schemas.microsoft.com/office/drawing/2014/main" val="3768817247"/>
                    </a:ext>
                  </a:extLst>
                </a:gridCol>
                <a:gridCol w="2215136">
                  <a:extLst>
                    <a:ext uri="{9D8B030D-6E8A-4147-A177-3AD203B41FA5}">
                      <a16:colId xmlns:a16="http://schemas.microsoft.com/office/drawing/2014/main" val="70514915"/>
                    </a:ext>
                  </a:extLst>
                </a:gridCol>
              </a:tblGrid>
              <a:tr h="2694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1. COVID-19 Disaster Relief funds for Oklahoma small businesses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49145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 Approved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16235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EIDL advance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$ 101,866,000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73371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EIDL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$ 260,145, 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14483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$5,392,464,543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266375"/>
                  </a:ext>
                </a:extLst>
              </a:tr>
              <a:tr h="5388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 Compiled from US. Treasury and SBA funding reports as of May 16</a:t>
                      </a:r>
                      <a:r>
                        <a:rPr lang="en-US" sz="1600" i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2020 – PPP and May 17</a:t>
                      </a:r>
                      <a:r>
                        <a:rPr lang="en-US" sz="1600" i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– EIDL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88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2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COVID-19 Employment Outlook Across Oklahoma Counties</a:t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Whitacre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727"/>
            <a:ext cx="11141364" cy="189345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Over </a:t>
            </a:r>
            <a:r>
              <a:rPr lang="en-US" dirty="0"/>
              <a:t>70% of the total expected job losses in the state are predicted to occur in the state’s 18 metropolitan </a:t>
            </a:r>
            <a:r>
              <a:rPr lang="en-US" dirty="0" smtClean="0"/>
              <a:t>counties</a:t>
            </a:r>
          </a:p>
          <a:p>
            <a:pPr lvl="1"/>
            <a:r>
              <a:rPr lang="en-US" dirty="0" smtClean="0"/>
              <a:t>Higher numbers of retail and hospitality businesses </a:t>
            </a:r>
          </a:p>
          <a:p>
            <a:r>
              <a:rPr lang="en-US" dirty="0"/>
              <a:t>Oklahoma lost 297,000 non-farm employees between February and April 2020 </a:t>
            </a:r>
          </a:p>
          <a:p>
            <a:pPr lvl="1"/>
            <a:r>
              <a:rPr lang="en-US" dirty="0" smtClean="0"/>
              <a:t>In comparison, the 2 year peak of the Great Recession had 400,000 non-farm employees lost</a:t>
            </a:r>
          </a:p>
          <a:p>
            <a:r>
              <a:rPr lang="en-US" dirty="0"/>
              <a:t>While many job losses due to the pandemic are expected to be temporary, the length of time to recover and the nature of those jobs that do return is </a:t>
            </a:r>
            <a:r>
              <a:rPr lang="en-US" dirty="0" smtClean="0"/>
              <a:t>uncertain.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7" y="1690688"/>
            <a:ext cx="10428113" cy="28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COVID-19 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Impacts on Tourism</a:t>
            </a:r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Siems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16491" cy="49594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to the pandemic, Oklahoma was experiencing sustained growth in its tourism </a:t>
            </a:r>
            <a:r>
              <a:rPr lang="en-US" dirty="0" smtClean="0"/>
              <a:t>industry.  </a:t>
            </a:r>
          </a:p>
          <a:p>
            <a:pPr lvl="1"/>
            <a:r>
              <a:rPr lang="en-US" dirty="0"/>
              <a:t>Oklahoma employed over 214,000 people in the tourism sector which includes arts, entertainment and </a:t>
            </a:r>
            <a:r>
              <a:rPr lang="en-US" dirty="0" smtClean="0"/>
              <a:t>recreation</a:t>
            </a:r>
          </a:p>
          <a:p>
            <a:pPr lvl="1"/>
            <a:r>
              <a:rPr lang="en-US" dirty="0" smtClean="0"/>
              <a:t>Layoffs were estimated at nearly 40% by late April </a:t>
            </a:r>
          </a:p>
          <a:p>
            <a:r>
              <a:rPr lang="en-US" dirty="0" smtClean="0"/>
              <a:t>As Oklahoma reopens, tourism revenue for outdoor venues may recovery quickly this summer. </a:t>
            </a:r>
          </a:p>
          <a:p>
            <a:pPr lvl="1"/>
            <a:r>
              <a:rPr lang="en-US" dirty="0" smtClean="0"/>
              <a:t>Parks and outdoor venues--39% increase in May compared to January-February expectations</a:t>
            </a:r>
          </a:p>
          <a:p>
            <a:pPr lvl="1"/>
            <a:r>
              <a:rPr lang="en-US" dirty="0" smtClean="0"/>
              <a:t>Virtual tours and livestream events provide visibility, even if they does not generate revenue. </a:t>
            </a:r>
            <a:endParaRPr lang="en-US" dirty="0"/>
          </a:p>
          <a:p>
            <a:r>
              <a:rPr lang="en-US" dirty="0"/>
              <a:t>Revenue from tourism more broadly is likely to remain low as social distancing guidelines remain in place and inter-state travel is </a:t>
            </a:r>
            <a:r>
              <a:rPr lang="en-US" dirty="0" smtClean="0"/>
              <a:t>reduced.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8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Local Government 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Impacts: Analysis </a:t>
            </a:r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of Known and Potential COVID-19 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Impacts</a:t>
            </a:r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Lansford </a:t>
            </a: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340927" cy="49594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 government bodies in Oklahoma include schools districts, cities/towns, and county </a:t>
            </a:r>
            <a:r>
              <a:rPr lang="en-US" dirty="0" smtClean="0"/>
              <a:t>governments</a:t>
            </a:r>
          </a:p>
          <a:p>
            <a:r>
              <a:rPr lang="en-US" dirty="0" smtClean="0"/>
              <a:t>COVID-19 has altered both revenues and expenses of local governments </a:t>
            </a:r>
          </a:p>
          <a:p>
            <a:pPr lvl="1"/>
            <a:r>
              <a:rPr lang="en-US" dirty="0" smtClean="0"/>
              <a:t>These interactions are complex, and impacts will be lagged based on tax payment dates</a:t>
            </a:r>
          </a:p>
          <a:p>
            <a:pPr lvl="1"/>
            <a:r>
              <a:rPr lang="en-US" dirty="0" smtClean="0"/>
              <a:t>Costs and logistical challenges for government workers</a:t>
            </a:r>
          </a:p>
          <a:p>
            <a:pPr lvl="1"/>
            <a:r>
              <a:rPr lang="en-US" dirty="0" smtClean="0"/>
              <a:t>Temporary business closures decreased sales tax </a:t>
            </a:r>
          </a:p>
          <a:p>
            <a:pPr lvl="1"/>
            <a:r>
              <a:rPr lang="en-US" dirty="0" smtClean="0"/>
              <a:t>State revenues that support school districts, for example, are expected to be lower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99"/>
          <a:stretch/>
        </p:blipFill>
        <p:spPr>
          <a:xfrm>
            <a:off x="6558575" y="2327563"/>
            <a:ext cx="5481539" cy="3392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7964" y="1373456"/>
            <a:ext cx="498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</a:rPr>
              <a:t>Oklahoma Municipal Revenues FY 2014 for Cities and Towns</a:t>
            </a:r>
          </a:p>
        </p:txBody>
      </p:sp>
    </p:spTree>
    <p:extLst>
      <p:ext uri="{BB962C8B-B14F-4D97-AF65-F5344CB8AC3E}">
        <p14:creationId xmlns:p14="http://schemas.microsoft.com/office/powerpoint/2010/main" val="201923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2752436" y="2145313"/>
            <a:ext cx="8816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Impacts on the broader economy (</a:t>
            </a:r>
            <a:r>
              <a:rPr lang="en-US" sz="5400" dirty="0" err="1" smtClean="0">
                <a:solidFill>
                  <a:srgbClr val="FB6400"/>
                </a:solidFill>
                <a:latin typeface="FjallaOne" panose="02000506040000020004" pitchFamily="2" charset="77"/>
              </a:rPr>
              <a:t>macroeconomy</a:t>
            </a:r>
            <a:r>
              <a:rPr lang="en-US" sz="54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) </a:t>
            </a:r>
            <a:endParaRPr lang="en-US" sz="5400" dirty="0">
              <a:solidFill>
                <a:srgbClr val="FB6400"/>
              </a:solidFill>
              <a:latin typeface="FjallaOne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102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How the Coronavirus has Impacted the General Economies of the US and Oklahoma</a:t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4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Sanders and Bir (2020)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618" y="1188316"/>
            <a:ext cx="6132946" cy="54618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is somewhat worse than the Great Recession of 12 years ago, and not yet as bad as the Great </a:t>
            </a:r>
            <a:r>
              <a:rPr lang="en-US" dirty="0" smtClean="0"/>
              <a:t>Depression.</a:t>
            </a:r>
          </a:p>
          <a:p>
            <a:r>
              <a:rPr lang="en-US" dirty="0"/>
              <a:t>Federal Reserve and fiscal policy from Congress are attempting to </a:t>
            </a:r>
            <a:r>
              <a:rPr lang="en-US" dirty="0" smtClean="0"/>
              <a:t>get </a:t>
            </a:r>
            <a:r>
              <a:rPr lang="en-US" dirty="0"/>
              <a:t>more money flowing in the </a:t>
            </a:r>
            <a:r>
              <a:rPr lang="en-US" dirty="0" smtClean="0"/>
              <a:t>economy. </a:t>
            </a:r>
          </a:p>
          <a:p>
            <a:pPr lvl="1"/>
            <a:r>
              <a:rPr lang="en-US" dirty="0" smtClean="0"/>
              <a:t>These actions also have the potential to increase inflation. </a:t>
            </a:r>
          </a:p>
          <a:p>
            <a:pPr lvl="1"/>
            <a:r>
              <a:rPr lang="en-US" dirty="0" smtClean="0"/>
              <a:t>Stimulus programs help individuals during this difficult time, but also increase the national debt. </a:t>
            </a:r>
            <a:endParaRPr lang="en-US" dirty="0"/>
          </a:p>
          <a:p>
            <a:r>
              <a:rPr lang="en-US" dirty="0" smtClean="0"/>
              <a:t>Oil/gas and agriculture, two mainstay sectors for rural Oklahoma, were already struggling prior to COVID-19. </a:t>
            </a:r>
          </a:p>
          <a:p>
            <a:pPr lvl="1"/>
            <a:r>
              <a:rPr lang="en-US" dirty="0"/>
              <a:t>COVID-19 impact on Oklahoma energy and state revenue will be deeper and longer than initial </a:t>
            </a:r>
            <a:r>
              <a:rPr lang="en-US" dirty="0" smtClean="0"/>
              <a:t>estimates.</a:t>
            </a:r>
          </a:p>
          <a:p>
            <a:pPr lvl="1"/>
            <a:r>
              <a:rPr lang="en-US" dirty="0" smtClean="0"/>
              <a:t>Oklahoma unemployment around 8% as of March, as compared to 3.1%  in January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108"/>
            <a:ext cx="594411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3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E87CE4-7B09-1C4B-A222-C9D7591ECB9C}"/>
              </a:ext>
            </a:extLst>
          </p:cNvPr>
          <p:cNvSpPr txBox="1"/>
          <p:nvPr/>
        </p:nvSpPr>
        <p:spPr>
          <a:xfrm>
            <a:off x="584026" y="53861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 smtClean="0">
                <a:solidFill>
                  <a:schemeClr val="bg1"/>
                </a:solidFill>
                <a:latin typeface="FjallaOne" panose="02000506040000020004" pitchFamily="2" charset="77"/>
              </a:rPr>
              <a:t>Amy Hagerman</a:t>
            </a:r>
            <a:endParaRPr lang="en-US" sz="6300" dirty="0">
              <a:solidFill>
                <a:schemeClr val="bg1"/>
              </a:solidFill>
              <a:latin typeface="FjallaOne" panose="0200050604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472A1-9D64-6A42-AD56-94BD6B8EEEA3}"/>
              </a:ext>
            </a:extLst>
          </p:cNvPr>
          <p:cNvSpPr txBox="1"/>
          <p:nvPr/>
        </p:nvSpPr>
        <p:spPr>
          <a:xfrm>
            <a:off x="584026" y="1463179"/>
            <a:ext cx="1104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B64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amy.hagerman@okstate.edu</a:t>
            </a:r>
            <a:endParaRPr lang="en-US" sz="3000" b="1" dirty="0">
              <a:solidFill>
                <a:srgbClr val="FB640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615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427008" y="1415640"/>
            <a:ext cx="11040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This is new, complex territory in terms of economic impact. </a:t>
            </a:r>
            <a:endParaRPr lang="en-US" sz="6300" dirty="0">
              <a:solidFill>
                <a:srgbClr val="FB6400"/>
              </a:solidFill>
              <a:latin typeface="FjallaOne" panose="02000506040000020004" pitchFamily="2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9273" y="3639127"/>
            <a:ext cx="998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Series authors provided a high level analysis of COVID-19 impacts based on the information as of May. </a:t>
            </a:r>
            <a:endParaRPr lang="en-US" sz="2400" b="1" dirty="0" smtClean="0">
              <a:solidFill>
                <a:srgbClr val="63666A"/>
              </a:solidFill>
              <a:latin typeface="Gotham Narrow Bold" pitchFamily="2" charset="0"/>
            </a:endParaRPr>
          </a:p>
          <a:p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  <a:p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We have nothing else to compare this with—it is simultaneously affecting every household, business and sector globally.  </a:t>
            </a:r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7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71DA5C-13E2-A149-B419-F04D98AC3511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COVID 19 Disrupted Lives, Directly and Indirectly</a:t>
            </a:r>
            <a:endParaRPr lang="en-US" sz="4800" dirty="0">
              <a:solidFill>
                <a:srgbClr val="FB6400"/>
              </a:solidFill>
              <a:latin typeface="FjallaOne" panose="0200050604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1279743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According to a US Census Bureau survey conducted between April 23 and May 12</a:t>
            </a:r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89349" y="2623137"/>
            <a:ext cx="10734804" cy="351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47.6% of surveyed households indicated loss of employment income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8.7</a:t>
            </a:r>
            <a:r>
              <a:rPr lang="en-US" sz="2400" dirty="0"/>
              <a:t>%  indicating not enough to eat (sometimes/often) in the past </a:t>
            </a:r>
            <a:r>
              <a:rPr lang="en-US" sz="2400" dirty="0" smtClean="0"/>
              <a:t>week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36.2% delayed medical care due to Covid-19 in the last four weeks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36.2% missed last month’s rent or mortgage payment or are not confident regarding next month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9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94745" cy="184236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What will the new ‘normal’ look like?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327563"/>
            <a:ext cx="5181600" cy="3849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For example: </a:t>
            </a:r>
          </a:p>
          <a:p>
            <a:r>
              <a:rPr lang="en-US" sz="2400" dirty="0" smtClean="0"/>
              <a:t>Will consumers return to previous levels of eating away from home, or will new patterns of cooking at home persist? </a:t>
            </a:r>
          </a:p>
          <a:p>
            <a:r>
              <a:rPr lang="en-US" sz="2400" dirty="0" smtClean="0"/>
              <a:t>Will the shift to online presence lead entrepreneurs to new opportunities and ventures? </a:t>
            </a:r>
          </a:p>
          <a:p>
            <a:r>
              <a:rPr lang="en-US" sz="2400" dirty="0" smtClean="0"/>
              <a:t>What is the future of brick and mortar businesses? </a:t>
            </a:r>
          </a:p>
          <a:p>
            <a:r>
              <a:rPr lang="en-US" sz="2400" dirty="0" smtClean="0"/>
              <a:t>How will the food supply chain change, and what will that mean for food prices? 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80201" y="634134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The series looked at impacts on: 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Food Industry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Livestock</a:t>
            </a:r>
          </a:p>
          <a:p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Crops</a:t>
            </a:r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  <a:p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Agricultural </a:t>
            </a: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Cooperatives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Rural Electric Cooperatives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Broadband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Small Business</a:t>
            </a:r>
          </a:p>
          <a:p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Rural </a:t>
            </a:r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Employment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Tourism</a:t>
            </a:r>
          </a:p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Local Government</a:t>
            </a:r>
          </a:p>
          <a:p>
            <a:r>
              <a:rPr lang="en-US" sz="2400" b="1" dirty="0" err="1" smtClean="0">
                <a:solidFill>
                  <a:srgbClr val="63666A"/>
                </a:solidFill>
                <a:latin typeface="Gotham Narrow Bold" pitchFamily="2" charset="0"/>
              </a:rPr>
              <a:t>Macroeconomy</a:t>
            </a:r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2752436" y="2145313"/>
            <a:ext cx="8816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Impacts on agriculture and </a:t>
            </a:r>
          </a:p>
          <a:p>
            <a:r>
              <a:rPr lang="en-US" sz="5400" dirty="0">
                <a:solidFill>
                  <a:srgbClr val="FB6400"/>
                </a:solidFill>
                <a:latin typeface="FjallaOne" panose="02000506040000020004" pitchFamily="2" charset="77"/>
              </a:rPr>
              <a:t>f</a:t>
            </a:r>
            <a:r>
              <a:rPr lang="en-US" sz="5400" dirty="0" smtClean="0">
                <a:solidFill>
                  <a:srgbClr val="FB6400"/>
                </a:solidFill>
                <a:latin typeface="FjallaOne" panose="02000506040000020004" pitchFamily="2" charset="77"/>
              </a:rPr>
              <a:t>ood sectors</a:t>
            </a:r>
            <a:endParaRPr lang="en-US" sz="5400" dirty="0">
              <a:solidFill>
                <a:srgbClr val="FB6400"/>
              </a:solidFill>
              <a:latin typeface="FjallaOne" panose="02000506040000020004" pitchFamily="2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2436" y="40661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Food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Livestock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3666A"/>
                </a:solidFill>
                <a:latin typeface="Gotham Narrow Bold" pitchFamily="2" charset="0"/>
              </a:rPr>
              <a:t>Agricultural Cooperatives</a:t>
            </a:r>
            <a:endParaRPr lang="en-US" sz="2400" b="1" dirty="0">
              <a:solidFill>
                <a:srgbClr val="63666A"/>
              </a:solidFill>
              <a:latin typeface="Gotham Narrow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2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Estimating the Impact of COVID-19 on Oklahoma’s Food 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Industry</a:t>
            </a:r>
            <a:b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Willoughby, Holcomb, Graves and Johnson (2020)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FjallaOne" panose="02000506040000020004" pitchFamily="2" charset="77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1491"/>
            <a:ext cx="10855036" cy="4985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The food service sector was heavily impacted by COVID-19</a:t>
            </a:r>
          </a:p>
          <a:p>
            <a:r>
              <a:rPr lang="en-US" sz="2000" dirty="0" smtClean="0"/>
              <a:t>2 out of every 3 restaurant jobs were lost during the height of COVID-19 </a:t>
            </a:r>
          </a:p>
          <a:p>
            <a:r>
              <a:rPr lang="en-US" sz="2000" dirty="0" smtClean="0"/>
              <a:t>$240 billion in restaurant revenue losses in 2020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The food retail sector faced logistical challenges, but also opportunities </a:t>
            </a:r>
          </a:p>
          <a:p>
            <a:r>
              <a:rPr lang="en-US" sz="2000" dirty="0" smtClean="0"/>
              <a:t>Supply disruptions, reduced hours, and costly safety measures for employees and shoppers </a:t>
            </a:r>
          </a:p>
          <a:p>
            <a:r>
              <a:rPr lang="en-US" sz="2000" dirty="0" smtClean="0"/>
              <a:t>Increase in business for 2020, with some new jobs created or a temporary increase in wages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The food manufacturing sectors also appear to have mixed impacts</a:t>
            </a:r>
          </a:p>
          <a:p>
            <a:r>
              <a:rPr lang="en-US" sz="2000" dirty="0" smtClean="0"/>
              <a:t>Safety measures for workers has slowed production and potentially increased the costs </a:t>
            </a:r>
          </a:p>
          <a:p>
            <a:r>
              <a:rPr lang="en-US" sz="2000" dirty="0" smtClean="0"/>
              <a:t>Increased demand for online/delivery of products</a:t>
            </a:r>
          </a:p>
          <a:p>
            <a:r>
              <a:rPr lang="en-US" sz="2000" dirty="0" smtClean="0"/>
              <a:t>Smaller businesses that cater to restaurants have experienced a drop in demand, up to 80% in some cases for small Made in Oklahoma companies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0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Economic Impact of COVID-19 on Oklahoma Livestock and Broiler 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Industries</a:t>
            </a:r>
            <a:b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Raper and Peel (2020) </a:t>
            </a:r>
            <a:endParaRPr lang="en-US" sz="3100" dirty="0">
              <a:solidFill>
                <a:schemeClr val="bg1">
                  <a:lumMod val="65000"/>
                </a:schemeClr>
              </a:solidFill>
              <a:latin typeface="FjallaOne" panose="02000506040000020004" pitchFamily="2" charset="77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Cattle and calves, swine and broilers are the top 3 Oklahoma agricultural industries based on value of production. </a:t>
            </a:r>
          </a:p>
          <a:p>
            <a:r>
              <a:rPr lang="en-US" dirty="0"/>
              <a:t>COVID-19 shifted consumer spending on food away from home from 54% of their food budget to approximately 15%. </a:t>
            </a:r>
            <a:endParaRPr lang="en-US" dirty="0" smtClean="0"/>
          </a:p>
          <a:p>
            <a:r>
              <a:rPr lang="en-US" dirty="0" smtClean="0"/>
              <a:t>COVID-19 </a:t>
            </a:r>
            <a:r>
              <a:rPr lang="en-US" dirty="0"/>
              <a:t>also affected the workforces of most livestock packing and processing facilities resulting in sharply reduced livestock slaughter and meat production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sector, estimated damages are: </a:t>
            </a:r>
          </a:p>
          <a:p>
            <a:pPr lvl="1"/>
            <a:r>
              <a:rPr lang="en-US" dirty="0"/>
              <a:t>$240 million to the Oklahoma swine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575 </a:t>
            </a:r>
            <a:r>
              <a:rPr lang="en-US" dirty="0" smtClean="0"/>
              <a:t>million</a:t>
            </a:r>
            <a:r>
              <a:rPr lang="en-US" dirty="0"/>
              <a:t> </a:t>
            </a:r>
            <a:r>
              <a:rPr lang="en-US" dirty="0" smtClean="0"/>
              <a:t>to the Oklahoma </a:t>
            </a:r>
            <a:r>
              <a:rPr lang="en-US" dirty="0"/>
              <a:t>beef cattle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35-$50 </a:t>
            </a:r>
            <a:r>
              <a:rPr lang="en-US" dirty="0" smtClean="0"/>
              <a:t>million to the </a:t>
            </a:r>
            <a:r>
              <a:rPr lang="en-US" dirty="0"/>
              <a:t>Oklahoma broiler </a:t>
            </a:r>
            <a:r>
              <a:rPr lang="en-US" dirty="0" smtClean="0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9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The COVID-19 Impact on Oklahoma Crop Producers</a:t>
            </a:r>
            <a: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Hagerman and Anderson (2020) </a:t>
            </a:r>
            <a:endParaRPr lang="en-US" sz="3100" dirty="0">
              <a:solidFill>
                <a:schemeClr val="bg1">
                  <a:lumMod val="65000"/>
                </a:schemeClr>
              </a:solidFill>
              <a:latin typeface="FjallaOne" panose="02000506040000020004" pitchFamily="2" charset="77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COVID-19 has likely impacted crop prices, but how much is difficult to say given other events occurring in the same marketing period. </a:t>
            </a:r>
          </a:p>
          <a:p>
            <a:pPr lvl="1"/>
            <a:r>
              <a:rPr lang="en-US" dirty="0" smtClean="0"/>
              <a:t>Phase 1 China Trade Deal news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in gasoline demand and a price war between Saudi Arabia and Russia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ecord </a:t>
            </a:r>
            <a:r>
              <a:rPr lang="en-US" dirty="0"/>
              <a:t>world wheat ending stocks and near record corn, soybean, and cotton ending stocks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COVID-19 became a market </a:t>
            </a:r>
            <a:r>
              <a:rPr lang="en-US" dirty="0" smtClean="0"/>
              <a:t>problem 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85 percent of Oklahoma grain crops had been </a:t>
            </a:r>
            <a:r>
              <a:rPr lang="en-US" dirty="0" smtClean="0"/>
              <a:t>sold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winter crops had been planted, and the summer crops were in the planning </a:t>
            </a:r>
            <a:r>
              <a:rPr lang="en-US" dirty="0" smtClean="0"/>
              <a:t>stages</a:t>
            </a:r>
          </a:p>
          <a:p>
            <a:r>
              <a:rPr lang="en-US" dirty="0" smtClean="0"/>
              <a:t>It is too early to say the impact on crops</a:t>
            </a:r>
          </a:p>
          <a:p>
            <a:pPr lvl="1"/>
            <a:r>
              <a:rPr lang="en-US" dirty="0" smtClean="0"/>
              <a:t>Much depends on how market impacts persist in 2020</a:t>
            </a:r>
          </a:p>
          <a:p>
            <a:pPr lvl="1"/>
            <a:r>
              <a:rPr lang="en-US" dirty="0" smtClean="0"/>
              <a:t>Wheat </a:t>
            </a:r>
            <a:r>
              <a:rPr lang="en-US" dirty="0"/>
              <a:t>prices, for a short period, may have been  slightly higher. Corn and cotton prices have probably been </a:t>
            </a:r>
            <a:r>
              <a:rPr lang="en-US" dirty="0" smtClean="0"/>
              <a:t>lower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6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  <a:t>Impact of COVID-19 on Oklahoma’s Agricultural Cooperatives</a:t>
            </a:r>
            <a:br>
              <a:rPr lang="en-US" sz="3200" dirty="0">
                <a:solidFill>
                  <a:srgbClr val="FB6400"/>
                </a:solidFill>
                <a:latin typeface="FjallaOne" panose="02000506040000020004" pitchFamily="2" charset="77"/>
                <a:ea typeface="+mn-ea"/>
                <a:cs typeface="+mn-cs"/>
              </a:rPr>
            </a:br>
            <a:r>
              <a:rPr lang="en-US" sz="3100" dirty="0">
                <a:solidFill>
                  <a:schemeClr val="bg1">
                    <a:lumMod val="65000"/>
                  </a:schemeClr>
                </a:solidFill>
                <a:latin typeface="FjallaOne" panose="02000506040000020004" pitchFamily="2" charset="77"/>
                <a:ea typeface="+mn-ea"/>
                <a:cs typeface="+mn-cs"/>
              </a:rPr>
              <a:t>Kenkel 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Joint </a:t>
            </a:r>
            <a:r>
              <a:rPr lang="en-US" dirty="0"/>
              <a:t>challenge of continuing service and operations while taking all appropriate steps to safeguard employees and </a:t>
            </a:r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work load and higher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Broadband access</a:t>
            </a:r>
          </a:p>
          <a:p>
            <a:pPr lvl="1"/>
            <a:r>
              <a:rPr lang="en-US" dirty="0" smtClean="0"/>
              <a:t>Contactless or limited contact transactions</a:t>
            </a:r>
          </a:p>
          <a:p>
            <a:pPr lvl="1"/>
            <a:r>
              <a:rPr lang="en-US" dirty="0" smtClean="0"/>
              <a:t>Limited travel for training</a:t>
            </a:r>
          </a:p>
          <a:p>
            <a:pPr lvl="1"/>
            <a:r>
              <a:rPr lang="en-US" dirty="0" smtClean="0"/>
              <a:t>Governance </a:t>
            </a:r>
          </a:p>
          <a:p>
            <a:pPr lvl="1"/>
            <a:r>
              <a:rPr lang="en-US" dirty="0" smtClean="0"/>
              <a:t>Labor (cotton gins) </a:t>
            </a:r>
            <a:endParaRPr lang="en-US" dirty="0"/>
          </a:p>
          <a:p>
            <a:r>
              <a:rPr lang="en-US" dirty="0" smtClean="0"/>
              <a:t>Financial implications are more difficult to determine, but will likely accrue as time goes 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1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95FC73-3CFE-EE45-9C8A-8FD3C94689ED}" vid="{7DB90FB5-4C58-B546-A9F5-8C2CA64323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5327F6-EBE4-4B0F-88DF-DA0BE71E1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0ED8B-60B0-4FC5-9150-E644E5F2F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42DA0-FC68-47EA-83DC-8F6AF5BBFB5B}">
  <ds:schemaRefs>
    <ds:schemaRef ds:uri="http://www.w3.org/XML/1998/namespace"/>
    <ds:schemaRef ds:uri="http://purl.org/dc/dcmitype/"/>
    <ds:schemaRef ds:uri="http://schemas.microsoft.com/office/2006/metadata/properties"/>
    <ds:schemaRef ds:uri="db382af5-41d1-4468-8b87-e2f8642e227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d636ed6-4d22-4f9b-a70c-2b144907596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1587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FjallaOne</vt:lpstr>
      <vt:lpstr>Gotham Narrow Bold</vt:lpstr>
      <vt:lpstr>Gotham Narrow Book</vt:lpstr>
      <vt:lpstr>Rubik</vt:lpstr>
      <vt:lpstr>Times New Roman</vt:lpstr>
      <vt:lpstr>Office Theme</vt:lpstr>
      <vt:lpstr>PowerPoint Presentation</vt:lpstr>
      <vt:lpstr>PowerPoint Presentation</vt:lpstr>
      <vt:lpstr>PowerPoint Presentation</vt:lpstr>
      <vt:lpstr>What will the new ‘normal’ look like?</vt:lpstr>
      <vt:lpstr>PowerPoint Presentation</vt:lpstr>
      <vt:lpstr>Estimating the Impact of COVID-19 on Oklahoma’s Food Industry Willoughby, Holcomb, Graves and Johnson (2020)</vt:lpstr>
      <vt:lpstr>Economic Impact of COVID-19 on Oklahoma Livestock and Broiler Industries Raper and Peel (2020) </vt:lpstr>
      <vt:lpstr>The COVID-19 Impact on Oklahoma Crop Producers Hagerman and Anderson (2020) </vt:lpstr>
      <vt:lpstr>Impact of COVID-19 on Oklahoma’s Agricultural Cooperatives Kenkel (2020)</vt:lpstr>
      <vt:lpstr>PowerPoint Presentation</vt:lpstr>
      <vt:lpstr>Impact of COVID-19 on Oklahoma’s Rural Electric Cooperatives Kenkel (2020)</vt:lpstr>
      <vt:lpstr>Broadband Access across Oklahoma during COVID-19 Whitacre (2020)</vt:lpstr>
      <vt:lpstr>Impact of COVID-19 on the Small Business Sector Arati (2020)</vt:lpstr>
      <vt:lpstr>COVID-19 Employment Outlook Across Oklahoma Counties Whitacre (2020)</vt:lpstr>
      <vt:lpstr>COVID-19 Impacts on Tourism Siems (2020)</vt:lpstr>
      <vt:lpstr>Local Government Impacts: Analysis of Known and Potential COVID-19 Impacts Lansford (2020)</vt:lpstr>
      <vt:lpstr>PowerPoint Presentation</vt:lpstr>
      <vt:lpstr>How the Coronavirus has Impacted the General Economies of the US and Oklahoma Sanders and Bir (2020)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Hiner, Gayle</dc:creator>
  <cp:lastModifiedBy>Spradlin, Cassidy D</cp:lastModifiedBy>
  <cp:revision>31</cp:revision>
  <dcterms:created xsi:type="dcterms:W3CDTF">2019-10-16T20:23:28Z</dcterms:created>
  <dcterms:modified xsi:type="dcterms:W3CDTF">2020-10-14T20:33:43Z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