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66" r:id="rId6"/>
    <p:sldId id="267" r:id="rId7"/>
    <p:sldId id="257" r:id="rId8"/>
    <p:sldId id="259" r:id="rId9"/>
    <p:sldId id="261" r:id="rId10"/>
    <p:sldId id="260" r:id="rId11"/>
    <p:sldId id="265" r:id="rId12"/>
    <p:sldId id="262" r:id="rId13"/>
    <p:sldId id="263"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735" autoAdjust="0"/>
  </p:normalViewPr>
  <p:slideViewPr>
    <p:cSldViewPr snapToGrid="0" snapToObjects="1">
      <p:cViewPr varScale="1">
        <p:scale>
          <a:sx n="80" d="100"/>
          <a:sy n="80" d="100"/>
        </p:scale>
        <p:origin x="24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3F2DC-9B6C-4715-9584-39E73326BFAD}"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n-US"/>
        </a:p>
      </dgm:t>
    </dgm:pt>
    <dgm:pt modelId="{983D9166-1913-4801-B90F-54B9109E6698}">
      <dgm:prSet phldrT="[Text]"/>
      <dgm:spPr>
        <a:solidFill>
          <a:schemeClr val="tx1"/>
        </a:solidFill>
      </dgm:spPr>
      <dgm:t>
        <a:bodyPr/>
        <a:lstStyle/>
        <a:p>
          <a:r>
            <a:rPr lang="en-US" dirty="0" smtClean="0">
              <a:solidFill>
                <a:schemeClr val="bg1"/>
              </a:solidFill>
            </a:rPr>
            <a:t>Borrower</a:t>
          </a:r>
          <a:endParaRPr lang="en-US" dirty="0">
            <a:solidFill>
              <a:schemeClr val="bg1"/>
            </a:solidFill>
          </a:endParaRPr>
        </a:p>
      </dgm:t>
    </dgm:pt>
    <dgm:pt modelId="{249B275D-8DB0-44A3-9B98-D049F5F918A5}" type="parTrans" cxnId="{C42C541C-95FB-43D7-97FF-461A741B9C65}">
      <dgm:prSet/>
      <dgm:spPr/>
      <dgm:t>
        <a:bodyPr/>
        <a:lstStyle/>
        <a:p>
          <a:endParaRPr lang="en-US"/>
        </a:p>
      </dgm:t>
    </dgm:pt>
    <dgm:pt modelId="{CD428385-0C44-47B5-B0F3-B1145C365396}" type="sibTrans" cxnId="{C42C541C-95FB-43D7-97FF-461A741B9C65}">
      <dgm:prSet/>
      <dgm:spPr/>
      <dgm:t>
        <a:bodyPr/>
        <a:lstStyle/>
        <a:p>
          <a:endParaRPr lang="en-US"/>
        </a:p>
      </dgm:t>
    </dgm:pt>
    <dgm:pt modelId="{3CAD5B08-187E-4436-90D2-6539E93DA37C}">
      <dgm:prSet phldrT="[Text]"/>
      <dgm:spPr/>
      <dgm:t>
        <a:bodyPr/>
        <a:lstStyle/>
        <a:p>
          <a:r>
            <a:rPr lang="en-US" dirty="0" smtClean="0"/>
            <a:t>Needs $ to execute a plan</a:t>
          </a:r>
          <a:endParaRPr lang="en-US" dirty="0"/>
        </a:p>
      </dgm:t>
    </dgm:pt>
    <dgm:pt modelId="{15A60E63-917A-4BB4-884C-AC3A2F4900C8}" type="parTrans" cxnId="{D6F0029E-18AA-48C9-AC33-554648639F57}">
      <dgm:prSet/>
      <dgm:spPr/>
      <dgm:t>
        <a:bodyPr/>
        <a:lstStyle/>
        <a:p>
          <a:endParaRPr lang="en-US"/>
        </a:p>
      </dgm:t>
    </dgm:pt>
    <dgm:pt modelId="{666D8484-8AB8-445A-BDC9-6FE743DAFA52}" type="sibTrans" cxnId="{D6F0029E-18AA-48C9-AC33-554648639F57}">
      <dgm:prSet/>
      <dgm:spPr/>
      <dgm:t>
        <a:bodyPr/>
        <a:lstStyle/>
        <a:p>
          <a:endParaRPr lang="en-US"/>
        </a:p>
      </dgm:t>
    </dgm:pt>
    <dgm:pt modelId="{4C8AB9D5-DA16-461E-A7ED-C18D82605D05}">
      <dgm:prSet phldrT="[Text]"/>
      <dgm:spPr/>
      <dgm:t>
        <a:bodyPr/>
        <a:lstStyle/>
        <a:p>
          <a:r>
            <a:rPr lang="en-US" dirty="0" smtClean="0"/>
            <a:t>Tends to look at “best case</a:t>
          </a:r>
          <a:endParaRPr lang="en-US" dirty="0"/>
        </a:p>
      </dgm:t>
    </dgm:pt>
    <dgm:pt modelId="{FF74A0F0-EE04-4BD8-813C-35833A0760FC}" type="parTrans" cxnId="{BA6966D7-47E1-4AED-9271-EBA95E2B3D81}">
      <dgm:prSet/>
      <dgm:spPr/>
      <dgm:t>
        <a:bodyPr/>
        <a:lstStyle/>
        <a:p>
          <a:endParaRPr lang="en-US"/>
        </a:p>
      </dgm:t>
    </dgm:pt>
    <dgm:pt modelId="{60D5DF2D-E7A2-459B-93BF-1173227607F4}" type="sibTrans" cxnId="{BA6966D7-47E1-4AED-9271-EBA95E2B3D81}">
      <dgm:prSet/>
      <dgm:spPr/>
      <dgm:t>
        <a:bodyPr/>
        <a:lstStyle/>
        <a:p>
          <a:endParaRPr lang="en-US"/>
        </a:p>
      </dgm:t>
    </dgm:pt>
    <dgm:pt modelId="{3C1D3518-9D91-466D-8260-5D274BD8CED3}">
      <dgm:prSet phldrT="[Text]"/>
      <dgm:spPr>
        <a:solidFill>
          <a:schemeClr val="tx1"/>
        </a:solidFill>
      </dgm:spPr>
      <dgm:t>
        <a:bodyPr/>
        <a:lstStyle/>
        <a:p>
          <a:r>
            <a:rPr lang="en-US" dirty="0" smtClean="0">
              <a:solidFill>
                <a:schemeClr val="bg1"/>
              </a:solidFill>
            </a:rPr>
            <a:t>Lender</a:t>
          </a:r>
          <a:endParaRPr lang="en-US" dirty="0">
            <a:solidFill>
              <a:schemeClr val="bg1"/>
            </a:solidFill>
          </a:endParaRPr>
        </a:p>
      </dgm:t>
    </dgm:pt>
    <dgm:pt modelId="{AB1F8574-D5B1-4D6D-8125-CCA28CDB6151}" type="parTrans" cxnId="{7D12F5A2-FD10-4EBF-80C0-A6C03424D24B}">
      <dgm:prSet/>
      <dgm:spPr/>
      <dgm:t>
        <a:bodyPr/>
        <a:lstStyle/>
        <a:p>
          <a:endParaRPr lang="en-US"/>
        </a:p>
      </dgm:t>
    </dgm:pt>
    <dgm:pt modelId="{F98F17B6-A97B-4324-9763-03345CEBDE5D}" type="sibTrans" cxnId="{7D12F5A2-FD10-4EBF-80C0-A6C03424D24B}">
      <dgm:prSet/>
      <dgm:spPr/>
      <dgm:t>
        <a:bodyPr/>
        <a:lstStyle/>
        <a:p>
          <a:endParaRPr lang="en-US"/>
        </a:p>
      </dgm:t>
    </dgm:pt>
    <dgm:pt modelId="{D344EEE3-3E81-4639-9633-CB9223D7D5C9}">
      <dgm:prSet phldrT="[Text]"/>
      <dgm:spPr/>
      <dgm:t>
        <a:bodyPr/>
        <a:lstStyle/>
        <a:p>
          <a:r>
            <a:rPr lang="en-US" dirty="0" smtClean="0"/>
            <a:t>Needs loan growth</a:t>
          </a:r>
          <a:endParaRPr lang="en-US" dirty="0"/>
        </a:p>
      </dgm:t>
    </dgm:pt>
    <dgm:pt modelId="{C2340B3C-7F82-4EFA-9BE5-46A33C9C254F}" type="parTrans" cxnId="{E9BAA7FB-1BA1-4466-ABB6-5155B3FB7263}">
      <dgm:prSet/>
      <dgm:spPr/>
      <dgm:t>
        <a:bodyPr/>
        <a:lstStyle/>
        <a:p>
          <a:endParaRPr lang="en-US"/>
        </a:p>
      </dgm:t>
    </dgm:pt>
    <dgm:pt modelId="{A6E2D927-AC09-4015-B9EA-BCA80E68AA73}" type="sibTrans" cxnId="{E9BAA7FB-1BA1-4466-ABB6-5155B3FB7263}">
      <dgm:prSet/>
      <dgm:spPr/>
      <dgm:t>
        <a:bodyPr/>
        <a:lstStyle/>
        <a:p>
          <a:endParaRPr lang="en-US"/>
        </a:p>
      </dgm:t>
    </dgm:pt>
    <dgm:pt modelId="{3E3913EC-3867-446D-B6EE-AD46D576DB70}">
      <dgm:prSet phldrT="[Text]"/>
      <dgm:spPr/>
      <dgm:t>
        <a:bodyPr/>
        <a:lstStyle/>
        <a:p>
          <a:r>
            <a:rPr lang="en-US" dirty="0" smtClean="0"/>
            <a:t>Tends to focus on the “but, what if”</a:t>
          </a:r>
          <a:endParaRPr lang="en-US" dirty="0"/>
        </a:p>
      </dgm:t>
    </dgm:pt>
    <dgm:pt modelId="{622526DE-1C1E-4CD8-AE08-FC4131F35C50}" type="parTrans" cxnId="{14A06196-2AE7-4F42-B534-5994ADA0F44D}">
      <dgm:prSet/>
      <dgm:spPr/>
      <dgm:t>
        <a:bodyPr/>
        <a:lstStyle/>
        <a:p>
          <a:endParaRPr lang="en-US"/>
        </a:p>
      </dgm:t>
    </dgm:pt>
    <dgm:pt modelId="{DE5AABDF-A815-4942-9D63-6CBD04612855}" type="sibTrans" cxnId="{14A06196-2AE7-4F42-B534-5994ADA0F44D}">
      <dgm:prSet/>
      <dgm:spPr/>
      <dgm:t>
        <a:bodyPr/>
        <a:lstStyle/>
        <a:p>
          <a:endParaRPr lang="en-US"/>
        </a:p>
      </dgm:t>
    </dgm:pt>
    <dgm:pt modelId="{A1941DF2-3C59-4527-A583-DCF47E64D4DB}">
      <dgm:prSet phldrT="[Text]"/>
      <dgm:spPr/>
      <dgm:t>
        <a:bodyPr/>
        <a:lstStyle/>
        <a:p>
          <a:r>
            <a:rPr lang="en-US" dirty="0" smtClean="0"/>
            <a:t>90/10 rule</a:t>
          </a:r>
          <a:endParaRPr lang="en-US" dirty="0"/>
        </a:p>
      </dgm:t>
    </dgm:pt>
    <dgm:pt modelId="{3477F3B0-A1E4-4D1B-A497-03E98731BCDB}" type="parTrans" cxnId="{C418E98E-6952-4BCA-A799-A6BDC74DD383}">
      <dgm:prSet/>
      <dgm:spPr/>
      <dgm:t>
        <a:bodyPr/>
        <a:lstStyle/>
        <a:p>
          <a:endParaRPr lang="en-US"/>
        </a:p>
      </dgm:t>
    </dgm:pt>
    <dgm:pt modelId="{C4664F41-56D5-4C7F-A069-EAC7E553CCA3}" type="sibTrans" cxnId="{C418E98E-6952-4BCA-A799-A6BDC74DD383}">
      <dgm:prSet/>
      <dgm:spPr/>
      <dgm:t>
        <a:bodyPr/>
        <a:lstStyle/>
        <a:p>
          <a:endParaRPr lang="en-US"/>
        </a:p>
      </dgm:t>
    </dgm:pt>
    <dgm:pt modelId="{FFE8FB37-6DA5-4622-8C1E-A16A3EFB39C4}" type="pres">
      <dgm:prSet presAssocID="{F7C3F2DC-9B6C-4715-9584-39E73326BFAD}" presName="Name0" presStyleCnt="0">
        <dgm:presLayoutVars>
          <dgm:dir/>
          <dgm:animLvl val="lvl"/>
          <dgm:resizeHandles val="exact"/>
        </dgm:presLayoutVars>
      </dgm:prSet>
      <dgm:spPr/>
      <dgm:t>
        <a:bodyPr/>
        <a:lstStyle/>
        <a:p>
          <a:endParaRPr lang="en-US"/>
        </a:p>
      </dgm:t>
    </dgm:pt>
    <dgm:pt modelId="{62252B9E-2015-4238-976C-938F4588CF91}" type="pres">
      <dgm:prSet presAssocID="{983D9166-1913-4801-B90F-54B9109E6698}" presName="vertFlow" presStyleCnt="0"/>
      <dgm:spPr/>
    </dgm:pt>
    <dgm:pt modelId="{45C40C71-6945-420F-9769-0890C9391CEA}" type="pres">
      <dgm:prSet presAssocID="{983D9166-1913-4801-B90F-54B9109E6698}" presName="header" presStyleLbl="node1" presStyleIdx="0" presStyleCnt="2"/>
      <dgm:spPr/>
      <dgm:t>
        <a:bodyPr/>
        <a:lstStyle/>
        <a:p>
          <a:endParaRPr lang="en-US"/>
        </a:p>
      </dgm:t>
    </dgm:pt>
    <dgm:pt modelId="{DC312936-5D7B-4068-9F37-311944E3A70D}" type="pres">
      <dgm:prSet presAssocID="{15A60E63-917A-4BB4-884C-AC3A2F4900C8}" presName="parTrans" presStyleLbl="sibTrans2D1" presStyleIdx="0" presStyleCnt="5"/>
      <dgm:spPr/>
      <dgm:t>
        <a:bodyPr/>
        <a:lstStyle/>
        <a:p>
          <a:endParaRPr lang="en-US"/>
        </a:p>
      </dgm:t>
    </dgm:pt>
    <dgm:pt modelId="{869DA3C9-AACB-441E-84DB-CBB0D0F46E66}" type="pres">
      <dgm:prSet presAssocID="{3CAD5B08-187E-4436-90D2-6539E93DA37C}" presName="child" presStyleLbl="alignAccFollowNode1" presStyleIdx="0" presStyleCnt="5">
        <dgm:presLayoutVars>
          <dgm:chMax val="0"/>
          <dgm:bulletEnabled val="1"/>
        </dgm:presLayoutVars>
      </dgm:prSet>
      <dgm:spPr/>
      <dgm:t>
        <a:bodyPr/>
        <a:lstStyle/>
        <a:p>
          <a:endParaRPr lang="en-US"/>
        </a:p>
      </dgm:t>
    </dgm:pt>
    <dgm:pt modelId="{4A552FE3-15C6-44E1-B5B0-66804EF59FAE}" type="pres">
      <dgm:prSet presAssocID="{666D8484-8AB8-445A-BDC9-6FE743DAFA52}" presName="sibTrans" presStyleLbl="sibTrans2D1" presStyleIdx="1" presStyleCnt="5"/>
      <dgm:spPr/>
      <dgm:t>
        <a:bodyPr/>
        <a:lstStyle/>
        <a:p>
          <a:endParaRPr lang="en-US"/>
        </a:p>
      </dgm:t>
    </dgm:pt>
    <dgm:pt modelId="{52A32A10-738D-43B7-BEDB-4FA626D36911}" type="pres">
      <dgm:prSet presAssocID="{4C8AB9D5-DA16-461E-A7ED-C18D82605D05}" presName="child" presStyleLbl="alignAccFollowNode1" presStyleIdx="1" presStyleCnt="5">
        <dgm:presLayoutVars>
          <dgm:chMax val="0"/>
          <dgm:bulletEnabled val="1"/>
        </dgm:presLayoutVars>
      </dgm:prSet>
      <dgm:spPr/>
      <dgm:t>
        <a:bodyPr/>
        <a:lstStyle/>
        <a:p>
          <a:endParaRPr lang="en-US"/>
        </a:p>
      </dgm:t>
    </dgm:pt>
    <dgm:pt modelId="{09C35EA2-2FA7-4C2C-AD3B-244A426CF20A}" type="pres">
      <dgm:prSet presAssocID="{983D9166-1913-4801-B90F-54B9109E6698}" presName="hSp" presStyleCnt="0"/>
      <dgm:spPr/>
    </dgm:pt>
    <dgm:pt modelId="{1ECBDE49-4E8C-4903-937D-8327799D2B1A}" type="pres">
      <dgm:prSet presAssocID="{3C1D3518-9D91-466D-8260-5D274BD8CED3}" presName="vertFlow" presStyleCnt="0"/>
      <dgm:spPr/>
    </dgm:pt>
    <dgm:pt modelId="{30A49B90-0B99-4997-B798-68C52A7C9793}" type="pres">
      <dgm:prSet presAssocID="{3C1D3518-9D91-466D-8260-5D274BD8CED3}" presName="header" presStyleLbl="node1" presStyleIdx="1" presStyleCnt="2"/>
      <dgm:spPr/>
      <dgm:t>
        <a:bodyPr/>
        <a:lstStyle/>
        <a:p>
          <a:endParaRPr lang="en-US"/>
        </a:p>
      </dgm:t>
    </dgm:pt>
    <dgm:pt modelId="{D8344C2A-7610-4B58-8AA5-618A16CFE595}" type="pres">
      <dgm:prSet presAssocID="{C2340B3C-7F82-4EFA-9BE5-46A33C9C254F}" presName="parTrans" presStyleLbl="sibTrans2D1" presStyleIdx="2" presStyleCnt="5"/>
      <dgm:spPr/>
      <dgm:t>
        <a:bodyPr/>
        <a:lstStyle/>
        <a:p>
          <a:endParaRPr lang="en-US"/>
        </a:p>
      </dgm:t>
    </dgm:pt>
    <dgm:pt modelId="{569BB2D1-1733-4F5D-A8EB-F573A99FBD9C}" type="pres">
      <dgm:prSet presAssocID="{D344EEE3-3E81-4639-9633-CB9223D7D5C9}" presName="child" presStyleLbl="alignAccFollowNode1" presStyleIdx="2" presStyleCnt="5">
        <dgm:presLayoutVars>
          <dgm:chMax val="0"/>
          <dgm:bulletEnabled val="1"/>
        </dgm:presLayoutVars>
      </dgm:prSet>
      <dgm:spPr/>
      <dgm:t>
        <a:bodyPr/>
        <a:lstStyle/>
        <a:p>
          <a:endParaRPr lang="en-US"/>
        </a:p>
      </dgm:t>
    </dgm:pt>
    <dgm:pt modelId="{4FC22BC0-73F0-442F-81A4-F2B061DE0F70}" type="pres">
      <dgm:prSet presAssocID="{A6E2D927-AC09-4015-B9EA-BCA80E68AA73}" presName="sibTrans" presStyleLbl="sibTrans2D1" presStyleIdx="3" presStyleCnt="5"/>
      <dgm:spPr/>
      <dgm:t>
        <a:bodyPr/>
        <a:lstStyle/>
        <a:p>
          <a:endParaRPr lang="en-US"/>
        </a:p>
      </dgm:t>
    </dgm:pt>
    <dgm:pt modelId="{5DA0C08E-861A-4D11-8E39-A51E9AAE34CD}" type="pres">
      <dgm:prSet presAssocID="{3E3913EC-3867-446D-B6EE-AD46D576DB70}" presName="child" presStyleLbl="alignAccFollowNode1" presStyleIdx="3" presStyleCnt="5">
        <dgm:presLayoutVars>
          <dgm:chMax val="0"/>
          <dgm:bulletEnabled val="1"/>
        </dgm:presLayoutVars>
      </dgm:prSet>
      <dgm:spPr/>
      <dgm:t>
        <a:bodyPr/>
        <a:lstStyle/>
        <a:p>
          <a:endParaRPr lang="en-US"/>
        </a:p>
      </dgm:t>
    </dgm:pt>
    <dgm:pt modelId="{991B5813-60AE-4CCA-89DF-483E5E6CE7AA}" type="pres">
      <dgm:prSet presAssocID="{DE5AABDF-A815-4942-9D63-6CBD04612855}" presName="sibTrans" presStyleLbl="sibTrans2D1" presStyleIdx="4" presStyleCnt="5"/>
      <dgm:spPr/>
      <dgm:t>
        <a:bodyPr/>
        <a:lstStyle/>
        <a:p>
          <a:endParaRPr lang="en-US"/>
        </a:p>
      </dgm:t>
    </dgm:pt>
    <dgm:pt modelId="{12309EEA-06AC-4315-9C1C-C1603293C767}" type="pres">
      <dgm:prSet presAssocID="{A1941DF2-3C59-4527-A583-DCF47E64D4DB}" presName="child" presStyleLbl="alignAccFollowNode1" presStyleIdx="4" presStyleCnt="5">
        <dgm:presLayoutVars>
          <dgm:chMax val="0"/>
          <dgm:bulletEnabled val="1"/>
        </dgm:presLayoutVars>
      </dgm:prSet>
      <dgm:spPr/>
      <dgm:t>
        <a:bodyPr/>
        <a:lstStyle/>
        <a:p>
          <a:endParaRPr lang="en-US"/>
        </a:p>
      </dgm:t>
    </dgm:pt>
  </dgm:ptLst>
  <dgm:cxnLst>
    <dgm:cxn modelId="{B1DB0FB8-FF5A-416E-9703-1341511FF2D0}" type="presOf" srcId="{A1941DF2-3C59-4527-A583-DCF47E64D4DB}" destId="{12309EEA-06AC-4315-9C1C-C1603293C767}" srcOrd="0" destOrd="0" presId="urn:microsoft.com/office/officeart/2005/8/layout/lProcess1"/>
    <dgm:cxn modelId="{E9BAA7FB-1BA1-4466-ABB6-5155B3FB7263}" srcId="{3C1D3518-9D91-466D-8260-5D274BD8CED3}" destId="{D344EEE3-3E81-4639-9633-CB9223D7D5C9}" srcOrd="0" destOrd="0" parTransId="{C2340B3C-7F82-4EFA-9BE5-46A33C9C254F}" sibTransId="{A6E2D927-AC09-4015-B9EA-BCA80E68AA73}"/>
    <dgm:cxn modelId="{D6F0029E-18AA-48C9-AC33-554648639F57}" srcId="{983D9166-1913-4801-B90F-54B9109E6698}" destId="{3CAD5B08-187E-4436-90D2-6539E93DA37C}" srcOrd="0" destOrd="0" parTransId="{15A60E63-917A-4BB4-884C-AC3A2F4900C8}" sibTransId="{666D8484-8AB8-445A-BDC9-6FE743DAFA52}"/>
    <dgm:cxn modelId="{165F8293-D36E-4A5F-85DC-C0CE0150E885}" type="presOf" srcId="{15A60E63-917A-4BB4-884C-AC3A2F4900C8}" destId="{DC312936-5D7B-4068-9F37-311944E3A70D}" srcOrd="0" destOrd="0" presId="urn:microsoft.com/office/officeart/2005/8/layout/lProcess1"/>
    <dgm:cxn modelId="{14A06196-2AE7-4F42-B534-5994ADA0F44D}" srcId="{3C1D3518-9D91-466D-8260-5D274BD8CED3}" destId="{3E3913EC-3867-446D-B6EE-AD46D576DB70}" srcOrd="1" destOrd="0" parTransId="{622526DE-1C1E-4CD8-AE08-FC4131F35C50}" sibTransId="{DE5AABDF-A815-4942-9D63-6CBD04612855}"/>
    <dgm:cxn modelId="{01A9F4AE-3749-4EAE-8025-1719C091E8EA}" type="presOf" srcId="{3C1D3518-9D91-466D-8260-5D274BD8CED3}" destId="{30A49B90-0B99-4997-B798-68C52A7C9793}" srcOrd="0" destOrd="0" presId="urn:microsoft.com/office/officeart/2005/8/layout/lProcess1"/>
    <dgm:cxn modelId="{C418E98E-6952-4BCA-A799-A6BDC74DD383}" srcId="{3C1D3518-9D91-466D-8260-5D274BD8CED3}" destId="{A1941DF2-3C59-4527-A583-DCF47E64D4DB}" srcOrd="2" destOrd="0" parTransId="{3477F3B0-A1E4-4D1B-A497-03E98731BCDB}" sibTransId="{C4664F41-56D5-4C7F-A069-EAC7E553CCA3}"/>
    <dgm:cxn modelId="{A41389BC-3A46-4146-9E1D-9284C46ED85A}" type="presOf" srcId="{A6E2D927-AC09-4015-B9EA-BCA80E68AA73}" destId="{4FC22BC0-73F0-442F-81A4-F2B061DE0F70}" srcOrd="0" destOrd="0" presId="urn:microsoft.com/office/officeart/2005/8/layout/lProcess1"/>
    <dgm:cxn modelId="{03E28122-DB19-4408-8029-E0566B65FCA4}" type="presOf" srcId="{F7C3F2DC-9B6C-4715-9584-39E73326BFAD}" destId="{FFE8FB37-6DA5-4622-8C1E-A16A3EFB39C4}" srcOrd="0" destOrd="0" presId="urn:microsoft.com/office/officeart/2005/8/layout/lProcess1"/>
    <dgm:cxn modelId="{42F7D00B-CCBB-4121-95C1-EF45E5CB0D0C}" type="presOf" srcId="{4C8AB9D5-DA16-461E-A7ED-C18D82605D05}" destId="{52A32A10-738D-43B7-BEDB-4FA626D36911}" srcOrd="0" destOrd="0" presId="urn:microsoft.com/office/officeart/2005/8/layout/lProcess1"/>
    <dgm:cxn modelId="{E1406885-390D-4DBC-8749-1AC87DC65D36}" type="presOf" srcId="{3CAD5B08-187E-4436-90D2-6539E93DA37C}" destId="{869DA3C9-AACB-441E-84DB-CBB0D0F46E66}" srcOrd="0" destOrd="0" presId="urn:microsoft.com/office/officeart/2005/8/layout/lProcess1"/>
    <dgm:cxn modelId="{C42C541C-95FB-43D7-97FF-461A741B9C65}" srcId="{F7C3F2DC-9B6C-4715-9584-39E73326BFAD}" destId="{983D9166-1913-4801-B90F-54B9109E6698}" srcOrd="0" destOrd="0" parTransId="{249B275D-8DB0-44A3-9B98-D049F5F918A5}" sibTransId="{CD428385-0C44-47B5-B0F3-B1145C365396}"/>
    <dgm:cxn modelId="{76440F49-E750-4A56-8A9F-37001A2499E1}" type="presOf" srcId="{3E3913EC-3867-446D-B6EE-AD46D576DB70}" destId="{5DA0C08E-861A-4D11-8E39-A51E9AAE34CD}" srcOrd="0" destOrd="0" presId="urn:microsoft.com/office/officeart/2005/8/layout/lProcess1"/>
    <dgm:cxn modelId="{8349E7F5-C73F-41C1-80FD-1FB90A86F245}" type="presOf" srcId="{C2340B3C-7F82-4EFA-9BE5-46A33C9C254F}" destId="{D8344C2A-7610-4B58-8AA5-618A16CFE595}" srcOrd="0" destOrd="0" presId="urn:microsoft.com/office/officeart/2005/8/layout/lProcess1"/>
    <dgm:cxn modelId="{BA6966D7-47E1-4AED-9271-EBA95E2B3D81}" srcId="{983D9166-1913-4801-B90F-54B9109E6698}" destId="{4C8AB9D5-DA16-461E-A7ED-C18D82605D05}" srcOrd="1" destOrd="0" parTransId="{FF74A0F0-EE04-4BD8-813C-35833A0760FC}" sibTransId="{60D5DF2D-E7A2-459B-93BF-1173227607F4}"/>
    <dgm:cxn modelId="{D118257A-F672-4D20-AC34-69AF4A8289F2}" type="presOf" srcId="{666D8484-8AB8-445A-BDC9-6FE743DAFA52}" destId="{4A552FE3-15C6-44E1-B5B0-66804EF59FAE}" srcOrd="0" destOrd="0" presId="urn:microsoft.com/office/officeart/2005/8/layout/lProcess1"/>
    <dgm:cxn modelId="{0C7DFF8A-6903-4525-8F96-FB070A2A6481}" type="presOf" srcId="{983D9166-1913-4801-B90F-54B9109E6698}" destId="{45C40C71-6945-420F-9769-0890C9391CEA}" srcOrd="0" destOrd="0" presId="urn:microsoft.com/office/officeart/2005/8/layout/lProcess1"/>
    <dgm:cxn modelId="{7D12F5A2-FD10-4EBF-80C0-A6C03424D24B}" srcId="{F7C3F2DC-9B6C-4715-9584-39E73326BFAD}" destId="{3C1D3518-9D91-466D-8260-5D274BD8CED3}" srcOrd="1" destOrd="0" parTransId="{AB1F8574-D5B1-4D6D-8125-CCA28CDB6151}" sibTransId="{F98F17B6-A97B-4324-9763-03345CEBDE5D}"/>
    <dgm:cxn modelId="{3B566E54-C2C4-4135-B47E-A9E6B98ACD47}" type="presOf" srcId="{D344EEE3-3E81-4639-9633-CB9223D7D5C9}" destId="{569BB2D1-1733-4F5D-A8EB-F573A99FBD9C}" srcOrd="0" destOrd="0" presId="urn:microsoft.com/office/officeart/2005/8/layout/lProcess1"/>
    <dgm:cxn modelId="{A3A52CD7-EE97-4144-84DE-1FC1469A6F11}" type="presOf" srcId="{DE5AABDF-A815-4942-9D63-6CBD04612855}" destId="{991B5813-60AE-4CCA-89DF-483E5E6CE7AA}" srcOrd="0" destOrd="0" presId="urn:microsoft.com/office/officeart/2005/8/layout/lProcess1"/>
    <dgm:cxn modelId="{AD488BA8-C32B-4466-ADFC-64EB7136EEA4}" type="presParOf" srcId="{FFE8FB37-6DA5-4622-8C1E-A16A3EFB39C4}" destId="{62252B9E-2015-4238-976C-938F4588CF91}" srcOrd="0" destOrd="0" presId="urn:microsoft.com/office/officeart/2005/8/layout/lProcess1"/>
    <dgm:cxn modelId="{6772AE17-3592-4B38-8BCE-DB5E603627AE}" type="presParOf" srcId="{62252B9E-2015-4238-976C-938F4588CF91}" destId="{45C40C71-6945-420F-9769-0890C9391CEA}" srcOrd="0" destOrd="0" presId="urn:microsoft.com/office/officeart/2005/8/layout/lProcess1"/>
    <dgm:cxn modelId="{0CA15A78-6241-43FC-BFE3-4AD938EF8F8B}" type="presParOf" srcId="{62252B9E-2015-4238-976C-938F4588CF91}" destId="{DC312936-5D7B-4068-9F37-311944E3A70D}" srcOrd="1" destOrd="0" presId="urn:microsoft.com/office/officeart/2005/8/layout/lProcess1"/>
    <dgm:cxn modelId="{ADFD0452-1F85-40AE-9A0B-385F3DFB5018}" type="presParOf" srcId="{62252B9E-2015-4238-976C-938F4588CF91}" destId="{869DA3C9-AACB-441E-84DB-CBB0D0F46E66}" srcOrd="2" destOrd="0" presId="urn:microsoft.com/office/officeart/2005/8/layout/lProcess1"/>
    <dgm:cxn modelId="{1E8F327D-89B3-40F0-8782-643C307ECF41}" type="presParOf" srcId="{62252B9E-2015-4238-976C-938F4588CF91}" destId="{4A552FE3-15C6-44E1-B5B0-66804EF59FAE}" srcOrd="3" destOrd="0" presId="urn:microsoft.com/office/officeart/2005/8/layout/lProcess1"/>
    <dgm:cxn modelId="{39745D0A-7343-4549-83FF-2C79C2246885}" type="presParOf" srcId="{62252B9E-2015-4238-976C-938F4588CF91}" destId="{52A32A10-738D-43B7-BEDB-4FA626D36911}" srcOrd="4" destOrd="0" presId="urn:microsoft.com/office/officeart/2005/8/layout/lProcess1"/>
    <dgm:cxn modelId="{826ADCD1-65A9-4016-A183-9700B0D6B701}" type="presParOf" srcId="{FFE8FB37-6DA5-4622-8C1E-A16A3EFB39C4}" destId="{09C35EA2-2FA7-4C2C-AD3B-244A426CF20A}" srcOrd="1" destOrd="0" presId="urn:microsoft.com/office/officeart/2005/8/layout/lProcess1"/>
    <dgm:cxn modelId="{1711E0F7-AA80-4245-9B52-18FFC097C72D}" type="presParOf" srcId="{FFE8FB37-6DA5-4622-8C1E-A16A3EFB39C4}" destId="{1ECBDE49-4E8C-4903-937D-8327799D2B1A}" srcOrd="2" destOrd="0" presId="urn:microsoft.com/office/officeart/2005/8/layout/lProcess1"/>
    <dgm:cxn modelId="{F08EC87A-9274-434B-B8C5-E73BF059D74C}" type="presParOf" srcId="{1ECBDE49-4E8C-4903-937D-8327799D2B1A}" destId="{30A49B90-0B99-4997-B798-68C52A7C9793}" srcOrd="0" destOrd="0" presId="urn:microsoft.com/office/officeart/2005/8/layout/lProcess1"/>
    <dgm:cxn modelId="{2DCA24BE-5CAB-470D-BF45-D98AEB0F9BE7}" type="presParOf" srcId="{1ECBDE49-4E8C-4903-937D-8327799D2B1A}" destId="{D8344C2A-7610-4B58-8AA5-618A16CFE595}" srcOrd="1" destOrd="0" presId="urn:microsoft.com/office/officeart/2005/8/layout/lProcess1"/>
    <dgm:cxn modelId="{2AA3D08E-EF15-49A7-91C2-56F93718AEEF}" type="presParOf" srcId="{1ECBDE49-4E8C-4903-937D-8327799D2B1A}" destId="{569BB2D1-1733-4F5D-A8EB-F573A99FBD9C}" srcOrd="2" destOrd="0" presId="urn:microsoft.com/office/officeart/2005/8/layout/lProcess1"/>
    <dgm:cxn modelId="{F9FD358A-0605-4DF3-8DF9-CBB2D296E427}" type="presParOf" srcId="{1ECBDE49-4E8C-4903-937D-8327799D2B1A}" destId="{4FC22BC0-73F0-442F-81A4-F2B061DE0F70}" srcOrd="3" destOrd="0" presId="urn:microsoft.com/office/officeart/2005/8/layout/lProcess1"/>
    <dgm:cxn modelId="{9F58264C-2F83-4DD4-A4CF-00CD0CBC3A78}" type="presParOf" srcId="{1ECBDE49-4E8C-4903-937D-8327799D2B1A}" destId="{5DA0C08E-861A-4D11-8E39-A51E9AAE34CD}" srcOrd="4" destOrd="0" presId="urn:microsoft.com/office/officeart/2005/8/layout/lProcess1"/>
    <dgm:cxn modelId="{B5AE7CC1-2D44-4C5B-857C-EC957A811CFF}" type="presParOf" srcId="{1ECBDE49-4E8C-4903-937D-8327799D2B1A}" destId="{991B5813-60AE-4CCA-89DF-483E5E6CE7AA}" srcOrd="5" destOrd="0" presId="urn:microsoft.com/office/officeart/2005/8/layout/lProcess1"/>
    <dgm:cxn modelId="{78704264-C26D-490F-BF64-3746AC9A2C18}" type="presParOf" srcId="{1ECBDE49-4E8C-4903-937D-8327799D2B1A}" destId="{12309EEA-06AC-4315-9C1C-C1603293C767}"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7B95BF-BC63-453B-A18D-D4E2B1BA517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1D45E69-52F6-4EA5-93E6-28413213AFDA}">
      <dgm:prSet phldrT="[Text]"/>
      <dgm:spPr>
        <a:solidFill>
          <a:schemeClr val="tx1"/>
        </a:solidFill>
      </dgm:spPr>
      <dgm:t>
        <a:bodyPr/>
        <a:lstStyle/>
        <a:p>
          <a:r>
            <a:rPr lang="en-US" dirty="0" smtClean="0"/>
            <a:t>Loan Structure</a:t>
          </a:r>
          <a:endParaRPr lang="en-US" dirty="0"/>
        </a:p>
      </dgm:t>
    </dgm:pt>
    <dgm:pt modelId="{BEF8C508-00AE-42F3-88CF-2AA0DA9BA912}" type="parTrans" cxnId="{2281D7BE-E8E2-492A-A7D8-22623A605B49}">
      <dgm:prSet/>
      <dgm:spPr/>
      <dgm:t>
        <a:bodyPr/>
        <a:lstStyle/>
        <a:p>
          <a:endParaRPr lang="en-US"/>
        </a:p>
      </dgm:t>
    </dgm:pt>
    <dgm:pt modelId="{01A5F297-8E7A-4C61-840B-E437743A081C}" type="sibTrans" cxnId="{2281D7BE-E8E2-492A-A7D8-22623A605B49}">
      <dgm:prSet/>
      <dgm:spPr/>
      <dgm:t>
        <a:bodyPr/>
        <a:lstStyle/>
        <a:p>
          <a:endParaRPr lang="en-US"/>
        </a:p>
      </dgm:t>
    </dgm:pt>
    <dgm:pt modelId="{4DC32D77-34A4-4788-8873-1D11970444D0}">
      <dgm:prSet phldrT="[Text]"/>
      <dgm:spPr>
        <a:solidFill>
          <a:schemeClr val="tx1"/>
        </a:solidFill>
      </dgm:spPr>
      <dgm:t>
        <a:bodyPr/>
        <a:lstStyle/>
        <a:p>
          <a:r>
            <a:rPr lang="en-US" dirty="0" smtClean="0"/>
            <a:t>Term</a:t>
          </a:r>
          <a:endParaRPr lang="en-US" dirty="0"/>
        </a:p>
      </dgm:t>
    </dgm:pt>
    <dgm:pt modelId="{12E605A9-7768-4A2D-B24D-9803F2F891EE}" type="parTrans" cxnId="{705938F2-C21D-4796-B097-81F7EF245338}">
      <dgm:prSet/>
      <dgm:spPr/>
      <dgm:t>
        <a:bodyPr/>
        <a:lstStyle/>
        <a:p>
          <a:endParaRPr lang="en-US"/>
        </a:p>
      </dgm:t>
    </dgm:pt>
    <dgm:pt modelId="{F54E29F6-5770-4F40-80E7-02CB8494DE42}" type="sibTrans" cxnId="{705938F2-C21D-4796-B097-81F7EF245338}">
      <dgm:prSet/>
      <dgm:spPr/>
      <dgm:t>
        <a:bodyPr/>
        <a:lstStyle/>
        <a:p>
          <a:endParaRPr lang="en-US"/>
        </a:p>
      </dgm:t>
    </dgm:pt>
    <dgm:pt modelId="{70733299-DDC7-4E82-B64C-CAD38EA8676F}">
      <dgm:prSet phldrT="[Text]"/>
      <dgm:spPr>
        <a:solidFill>
          <a:schemeClr val="tx1"/>
        </a:solidFill>
      </dgm:spPr>
      <dgm:t>
        <a:bodyPr/>
        <a:lstStyle/>
        <a:p>
          <a:r>
            <a:rPr lang="en-US" dirty="0" smtClean="0"/>
            <a:t>Interest rate</a:t>
          </a:r>
          <a:endParaRPr lang="en-US" dirty="0"/>
        </a:p>
      </dgm:t>
    </dgm:pt>
    <dgm:pt modelId="{74BC9A61-13CB-49AC-B595-DB458CFFE1C2}" type="parTrans" cxnId="{D802536D-648E-4766-9662-BCDF6C10D11B}">
      <dgm:prSet/>
      <dgm:spPr/>
      <dgm:t>
        <a:bodyPr/>
        <a:lstStyle/>
        <a:p>
          <a:endParaRPr lang="en-US"/>
        </a:p>
      </dgm:t>
    </dgm:pt>
    <dgm:pt modelId="{3E5D3112-7E00-4462-A87F-127C25770DCB}" type="sibTrans" cxnId="{D802536D-648E-4766-9662-BCDF6C10D11B}">
      <dgm:prSet/>
      <dgm:spPr/>
      <dgm:t>
        <a:bodyPr/>
        <a:lstStyle/>
        <a:p>
          <a:endParaRPr lang="en-US"/>
        </a:p>
      </dgm:t>
    </dgm:pt>
    <dgm:pt modelId="{345BCA6D-1F0A-4A6E-8597-8A00471802E6}">
      <dgm:prSet phldrT="[Text]"/>
      <dgm:spPr>
        <a:solidFill>
          <a:schemeClr val="tx1"/>
        </a:solidFill>
      </dgm:spPr>
      <dgm:t>
        <a:bodyPr/>
        <a:lstStyle/>
        <a:p>
          <a:r>
            <a:rPr lang="en-US" dirty="0" smtClean="0"/>
            <a:t>Collateral</a:t>
          </a:r>
          <a:endParaRPr lang="en-US" dirty="0"/>
        </a:p>
      </dgm:t>
    </dgm:pt>
    <dgm:pt modelId="{26470F25-C078-4403-A560-F6930B037DFE}" type="parTrans" cxnId="{5ACD54B4-1266-48F5-A713-727EB41E8936}">
      <dgm:prSet/>
      <dgm:spPr/>
      <dgm:t>
        <a:bodyPr/>
        <a:lstStyle/>
        <a:p>
          <a:endParaRPr lang="en-US"/>
        </a:p>
      </dgm:t>
    </dgm:pt>
    <dgm:pt modelId="{D5E4F796-E16A-4588-A7C4-0F8D151F7134}" type="sibTrans" cxnId="{5ACD54B4-1266-48F5-A713-727EB41E8936}">
      <dgm:prSet/>
      <dgm:spPr/>
      <dgm:t>
        <a:bodyPr/>
        <a:lstStyle/>
        <a:p>
          <a:endParaRPr lang="en-US"/>
        </a:p>
      </dgm:t>
    </dgm:pt>
    <dgm:pt modelId="{91FE95C7-9543-4E65-A1EB-5033E6C04BA5}">
      <dgm:prSet phldrT="[Text]"/>
      <dgm:spPr>
        <a:solidFill>
          <a:schemeClr val="tx1"/>
        </a:solidFill>
      </dgm:spPr>
      <dgm:t>
        <a:bodyPr/>
        <a:lstStyle/>
        <a:p>
          <a:r>
            <a:rPr lang="en-US" dirty="0" smtClean="0"/>
            <a:t>Payment Options</a:t>
          </a:r>
          <a:endParaRPr lang="en-US" dirty="0"/>
        </a:p>
      </dgm:t>
    </dgm:pt>
    <dgm:pt modelId="{5F4056B3-0681-401B-B449-DEDEFAA304BB}" type="parTrans" cxnId="{D5428F8D-6F5E-459A-B50D-74D03D337D67}">
      <dgm:prSet/>
      <dgm:spPr/>
      <dgm:t>
        <a:bodyPr/>
        <a:lstStyle/>
        <a:p>
          <a:endParaRPr lang="en-US"/>
        </a:p>
      </dgm:t>
    </dgm:pt>
    <dgm:pt modelId="{7DCCD7BC-7F48-49F5-A3D4-88731014DC5D}" type="sibTrans" cxnId="{D5428F8D-6F5E-459A-B50D-74D03D337D67}">
      <dgm:prSet/>
      <dgm:spPr/>
      <dgm:t>
        <a:bodyPr/>
        <a:lstStyle/>
        <a:p>
          <a:endParaRPr lang="en-US"/>
        </a:p>
      </dgm:t>
    </dgm:pt>
    <dgm:pt modelId="{289A06E3-7D4D-456E-A234-A2356115F484}" type="pres">
      <dgm:prSet presAssocID="{5D7B95BF-BC63-453B-A18D-D4E2B1BA5177}" presName="Name0" presStyleCnt="0">
        <dgm:presLayoutVars>
          <dgm:chMax val="1"/>
          <dgm:dir/>
          <dgm:animLvl val="ctr"/>
          <dgm:resizeHandles val="exact"/>
        </dgm:presLayoutVars>
      </dgm:prSet>
      <dgm:spPr/>
      <dgm:t>
        <a:bodyPr/>
        <a:lstStyle/>
        <a:p>
          <a:endParaRPr lang="en-US"/>
        </a:p>
      </dgm:t>
    </dgm:pt>
    <dgm:pt modelId="{9D02F137-2307-4C31-B855-FD5EBB140258}" type="pres">
      <dgm:prSet presAssocID="{B1D45E69-52F6-4EA5-93E6-28413213AFDA}" presName="centerShape" presStyleLbl="node0" presStyleIdx="0" presStyleCnt="1"/>
      <dgm:spPr/>
      <dgm:t>
        <a:bodyPr/>
        <a:lstStyle/>
        <a:p>
          <a:endParaRPr lang="en-US"/>
        </a:p>
      </dgm:t>
    </dgm:pt>
    <dgm:pt modelId="{25022A03-BA7D-4EE9-9AAB-367CD62BFEE9}" type="pres">
      <dgm:prSet presAssocID="{4DC32D77-34A4-4788-8873-1D11970444D0}" presName="node" presStyleLbl="node1" presStyleIdx="0" presStyleCnt="4">
        <dgm:presLayoutVars>
          <dgm:bulletEnabled val="1"/>
        </dgm:presLayoutVars>
      </dgm:prSet>
      <dgm:spPr/>
      <dgm:t>
        <a:bodyPr/>
        <a:lstStyle/>
        <a:p>
          <a:endParaRPr lang="en-US"/>
        </a:p>
      </dgm:t>
    </dgm:pt>
    <dgm:pt modelId="{71BD1BAF-293F-41CD-85B2-1FC3BA437460}" type="pres">
      <dgm:prSet presAssocID="{4DC32D77-34A4-4788-8873-1D11970444D0}" presName="dummy" presStyleCnt="0"/>
      <dgm:spPr/>
    </dgm:pt>
    <dgm:pt modelId="{6A8AED5F-5A82-4835-85DE-9BF36F819A07}" type="pres">
      <dgm:prSet presAssocID="{F54E29F6-5770-4F40-80E7-02CB8494DE42}" presName="sibTrans" presStyleLbl="sibTrans2D1" presStyleIdx="0" presStyleCnt="4"/>
      <dgm:spPr/>
      <dgm:t>
        <a:bodyPr/>
        <a:lstStyle/>
        <a:p>
          <a:endParaRPr lang="en-US"/>
        </a:p>
      </dgm:t>
    </dgm:pt>
    <dgm:pt modelId="{546D565E-504D-41C5-A22E-8E59C70C80AE}" type="pres">
      <dgm:prSet presAssocID="{70733299-DDC7-4E82-B64C-CAD38EA8676F}" presName="node" presStyleLbl="node1" presStyleIdx="1" presStyleCnt="4">
        <dgm:presLayoutVars>
          <dgm:bulletEnabled val="1"/>
        </dgm:presLayoutVars>
      </dgm:prSet>
      <dgm:spPr/>
      <dgm:t>
        <a:bodyPr/>
        <a:lstStyle/>
        <a:p>
          <a:endParaRPr lang="en-US"/>
        </a:p>
      </dgm:t>
    </dgm:pt>
    <dgm:pt modelId="{31C0812D-21C3-4E77-99AB-33F25C56F184}" type="pres">
      <dgm:prSet presAssocID="{70733299-DDC7-4E82-B64C-CAD38EA8676F}" presName="dummy" presStyleCnt="0"/>
      <dgm:spPr/>
    </dgm:pt>
    <dgm:pt modelId="{15CF5FA4-15C2-4FF6-A01F-A593731DF4ED}" type="pres">
      <dgm:prSet presAssocID="{3E5D3112-7E00-4462-A87F-127C25770DCB}" presName="sibTrans" presStyleLbl="sibTrans2D1" presStyleIdx="1" presStyleCnt="4"/>
      <dgm:spPr/>
      <dgm:t>
        <a:bodyPr/>
        <a:lstStyle/>
        <a:p>
          <a:endParaRPr lang="en-US"/>
        </a:p>
      </dgm:t>
    </dgm:pt>
    <dgm:pt modelId="{2484D76C-5E38-48C3-BB38-A4078ABAEFB2}" type="pres">
      <dgm:prSet presAssocID="{345BCA6D-1F0A-4A6E-8597-8A00471802E6}" presName="node" presStyleLbl="node1" presStyleIdx="2" presStyleCnt="4">
        <dgm:presLayoutVars>
          <dgm:bulletEnabled val="1"/>
        </dgm:presLayoutVars>
      </dgm:prSet>
      <dgm:spPr/>
      <dgm:t>
        <a:bodyPr/>
        <a:lstStyle/>
        <a:p>
          <a:endParaRPr lang="en-US"/>
        </a:p>
      </dgm:t>
    </dgm:pt>
    <dgm:pt modelId="{CE2BAAEF-17E5-4321-82F4-6B05B682DD04}" type="pres">
      <dgm:prSet presAssocID="{345BCA6D-1F0A-4A6E-8597-8A00471802E6}" presName="dummy" presStyleCnt="0"/>
      <dgm:spPr/>
    </dgm:pt>
    <dgm:pt modelId="{F6B31F4C-DC2F-49FC-B76E-C7E88D22DA2F}" type="pres">
      <dgm:prSet presAssocID="{D5E4F796-E16A-4588-A7C4-0F8D151F7134}" presName="sibTrans" presStyleLbl="sibTrans2D1" presStyleIdx="2" presStyleCnt="4"/>
      <dgm:spPr/>
      <dgm:t>
        <a:bodyPr/>
        <a:lstStyle/>
        <a:p>
          <a:endParaRPr lang="en-US"/>
        </a:p>
      </dgm:t>
    </dgm:pt>
    <dgm:pt modelId="{9C35ACE8-F538-4CC6-BC24-9B0F9FA53343}" type="pres">
      <dgm:prSet presAssocID="{91FE95C7-9543-4E65-A1EB-5033E6C04BA5}" presName="node" presStyleLbl="node1" presStyleIdx="3" presStyleCnt="4">
        <dgm:presLayoutVars>
          <dgm:bulletEnabled val="1"/>
        </dgm:presLayoutVars>
      </dgm:prSet>
      <dgm:spPr/>
      <dgm:t>
        <a:bodyPr/>
        <a:lstStyle/>
        <a:p>
          <a:endParaRPr lang="en-US"/>
        </a:p>
      </dgm:t>
    </dgm:pt>
    <dgm:pt modelId="{2DABEC5A-0F21-431C-9940-300DAAE4E08F}" type="pres">
      <dgm:prSet presAssocID="{91FE95C7-9543-4E65-A1EB-5033E6C04BA5}" presName="dummy" presStyleCnt="0"/>
      <dgm:spPr/>
    </dgm:pt>
    <dgm:pt modelId="{8338C9B2-DC55-4EF7-B4C1-EC07F2F68ED4}" type="pres">
      <dgm:prSet presAssocID="{7DCCD7BC-7F48-49F5-A3D4-88731014DC5D}" presName="sibTrans" presStyleLbl="sibTrans2D1" presStyleIdx="3" presStyleCnt="4"/>
      <dgm:spPr/>
      <dgm:t>
        <a:bodyPr/>
        <a:lstStyle/>
        <a:p>
          <a:endParaRPr lang="en-US"/>
        </a:p>
      </dgm:t>
    </dgm:pt>
  </dgm:ptLst>
  <dgm:cxnLst>
    <dgm:cxn modelId="{0AE024CA-EFBA-429B-8E6B-D73C0ACB9A67}" type="presOf" srcId="{4DC32D77-34A4-4788-8873-1D11970444D0}" destId="{25022A03-BA7D-4EE9-9AAB-367CD62BFEE9}" srcOrd="0" destOrd="0" presId="urn:microsoft.com/office/officeart/2005/8/layout/radial6"/>
    <dgm:cxn modelId="{2281D7BE-E8E2-492A-A7D8-22623A605B49}" srcId="{5D7B95BF-BC63-453B-A18D-D4E2B1BA5177}" destId="{B1D45E69-52F6-4EA5-93E6-28413213AFDA}" srcOrd="0" destOrd="0" parTransId="{BEF8C508-00AE-42F3-88CF-2AA0DA9BA912}" sibTransId="{01A5F297-8E7A-4C61-840B-E437743A081C}"/>
    <dgm:cxn modelId="{D5428F8D-6F5E-459A-B50D-74D03D337D67}" srcId="{B1D45E69-52F6-4EA5-93E6-28413213AFDA}" destId="{91FE95C7-9543-4E65-A1EB-5033E6C04BA5}" srcOrd="3" destOrd="0" parTransId="{5F4056B3-0681-401B-B449-DEDEFAA304BB}" sibTransId="{7DCCD7BC-7F48-49F5-A3D4-88731014DC5D}"/>
    <dgm:cxn modelId="{9170BFF5-FBBC-42AB-8C40-3663CDFCC239}" type="presOf" srcId="{3E5D3112-7E00-4462-A87F-127C25770DCB}" destId="{15CF5FA4-15C2-4FF6-A01F-A593731DF4ED}" srcOrd="0" destOrd="0" presId="urn:microsoft.com/office/officeart/2005/8/layout/radial6"/>
    <dgm:cxn modelId="{584EDEF9-1CE8-4BAC-AA96-6BB59165E8B9}" type="presOf" srcId="{F54E29F6-5770-4F40-80E7-02CB8494DE42}" destId="{6A8AED5F-5A82-4835-85DE-9BF36F819A07}" srcOrd="0" destOrd="0" presId="urn:microsoft.com/office/officeart/2005/8/layout/radial6"/>
    <dgm:cxn modelId="{4D98C015-B58E-4E44-9A78-E2D1C712A2A5}" type="presOf" srcId="{91FE95C7-9543-4E65-A1EB-5033E6C04BA5}" destId="{9C35ACE8-F538-4CC6-BC24-9B0F9FA53343}" srcOrd="0" destOrd="0" presId="urn:microsoft.com/office/officeart/2005/8/layout/radial6"/>
    <dgm:cxn modelId="{39394D0E-C037-4753-9B09-EEC8D37CBD0C}" type="presOf" srcId="{D5E4F796-E16A-4588-A7C4-0F8D151F7134}" destId="{F6B31F4C-DC2F-49FC-B76E-C7E88D22DA2F}" srcOrd="0" destOrd="0" presId="urn:microsoft.com/office/officeart/2005/8/layout/radial6"/>
    <dgm:cxn modelId="{EDF66235-E94A-43B6-A36C-BA6F0112B680}" type="presOf" srcId="{345BCA6D-1F0A-4A6E-8597-8A00471802E6}" destId="{2484D76C-5E38-48C3-BB38-A4078ABAEFB2}" srcOrd="0" destOrd="0" presId="urn:microsoft.com/office/officeart/2005/8/layout/radial6"/>
    <dgm:cxn modelId="{705938F2-C21D-4796-B097-81F7EF245338}" srcId="{B1D45E69-52F6-4EA5-93E6-28413213AFDA}" destId="{4DC32D77-34A4-4788-8873-1D11970444D0}" srcOrd="0" destOrd="0" parTransId="{12E605A9-7768-4A2D-B24D-9803F2F891EE}" sibTransId="{F54E29F6-5770-4F40-80E7-02CB8494DE42}"/>
    <dgm:cxn modelId="{37F50761-C4D2-4EBF-905E-FB91E536D9BB}" type="presOf" srcId="{7DCCD7BC-7F48-49F5-A3D4-88731014DC5D}" destId="{8338C9B2-DC55-4EF7-B4C1-EC07F2F68ED4}" srcOrd="0" destOrd="0" presId="urn:microsoft.com/office/officeart/2005/8/layout/radial6"/>
    <dgm:cxn modelId="{5ACD54B4-1266-48F5-A713-727EB41E8936}" srcId="{B1D45E69-52F6-4EA5-93E6-28413213AFDA}" destId="{345BCA6D-1F0A-4A6E-8597-8A00471802E6}" srcOrd="2" destOrd="0" parTransId="{26470F25-C078-4403-A560-F6930B037DFE}" sibTransId="{D5E4F796-E16A-4588-A7C4-0F8D151F7134}"/>
    <dgm:cxn modelId="{D802536D-648E-4766-9662-BCDF6C10D11B}" srcId="{B1D45E69-52F6-4EA5-93E6-28413213AFDA}" destId="{70733299-DDC7-4E82-B64C-CAD38EA8676F}" srcOrd="1" destOrd="0" parTransId="{74BC9A61-13CB-49AC-B595-DB458CFFE1C2}" sibTransId="{3E5D3112-7E00-4462-A87F-127C25770DCB}"/>
    <dgm:cxn modelId="{626F9F82-691C-44DA-862C-5D2CDE7F6F56}" type="presOf" srcId="{5D7B95BF-BC63-453B-A18D-D4E2B1BA5177}" destId="{289A06E3-7D4D-456E-A234-A2356115F484}" srcOrd="0" destOrd="0" presId="urn:microsoft.com/office/officeart/2005/8/layout/radial6"/>
    <dgm:cxn modelId="{F26215CB-175C-4ECC-9BC7-B2C9FF5FB887}" type="presOf" srcId="{B1D45E69-52F6-4EA5-93E6-28413213AFDA}" destId="{9D02F137-2307-4C31-B855-FD5EBB140258}" srcOrd="0" destOrd="0" presId="urn:microsoft.com/office/officeart/2005/8/layout/radial6"/>
    <dgm:cxn modelId="{88D9753F-7B56-4A7C-AD2C-2A4463C5FF26}" type="presOf" srcId="{70733299-DDC7-4E82-B64C-CAD38EA8676F}" destId="{546D565E-504D-41C5-A22E-8E59C70C80AE}" srcOrd="0" destOrd="0" presId="urn:microsoft.com/office/officeart/2005/8/layout/radial6"/>
    <dgm:cxn modelId="{8EE2357E-58E2-404F-9812-A7D2AF10D44E}" type="presParOf" srcId="{289A06E3-7D4D-456E-A234-A2356115F484}" destId="{9D02F137-2307-4C31-B855-FD5EBB140258}" srcOrd="0" destOrd="0" presId="urn:microsoft.com/office/officeart/2005/8/layout/radial6"/>
    <dgm:cxn modelId="{D4A42E3C-13CA-45D9-9CD1-207F38D7D32B}" type="presParOf" srcId="{289A06E3-7D4D-456E-A234-A2356115F484}" destId="{25022A03-BA7D-4EE9-9AAB-367CD62BFEE9}" srcOrd="1" destOrd="0" presId="urn:microsoft.com/office/officeart/2005/8/layout/radial6"/>
    <dgm:cxn modelId="{9935CB57-AB3B-474E-91D5-CFE5E80A87FD}" type="presParOf" srcId="{289A06E3-7D4D-456E-A234-A2356115F484}" destId="{71BD1BAF-293F-41CD-85B2-1FC3BA437460}" srcOrd="2" destOrd="0" presId="urn:microsoft.com/office/officeart/2005/8/layout/radial6"/>
    <dgm:cxn modelId="{1BF13056-49F9-4ED6-92B2-67C6CAC2F998}" type="presParOf" srcId="{289A06E3-7D4D-456E-A234-A2356115F484}" destId="{6A8AED5F-5A82-4835-85DE-9BF36F819A07}" srcOrd="3" destOrd="0" presId="urn:microsoft.com/office/officeart/2005/8/layout/radial6"/>
    <dgm:cxn modelId="{71849245-AD79-4F50-B05A-EFC763B55DF5}" type="presParOf" srcId="{289A06E3-7D4D-456E-A234-A2356115F484}" destId="{546D565E-504D-41C5-A22E-8E59C70C80AE}" srcOrd="4" destOrd="0" presId="urn:microsoft.com/office/officeart/2005/8/layout/radial6"/>
    <dgm:cxn modelId="{A639F150-6283-42D7-B190-DCD741CC4BB2}" type="presParOf" srcId="{289A06E3-7D4D-456E-A234-A2356115F484}" destId="{31C0812D-21C3-4E77-99AB-33F25C56F184}" srcOrd="5" destOrd="0" presId="urn:microsoft.com/office/officeart/2005/8/layout/radial6"/>
    <dgm:cxn modelId="{76118C66-7E82-44CE-82D2-6ED5E671CFCF}" type="presParOf" srcId="{289A06E3-7D4D-456E-A234-A2356115F484}" destId="{15CF5FA4-15C2-4FF6-A01F-A593731DF4ED}" srcOrd="6" destOrd="0" presId="urn:microsoft.com/office/officeart/2005/8/layout/radial6"/>
    <dgm:cxn modelId="{156E86AB-7BB2-4D80-A7C1-DBBD3138AB37}" type="presParOf" srcId="{289A06E3-7D4D-456E-A234-A2356115F484}" destId="{2484D76C-5E38-48C3-BB38-A4078ABAEFB2}" srcOrd="7" destOrd="0" presId="urn:microsoft.com/office/officeart/2005/8/layout/radial6"/>
    <dgm:cxn modelId="{9B47E227-11C1-43C2-A9A0-8A00D25671DB}" type="presParOf" srcId="{289A06E3-7D4D-456E-A234-A2356115F484}" destId="{CE2BAAEF-17E5-4321-82F4-6B05B682DD04}" srcOrd="8" destOrd="0" presId="urn:microsoft.com/office/officeart/2005/8/layout/radial6"/>
    <dgm:cxn modelId="{AFD5DE2F-4B02-4560-A292-5C0529CEBD89}" type="presParOf" srcId="{289A06E3-7D4D-456E-A234-A2356115F484}" destId="{F6B31F4C-DC2F-49FC-B76E-C7E88D22DA2F}" srcOrd="9" destOrd="0" presId="urn:microsoft.com/office/officeart/2005/8/layout/radial6"/>
    <dgm:cxn modelId="{2F95F3BC-0922-4BB0-A173-9F7C26D75A37}" type="presParOf" srcId="{289A06E3-7D4D-456E-A234-A2356115F484}" destId="{9C35ACE8-F538-4CC6-BC24-9B0F9FA53343}" srcOrd="10" destOrd="0" presId="urn:microsoft.com/office/officeart/2005/8/layout/radial6"/>
    <dgm:cxn modelId="{CFA0425B-B913-488A-A526-260964E6847C}" type="presParOf" srcId="{289A06E3-7D4D-456E-A234-A2356115F484}" destId="{2DABEC5A-0F21-431C-9940-300DAAE4E08F}" srcOrd="11" destOrd="0" presId="urn:microsoft.com/office/officeart/2005/8/layout/radial6"/>
    <dgm:cxn modelId="{D158CAA4-8CB2-48D0-9898-F7585F5CB035}" type="presParOf" srcId="{289A06E3-7D4D-456E-A234-A2356115F484}" destId="{8338C9B2-DC55-4EF7-B4C1-EC07F2F68ED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40C71-6945-420F-9769-0890C9391CEA}">
      <dsp:nvSpPr>
        <dsp:cNvPr id="0" name=""/>
        <dsp:cNvSpPr/>
      </dsp:nvSpPr>
      <dsp:spPr>
        <a:xfrm>
          <a:off x="2813" y="269446"/>
          <a:ext cx="2026996" cy="506749"/>
        </a:xfrm>
        <a:prstGeom prst="roundRect">
          <a:avLst>
            <a:gd name="adj" fmla="val 10000"/>
          </a:avLst>
        </a:prstGeom>
        <a:solidFill>
          <a:schemeClr val="tx1"/>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Borrower</a:t>
          </a:r>
          <a:endParaRPr lang="en-US" sz="2800" kern="1200" dirty="0">
            <a:solidFill>
              <a:schemeClr val="bg1"/>
            </a:solidFill>
          </a:endParaRPr>
        </a:p>
      </dsp:txBody>
      <dsp:txXfrm>
        <a:off x="17655" y="284288"/>
        <a:ext cx="1997312" cy="477065"/>
      </dsp:txXfrm>
    </dsp:sp>
    <dsp:sp modelId="{DC312936-5D7B-4068-9F37-311944E3A70D}">
      <dsp:nvSpPr>
        <dsp:cNvPr id="0" name=""/>
        <dsp:cNvSpPr/>
      </dsp:nvSpPr>
      <dsp:spPr>
        <a:xfrm rot="5400000">
          <a:off x="971971" y="820536"/>
          <a:ext cx="88681" cy="88681"/>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9DA3C9-AACB-441E-84DB-CBB0D0F46E66}">
      <dsp:nvSpPr>
        <dsp:cNvPr id="0" name=""/>
        <dsp:cNvSpPr/>
      </dsp:nvSpPr>
      <dsp:spPr>
        <a:xfrm>
          <a:off x="2813" y="953557"/>
          <a:ext cx="2026996" cy="50674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Needs $ to execute a plan</a:t>
          </a:r>
          <a:endParaRPr lang="en-US" sz="1500" kern="1200" dirty="0"/>
        </a:p>
      </dsp:txBody>
      <dsp:txXfrm>
        <a:off x="17655" y="968399"/>
        <a:ext cx="1997312" cy="477065"/>
      </dsp:txXfrm>
    </dsp:sp>
    <dsp:sp modelId="{4A552FE3-15C6-44E1-B5B0-66804EF59FAE}">
      <dsp:nvSpPr>
        <dsp:cNvPr id="0" name=""/>
        <dsp:cNvSpPr/>
      </dsp:nvSpPr>
      <dsp:spPr>
        <a:xfrm rot="5400000">
          <a:off x="971971" y="1504647"/>
          <a:ext cx="88681" cy="88681"/>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A32A10-738D-43B7-BEDB-4FA626D36911}">
      <dsp:nvSpPr>
        <dsp:cNvPr id="0" name=""/>
        <dsp:cNvSpPr/>
      </dsp:nvSpPr>
      <dsp:spPr>
        <a:xfrm>
          <a:off x="2813" y="1637669"/>
          <a:ext cx="2026996" cy="50674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Tends to look at “best case</a:t>
          </a:r>
          <a:endParaRPr lang="en-US" sz="1500" kern="1200" dirty="0"/>
        </a:p>
      </dsp:txBody>
      <dsp:txXfrm>
        <a:off x="17655" y="1652511"/>
        <a:ext cx="1997312" cy="477065"/>
      </dsp:txXfrm>
    </dsp:sp>
    <dsp:sp modelId="{30A49B90-0B99-4997-B798-68C52A7C9793}">
      <dsp:nvSpPr>
        <dsp:cNvPr id="0" name=""/>
        <dsp:cNvSpPr/>
      </dsp:nvSpPr>
      <dsp:spPr>
        <a:xfrm>
          <a:off x="2313589" y="269446"/>
          <a:ext cx="2026996" cy="506749"/>
        </a:xfrm>
        <a:prstGeom prst="roundRect">
          <a:avLst>
            <a:gd name="adj" fmla="val 10000"/>
          </a:avLst>
        </a:prstGeom>
        <a:solidFill>
          <a:schemeClr val="tx1"/>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Lender</a:t>
          </a:r>
          <a:endParaRPr lang="en-US" sz="2800" kern="1200" dirty="0">
            <a:solidFill>
              <a:schemeClr val="bg1"/>
            </a:solidFill>
          </a:endParaRPr>
        </a:p>
      </dsp:txBody>
      <dsp:txXfrm>
        <a:off x="2328431" y="284288"/>
        <a:ext cx="1997312" cy="477065"/>
      </dsp:txXfrm>
    </dsp:sp>
    <dsp:sp modelId="{D8344C2A-7610-4B58-8AA5-618A16CFE595}">
      <dsp:nvSpPr>
        <dsp:cNvPr id="0" name=""/>
        <dsp:cNvSpPr/>
      </dsp:nvSpPr>
      <dsp:spPr>
        <a:xfrm rot="5400000">
          <a:off x="3282746" y="820536"/>
          <a:ext cx="88681" cy="88681"/>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9BB2D1-1733-4F5D-A8EB-F573A99FBD9C}">
      <dsp:nvSpPr>
        <dsp:cNvPr id="0" name=""/>
        <dsp:cNvSpPr/>
      </dsp:nvSpPr>
      <dsp:spPr>
        <a:xfrm>
          <a:off x="2313589" y="953557"/>
          <a:ext cx="2026996" cy="50674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Needs loan growth</a:t>
          </a:r>
          <a:endParaRPr lang="en-US" sz="1500" kern="1200" dirty="0"/>
        </a:p>
      </dsp:txBody>
      <dsp:txXfrm>
        <a:off x="2328431" y="968399"/>
        <a:ext cx="1997312" cy="477065"/>
      </dsp:txXfrm>
    </dsp:sp>
    <dsp:sp modelId="{4FC22BC0-73F0-442F-81A4-F2B061DE0F70}">
      <dsp:nvSpPr>
        <dsp:cNvPr id="0" name=""/>
        <dsp:cNvSpPr/>
      </dsp:nvSpPr>
      <dsp:spPr>
        <a:xfrm rot="5400000">
          <a:off x="3282746" y="1504647"/>
          <a:ext cx="88681" cy="88681"/>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A0C08E-861A-4D11-8E39-A51E9AAE34CD}">
      <dsp:nvSpPr>
        <dsp:cNvPr id="0" name=""/>
        <dsp:cNvSpPr/>
      </dsp:nvSpPr>
      <dsp:spPr>
        <a:xfrm>
          <a:off x="2313589" y="1637669"/>
          <a:ext cx="2026996" cy="50674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Tends to focus on the “but, what if”</a:t>
          </a:r>
          <a:endParaRPr lang="en-US" sz="1500" kern="1200" dirty="0"/>
        </a:p>
      </dsp:txBody>
      <dsp:txXfrm>
        <a:off x="2328431" y="1652511"/>
        <a:ext cx="1997312" cy="477065"/>
      </dsp:txXfrm>
    </dsp:sp>
    <dsp:sp modelId="{991B5813-60AE-4CCA-89DF-483E5E6CE7AA}">
      <dsp:nvSpPr>
        <dsp:cNvPr id="0" name=""/>
        <dsp:cNvSpPr/>
      </dsp:nvSpPr>
      <dsp:spPr>
        <a:xfrm rot="5400000">
          <a:off x="3282746" y="2188758"/>
          <a:ext cx="88681" cy="88681"/>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309EEA-06AC-4315-9C1C-C1603293C767}">
      <dsp:nvSpPr>
        <dsp:cNvPr id="0" name=""/>
        <dsp:cNvSpPr/>
      </dsp:nvSpPr>
      <dsp:spPr>
        <a:xfrm>
          <a:off x="2313589" y="2321780"/>
          <a:ext cx="2026996" cy="50674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90/10 rule</a:t>
          </a:r>
          <a:endParaRPr lang="en-US" sz="1500" kern="1200" dirty="0"/>
        </a:p>
      </dsp:txBody>
      <dsp:txXfrm>
        <a:off x="2328431" y="2336622"/>
        <a:ext cx="1997312" cy="477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8C9B2-DC55-4EF7-B4C1-EC07F2F68ED4}">
      <dsp:nvSpPr>
        <dsp:cNvPr id="0" name=""/>
        <dsp:cNvSpPr/>
      </dsp:nvSpPr>
      <dsp:spPr>
        <a:xfrm>
          <a:off x="1805158" y="564550"/>
          <a:ext cx="3774550" cy="3774550"/>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B31F4C-DC2F-49FC-B76E-C7E88D22DA2F}">
      <dsp:nvSpPr>
        <dsp:cNvPr id="0" name=""/>
        <dsp:cNvSpPr/>
      </dsp:nvSpPr>
      <dsp:spPr>
        <a:xfrm>
          <a:off x="1805158" y="564550"/>
          <a:ext cx="3774550" cy="3774550"/>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CF5FA4-15C2-4FF6-A01F-A593731DF4ED}">
      <dsp:nvSpPr>
        <dsp:cNvPr id="0" name=""/>
        <dsp:cNvSpPr/>
      </dsp:nvSpPr>
      <dsp:spPr>
        <a:xfrm>
          <a:off x="1805158" y="564550"/>
          <a:ext cx="3774550" cy="3774550"/>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8AED5F-5A82-4835-85DE-9BF36F819A07}">
      <dsp:nvSpPr>
        <dsp:cNvPr id="0" name=""/>
        <dsp:cNvSpPr/>
      </dsp:nvSpPr>
      <dsp:spPr>
        <a:xfrm>
          <a:off x="1805158" y="564550"/>
          <a:ext cx="3774550" cy="3774550"/>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02F137-2307-4C31-B855-FD5EBB140258}">
      <dsp:nvSpPr>
        <dsp:cNvPr id="0" name=""/>
        <dsp:cNvSpPr/>
      </dsp:nvSpPr>
      <dsp:spPr>
        <a:xfrm>
          <a:off x="2823413" y="1582805"/>
          <a:ext cx="1738040" cy="1738040"/>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Loan Structure</a:t>
          </a:r>
          <a:endParaRPr lang="en-US" sz="2400" kern="1200" dirty="0"/>
        </a:p>
      </dsp:txBody>
      <dsp:txXfrm>
        <a:off x="3077943" y="1837335"/>
        <a:ext cx="1228980" cy="1228980"/>
      </dsp:txXfrm>
    </dsp:sp>
    <dsp:sp modelId="{25022A03-BA7D-4EE9-9AAB-367CD62BFEE9}">
      <dsp:nvSpPr>
        <dsp:cNvPr id="0" name=""/>
        <dsp:cNvSpPr/>
      </dsp:nvSpPr>
      <dsp:spPr>
        <a:xfrm>
          <a:off x="3084119" y="35"/>
          <a:ext cx="1216628" cy="1216628"/>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Term</a:t>
          </a:r>
          <a:endParaRPr lang="en-US" sz="1600" kern="1200" dirty="0"/>
        </a:p>
      </dsp:txBody>
      <dsp:txXfrm>
        <a:off x="3262290" y="178206"/>
        <a:ext cx="860286" cy="860286"/>
      </dsp:txXfrm>
    </dsp:sp>
    <dsp:sp modelId="{546D565E-504D-41C5-A22E-8E59C70C80AE}">
      <dsp:nvSpPr>
        <dsp:cNvPr id="0" name=""/>
        <dsp:cNvSpPr/>
      </dsp:nvSpPr>
      <dsp:spPr>
        <a:xfrm>
          <a:off x="4927596" y="1843511"/>
          <a:ext cx="1216628" cy="1216628"/>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Interest rate</a:t>
          </a:r>
          <a:endParaRPr lang="en-US" sz="1600" kern="1200" dirty="0"/>
        </a:p>
      </dsp:txBody>
      <dsp:txXfrm>
        <a:off x="5105767" y="2021682"/>
        <a:ext cx="860286" cy="860286"/>
      </dsp:txXfrm>
    </dsp:sp>
    <dsp:sp modelId="{2484D76C-5E38-48C3-BB38-A4078ABAEFB2}">
      <dsp:nvSpPr>
        <dsp:cNvPr id="0" name=""/>
        <dsp:cNvSpPr/>
      </dsp:nvSpPr>
      <dsp:spPr>
        <a:xfrm>
          <a:off x="3084119" y="3686988"/>
          <a:ext cx="1216628" cy="1216628"/>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Collateral</a:t>
          </a:r>
          <a:endParaRPr lang="en-US" sz="1600" kern="1200" dirty="0"/>
        </a:p>
      </dsp:txBody>
      <dsp:txXfrm>
        <a:off x="3262290" y="3865159"/>
        <a:ext cx="860286" cy="860286"/>
      </dsp:txXfrm>
    </dsp:sp>
    <dsp:sp modelId="{9C35ACE8-F538-4CC6-BC24-9B0F9FA53343}">
      <dsp:nvSpPr>
        <dsp:cNvPr id="0" name=""/>
        <dsp:cNvSpPr/>
      </dsp:nvSpPr>
      <dsp:spPr>
        <a:xfrm>
          <a:off x="1240643" y="1843511"/>
          <a:ext cx="1216628" cy="1216628"/>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Payment Options</a:t>
          </a:r>
          <a:endParaRPr lang="en-US" sz="1600" kern="1200" dirty="0"/>
        </a:p>
      </dsp:txBody>
      <dsp:txXfrm>
        <a:off x="1418814" y="2021682"/>
        <a:ext cx="860286" cy="86028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472D7-60CC-46D0-8DD9-D6C7A536E4E6}" type="datetimeFigureOut">
              <a:rPr lang="en-US" smtClean="0"/>
              <a:t>10/15/2020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BC655-3A9A-48EE-BD9C-BEAD99A3EF78}" type="slidenum">
              <a:rPr lang="en-US" smtClean="0"/>
              <a:t>‹#›</a:t>
            </a:fld>
            <a:endParaRPr lang="en-US"/>
          </a:p>
        </p:txBody>
      </p:sp>
    </p:spTree>
    <p:extLst>
      <p:ext uri="{BB962C8B-B14F-4D97-AF65-F5344CB8AC3E}">
        <p14:creationId xmlns:p14="http://schemas.microsoft.com/office/powerpoint/2010/main" val="4254584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you Brent and good afternoon everyone.  As Brent said my name is Scott Clawson and a decent portion of my professional experience has been spent in banking in various capacities.  So that is what provides the context for the discussion today.  </a:t>
            </a:r>
          </a:p>
          <a:p>
            <a:endParaRPr lang="en-US" baseline="0" dirty="0" smtClean="0"/>
          </a:p>
          <a:p>
            <a:r>
              <a:rPr lang="en-US" baseline="0" dirty="0" smtClean="0"/>
              <a:t>The disclaimer I want to toss out there first is that all banks and borrowers are different.  So while all of this information I feel is pretty valid for everyone borrowing money, depending on the size of your loan request, your leverage position, and other factors, some of these items may or may not come in to play. </a:t>
            </a:r>
            <a:endParaRPr lang="en-US" dirty="0"/>
          </a:p>
        </p:txBody>
      </p:sp>
      <p:sp>
        <p:nvSpPr>
          <p:cNvPr id="4" name="Slide Number Placeholder 3"/>
          <p:cNvSpPr>
            <a:spLocks noGrp="1"/>
          </p:cNvSpPr>
          <p:nvPr>
            <p:ph type="sldNum" sz="quarter" idx="10"/>
          </p:nvPr>
        </p:nvSpPr>
        <p:spPr/>
        <p:txBody>
          <a:bodyPr/>
          <a:lstStyle/>
          <a:p>
            <a:fld id="{5A0BC655-3A9A-48EE-BD9C-BEAD99A3EF78}" type="slidenum">
              <a:rPr lang="en-US" smtClean="0"/>
              <a:t>1</a:t>
            </a:fld>
            <a:endParaRPr lang="en-US"/>
          </a:p>
        </p:txBody>
      </p:sp>
    </p:spTree>
    <p:extLst>
      <p:ext uri="{BB962C8B-B14F-4D97-AF65-F5344CB8AC3E}">
        <p14:creationId xmlns:p14="http://schemas.microsoft.com/office/powerpoint/2010/main" val="25750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I spend</a:t>
            </a:r>
            <a:r>
              <a:rPr lang="en-US" baseline="0" dirty="0" smtClean="0"/>
              <a:t> most of my time east of 35, I tend to see more livestock related operations.  So note the date of this comic for some context, but  the reason I put this up there is to highlight a point.  This operator says he made money on his cattle, but how does that information get translated to the lender?  In many situations, my experience indicates a breakdown of communication between the lender and borrower causes most problems.  </a:t>
            </a:r>
          </a:p>
          <a:p>
            <a:endParaRPr lang="en-US" baseline="0" dirty="0" smtClean="0"/>
          </a:p>
          <a:p>
            <a:r>
              <a:rPr lang="en-US" baseline="0" dirty="0" smtClean="0"/>
              <a:t>Most of the time for the rest of this we will be talking about what to communicate but the biggest thing is to </a:t>
            </a:r>
            <a:r>
              <a:rPr lang="en-US" b="1" baseline="0" dirty="0" smtClean="0"/>
              <a:t>communicate and to do it proactively, not reactively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A0BC655-3A9A-48EE-BD9C-BEAD99A3EF78}" type="slidenum">
              <a:rPr lang="en-US" smtClean="0"/>
              <a:t>2</a:t>
            </a:fld>
            <a:endParaRPr lang="en-US"/>
          </a:p>
        </p:txBody>
      </p:sp>
    </p:spTree>
    <p:extLst>
      <p:ext uri="{BB962C8B-B14F-4D97-AF65-F5344CB8AC3E}">
        <p14:creationId xmlns:p14="http://schemas.microsoft.com/office/powerpoint/2010/main" val="1481429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some information to help frame some discussion.  This is from the most recent Ag Credit Survey from the KC Fed.</a:t>
            </a:r>
          </a:p>
          <a:p>
            <a:endParaRPr lang="en-US" dirty="0" smtClean="0"/>
          </a:p>
          <a:p>
            <a:r>
              <a:rPr lang="en-US" dirty="0" smtClean="0"/>
              <a:t>On the far right of the image, it shows loans denied because of cash flow shortages.</a:t>
            </a:r>
          </a:p>
          <a:p>
            <a:endParaRPr lang="en-US" dirty="0" smtClean="0"/>
          </a:p>
          <a:p>
            <a:r>
              <a:rPr lang="en-US" dirty="0" smtClean="0"/>
              <a:t>As we deal with lower crop commodity prices and being in the high supply portion of the cattle cycle, our relationship and communication</a:t>
            </a:r>
            <a:r>
              <a:rPr lang="en-US" baseline="0" dirty="0" smtClean="0"/>
              <a:t> with our lender will be vital.</a:t>
            </a:r>
            <a:endParaRPr lang="en-US" dirty="0"/>
          </a:p>
        </p:txBody>
      </p:sp>
      <p:sp>
        <p:nvSpPr>
          <p:cNvPr id="4" name="Slide Number Placeholder 3"/>
          <p:cNvSpPr>
            <a:spLocks noGrp="1"/>
          </p:cNvSpPr>
          <p:nvPr>
            <p:ph type="sldNum" sz="quarter" idx="10"/>
          </p:nvPr>
        </p:nvSpPr>
        <p:spPr/>
        <p:txBody>
          <a:bodyPr/>
          <a:lstStyle/>
          <a:p>
            <a:fld id="{5A0BC655-3A9A-48EE-BD9C-BEAD99A3EF78}" type="slidenum">
              <a:rPr lang="en-US" smtClean="0"/>
              <a:t>3</a:t>
            </a:fld>
            <a:endParaRPr lang="en-US"/>
          </a:p>
        </p:txBody>
      </p:sp>
    </p:spTree>
    <p:extLst>
      <p:ext uri="{BB962C8B-B14F-4D97-AF65-F5344CB8AC3E}">
        <p14:creationId xmlns:p14="http://schemas.microsoft.com/office/powerpoint/2010/main" val="186393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BC655-3A9A-48EE-BD9C-BEAD99A3EF78}" type="slidenum">
              <a:rPr lang="en-US" smtClean="0"/>
              <a:t>4</a:t>
            </a:fld>
            <a:endParaRPr lang="en-US"/>
          </a:p>
        </p:txBody>
      </p:sp>
    </p:spTree>
    <p:extLst>
      <p:ext uri="{BB962C8B-B14F-4D97-AF65-F5344CB8AC3E}">
        <p14:creationId xmlns:p14="http://schemas.microsoft.com/office/powerpoint/2010/main" val="160793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usually the pieces of information that are requested or required to be completed.  Here let’s focus on the first two.  The thing that I would like to stress here is time, especially on your PFS/Balance sheet.  Take some time to make sure that your information is accurate and up to date.  The PFS/BS can tell us some current information, but we really need to compare them year to year.  So if we just put something together haphazardly, not including some things and remembering things from the year before it can really damage the perception of your financial situation.      </a:t>
            </a:r>
            <a:endParaRPr lang="en-US" dirty="0"/>
          </a:p>
        </p:txBody>
      </p:sp>
      <p:sp>
        <p:nvSpPr>
          <p:cNvPr id="4" name="Slide Number Placeholder 3"/>
          <p:cNvSpPr>
            <a:spLocks noGrp="1"/>
          </p:cNvSpPr>
          <p:nvPr>
            <p:ph type="sldNum" sz="quarter" idx="10"/>
          </p:nvPr>
        </p:nvSpPr>
        <p:spPr/>
        <p:txBody>
          <a:bodyPr/>
          <a:lstStyle/>
          <a:p>
            <a:fld id="{5A0BC655-3A9A-48EE-BD9C-BEAD99A3EF78}" type="slidenum">
              <a:rPr lang="en-US" smtClean="0"/>
              <a:t>6</a:t>
            </a:fld>
            <a:endParaRPr lang="en-US"/>
          </a:p>
        </p:txBody>
      </p:sp>
    </p:spTree>
    <p:extLst>
      <p:ext uri="{BB962C8B-B14F-4D97-AF65-F5344CB8AC3E}">
        <p14:creationId xmlns:p14="http://schemas.microsoft.com/office/powerpoint/2010/main" val="929443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talk about</a:t>
            </a:r>
            <a:r>
              <a:rPr lang="en-US" baseline="0" dirty="0" smtClean="0"/>
              <a:t> the much maligned tax return.  My biggest concern with all farm financial analysis from lenders/borrowers, </a:t>
            </a:r>
            <a:r>
              <a:rPr lang="en-US" baseline="0" dirty="0" err="1" smtClean="0"/>
              <a:t>etc</a:t>
            </a:r>
            <a:r>
              <a:rPr lang="en-US" baseline="0" dirty="0" smtClean="0"/>
              <a:t> is the overvaluing of the tax return as a financial document.  I am okay with it to determine our taxable income.  </a:t>
            </a:r>
          </a:p>
          <a:p>
            <a:endParaRPr lang="en-US" baseline="0" dirty="0" smtClean="0"/>
          </a:p>
          <a:p>
            <a:r>
              <a:rPr lang="en-US" baseline="0" dirty="0" smtClean="0"/>
              <a:t>In the defense of the lenders, they are required to gather these so its not their fault.  And its what all of us have to provide.    </a:t>
            </a:r>
          </a:p>
          <a:p>
            <a:endParaRPr lang="en-US" baseline="0" dirty="0" smtClean="0"/>
          </a:p>
          <a:p>
            <a:r>
              <a:rPr lang="en-US" baseline="0" dirty="0" smtClean="0"/>
              <a:t>Lets look at how a rough cash flow is usually assembled from a tax return.  Discuss graphic above…</a:t>
            </a:r>
          </a:p>
          <a:p>
            <a:endParaRPr lang="en-US" baseline="0" dirty="0" smtClean="0"/>
          </a:p>
          <a:p>
            <a:r>
              <a:rPr lang="en-US" baseline="0" dirty="0" smtClean="0"/>
              <a:t>At the end of the day there are problems with using this.  </a:t>
            </a:r>
          </a:p>
          <a:p>
            <a:endParaRPr lang="en-US" baseline="0" dirty="0" smtClean="0"/>
          </a:p>
          <a:p>
            <a:pPr marL="171450" indent="-171450">
              <a:buFont typeface="Arial" panose="020B0604020202020204" pitchFamily="34" charset="0"/>
              <a:buChar char="•"/>
            </a:pPr>
            <a:r>
              <a:rPr lang="en-US" baseline="0" dirty="0" smtClean="0"/>
              <a:t>Inventory changes are not accounted for (# of </a:t>
            </a:r>
            <a:r>
              <a:rPr lang="en-US" baseline="0" dirty="0" err="1" smtClean="0"/>
              <a:t>hd</a:t>
            </a:r>
            <a:r>
              <a:rPr lang="en-US" baseline="0" dirty="0" smtClean="0"/>
              <a:t> we are running or keeping around)</a:t>
            </a:r>
          </a:p>
          <a:p>
            <a:pPr marL="171450" indent="-171450">
              <a:buFont typeface="Arial" panose="020B0604020202020204" pitchFamily="34" charset="0"/>
              <a:buChar char="•"/>
            </a:pPr>
            <a:r>
              <a:rPr lang="en-US" baseline="0" dirty="0" smtClean="0"/>
              <a:t>Most folks take every possible deduction out there, in many cases the lines can get gray, and I distracts from what is really needed to run the enterprise.</a:t>
            </a:r>
          </a:p>
          <a:p>
            <a:pPr marL="171450" indent="-171450">
              <a:buFont typeface="Arial" panose="020B0604020202020204" pitchFamily="34" charset="0"/>
              <a:buChar char="•"/>
            </a:pPr>
            <a:r>
              <a:rPr lang="en-US" baseline="0" dirty="0" smtClean="0"/>
              <a:t>Depreciation is tricky and can inflate cash flow due to financing options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A0BC655-3A9A-48EE-BD9C-BEAD99A3EF78}" type="slidenum">
              <a:rPr lang="en-US" smtClean="0"/>
              <a:t>7</a:t>
            </a:fld>
            <a:endParaRPr lang="en-US"/>
          </a:p>
        </p:txBody>
      </p:sp>
    </p:spTree>
    <p:extLst>
      <p:ext uri="{BB962C8B-B14F-4D97-AF65-F5344CB8AC3E}">
        <p14:creationId xmlns:p14="http://schemas.microsoft.com/office/powerpoint/2010/main" val="959545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borrower, go</a:t>
            </a:r>
            <a:r>
              <a:rPr lang="en-US" baseline="0" dirty="0" smtClean="0"/>
              <a:t> back and look at your TR and see what story that tells.  That may surprise you.  </a:t>
            </a:r>
          </a:p>
          <a:p>
            <a:endParaRPr lang="en-US" baseline="0" dirty="0" smtClean="0"/>
          </a:p>
          <a:p>
            <a:r>
              <a:rPr lang="en-US" baseline="0" dirty="0" smtClean="0"/>
              <a:t>So what else can we provide?  Enterprise budgets, projected cash flows.</a:t>
            </a:r>
          </a:p>
          <a:p>
            <a:endParaRPr lang="en-US" baseline="0" dirty="0" smtClean="0"/>
          </a:p>
          <a:p>
            <a:r>
              <a:rPr lang="en-US" baseline="0" dirty="0" smtClean="0"/>
              <a:t>Essentially, just have a plan on paper that covers your bases or </a:t>
            </a:r>
            <a:r>
              <a:rPr lang="en-US" baseline="0" dirty="0" err="1" smtClean="0"/>
              <a:t>processs</a:t>
            </a:r>
            <a:endParaRPr lang="en-US" dirty="0"/>
          </a:p>
        </p:txBody>
      </p:sp>
      <p:sp>
        <p:nvSpPr>
          <p:cNvPr id="4" name="Slide Number Placeholder 3"/>
          <p:cNvSpPr>
            <a:spLocks noGrp="1"/>
          </p:cNvSpPr>
          <p:nvPr>
            <p:ph type="sldNum" sz="quarter" idx="10"/>
          </p:nvPr>
        </p:nvSpPr>
        <p:spPr/>
        <p:txBody>
          <a:bodyPr/>
          <a:lstStyle/>
          <a:p>
            <a:fld id="{5A0BC655-3A9A-48EE-BD9C-BEAD99A3EF78}" type="slidenum">
              <a:rPr lang="en-US" smtClean="0"/>
              <a:t>9</a:t>
            </a:fld>
            <a:endParaRPr lang="en-US"/>
          </a:p>
        </p:txBody>
      </p:sp>
    </p:spTree>
    <p:extLst>
      <p:ext uri="{BB962C8B-B14F-4D97-AF65-F5344CB8AC3E}">
        <p14:creationId xmlns:p14="http://schemas.microsoft.com/office/powerpoint/2010/main" val="845921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BC655-3A9A-48EE-BD9C-BEAD99A3EF78}" type="slidenum">
              <a:rPr lang="en-US" smtClean="0"/>
              <a:t>11</a:t>
            </a:fld>
            <a:endParaRPr lang="en-US"/>
          </a:p>
        </p:txBody>
      </p:sp>
    </p:spTree>
    <p:extLst>
      <p:ext uri="{BB962C8B-B14F-4D97-AF65-F5344CB8AC3E}">
        <p14:creationId xmlns:p14="http://schemas.microsoft.com/office/powerpoint/2010/main" val="206530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C08196-0E9F-AD4E-ACC8-B6E7B3798B9A}"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1243480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C08196-0E9F-AD4E-ACC8-B6E7B3798B9A}"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160813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C08196-0E9F-AD4E-ACC8-B6E7B3798B9A}"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355314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C08196-0E9F-AD4E-ACC8-B6E7B3798B9A}"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300381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C08196-0E9F-AD4E-ACC8-B6E7B3798B9A}"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176643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C08196-0E9F-AD4E-ACC8-B6E7B3798B9A}"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208654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C08196-0E9F-AD4E-ACC8-B6E7B3798B9A}" type="datetimeFigureOut">
              <a:rPr lang="en-US" smtClean="0"/>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360052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C08196-0E9F-AD4E-ACC8-B6E7B3798B9A}" type="datetimeFigureOut">
              <a:rPr lang="en-US" smtClean="0"/>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293689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08196-0E9F-AD4E-ACC8-B6E7B3798B9A}" type="datetimeFigureOut">
              <a:rPr lang="en-US" smtClean="0"/>
              <a:t>10/15/2020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159629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08196-0E9F-AD4E-ACC8-B6E7B3798B9A}"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235310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08196-0E9F-AD4E-ACC8-B6E7B3798B9A}"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171001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08196-0E9F-AD4E-ACC8-B6E7B3798B9A}" type="datetimeFigureOut">
              <a:rPr lang="en-US" smtClean="0"/>
              <a:t>10/15/2020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E4E69-3771-B14B-A126-5A7A9244EDE3}" type="slidenum">
              <a:rPr lang="en-US" smtClean="0"/>
              <a:t>‹#›</a:t>
            </a:fld>
            <a:endParaRPr lang="en-US"/>
          </a:p>
        </p:txBody>
      </p:sp>
    </p:spTree>
    <p:extLst>
      <p:ext uri="{BB962C8B-B14F-4D97-AF65-F5344CB8AC3E}">
        <p14:creationId xmlns:p14="http://schemas.microsoft.com/office/powerpoint/2010/main" val="1354273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hyperlink" Target="https://okstatecasnr.az1.qualtrics.com/jfe/form/SV_4JfGlN8Bl0psxU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kansascityfed.org/research/indicatorsdata/agcreditsurvey/articles/2018/5-17-2018/decline-in-farm-income-slows-but-persist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 y="323686"/>
            <a:ext cx="8974667" cy="927100"/>
          </a:xfrm>
        </p:spPr>
        <p:txBody>
          <a:bodyPr>
            <a:normAutofit/>
          </a:bodyPr>
          <a:lstStyle/>
          <a:p>
            <a:r>
              <a:rPr lang="en-US" sz="3600" dirty="0" smtClean="0"/>
              <a:t>Tips for Working with Your Local Lender</a:t>
            </a:r>
            <a:endParaRPr lang="en-US" sz="3600" dirty="0"/>
          </a:p>
        </p:txBody>
      </p:sp>
      <p:sp>
        <p:nvSpPr>
          <p:cNvPr id="3" name="Subtitle 2"/>
          <p:cNvSpPr>
            <a:spLocks noGrp="1"/>
          </p:cNvSpPr>
          <p:nvPr>
            <p:ph type="subTitle" idx="1"/>
          </p:nvPr>
        </p:nvSpPr>
        <p:spPr>
          <a:xfrm>
            <a:off x="2150533" y="5875866"/>
            <a:ext cx="6400800" cy="905933"/>
          </a:xfrm>
        </p:spPr>
        <p:txBody>
          <a:bodyPr>
            <a:normAutofit/>
          </a:bodyPr>
          <a:lstStyle/>
          <a:p>
            <a:r>
              <a:rPr lang="en-US" sz="2400" dirty="0" smtClean="0"/>
              <a:t>Scott Clawson</a:t>
            </a:r>
            <a:endParaRPr lang="en-US" sz="2400" dirty="0"/>
          </a:p>
          <a:p>
            <a:r>
              <a:rPr lang="en-US" sz="2400" dirty="0" smtClean="0"/>
              <a:t>Area Ag Economics Specialist</a:t>
            </a:r>
          </a:p>
        </p:txBody>
      </p:sp>
      <p:pic>
        <p:nvPicPr>
          <p:cNvPr id="9" name="Picture 8"/>
          <p:cNvPicPr>
            <a:picLocks noChangeAspect="1"/>
          </p:cNvPicPr>
          <p:nvPr/>
        </p:nvPicPr>
        <p:blipFill>
          <a:blip r:embed="rId3"/>
          <a:stretch>
            <a:fillRect/>
          </a:stretch>
        </p:blipFill>
        <p:spPr>
          <a:xfrm>
            <a:off x="4661958" y="1250786"/>
            <a:ext cx="4307417" cy="2756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7232" y="2825232"/>
            <a:ext cx="4292600" cy="2858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167" y="1336009"/>
            <a:ext cx="3619500" cy="2417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41948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66" y="274638"/>
            <a:ext cx="4715934" cy="1143000"/>
          </a:xfrm>
        </p:spPr>
        <p:txBody>
          <a:bodyPr>
            <a:normAutofit/>
          </a:bodyPr>
          <a:lstStyle/>
          <a:p>
            <a:r>
              <a:rPr lang="en-US" sz="3600" dirty="0" smtClean="0"/>
              <a:t>Underwriting the loan</a:t>
            </a:r>
            <a:endParaRPr lang="en-US" sz="3600" dirty="0"/>
          </a:p>
        </p:txBody>
      </p:sp>
      <p:sp>
        <p:nvSpPr>
          <p:cNvPr id="3" name="Content Placeholder 2"/>
          <p:cNvSpPr>
            <a:spLocks noGrp="1"/>
          </p:cNvSpPr>
          <p:nvPr>
            <p:ph idx="1"/>
          </p:nvPr>
        </p:nvSpPr>
        <p:spPr>
          <a:xfrm>
            <a:off x="5063067" y="506865"/>
            <a:ext cx="3948611" cy="6088669"/>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en-US" sz="1700" dirty="0" smtClean="0"/>
              <a:t>Loan types include installment loans, single pay notes, and revolving credit lines.</a:t>
            </a:r>
          </a:p>
          <a:p>
            <a:r>
              <a:rPr lang="en-US" sz="1700" dirty="0" smtClean="0"/>
              <a:t>Term </a:t>
            </a:r>
            <a:r>
              <a:rPr lang="en-US" sz="1700" dirty="0"/>
              <a:t>Length</a:t>
            </a:r>
          </a:p>
          <a:p>
            <a:pPr lvl="1"/>
            <a:r>
              <a:rPr lang="en-US" sz="1700" dirty="0"/>
              <a:t>Matched to collateral</a:t>
            </a:r>
          </a:p>
          <a:p>
            <a:pPr lvl="1"/>
            <a:r>
              <a:rPr lang="en-US" sz="1700" dirty="0"/>
              <a:t>1 year notes are typically short livestock runs (stockers) or operating funds</a:t>
            </a:r>
          </a:p>
          <a:p>
            <a:pPr lvl="1"/>
            <a:r>
              <a:rPr lang="en-US" sz="1700" dirty="0"/>
              <a:t>2-5 years are common on breeding livestock, farm equipment, etc. </a:t>
            </a:r>
          </a:p>
          <a:p>
            <a:pPr lvl="1"/>
            <a:r>
              <a:rPr lang="en-US" sz="1700" dirty="0"/>
              <a:t>Long term installment notes are typically designed for real estate.  </a:t>
            </a:r>
          </a:p>
          <a:p>
            <a:r>
              <a:rPr lang="en-US" sz="1700" dirty="0"/>
              <a:t>Rate</a:t>
            </a:r>
          </a:p>
          <a:p>
            <a:pPr lvl="1"/>
            <a:r>
              <a:rPr lang="en-US" sz="1700" dirty="0"/>
              <a:t>Long term fixed rates are a risk source for banks</a:t>
            </a:r>
          </a:p>
          <a:p>
            <a:pPr lvl="1"/>
            <a:r>
              <a:rPr lang="en-US" sz="1700" dirty="0"/>
              <a:t>Its beneficial for the customer to have fixed rate real estate investments </a:t>
            </a:r>
          </a:p>
          <a:p>
            <a:pPr lvl="1"/>
            <a:r>
              <a:rPr lang="en-US" sz="1700" dirty="0"/>
              <a:t>Don’t expect nationally advertised mortgage rates to </a:t>
            </a:r>
            <a:r>
              <a:rPr lang="en-US" sz="1700" dirty="0" smtClean="0"/>
              <a:t>apply</a:t>
            </a:r>
            <a:endParaRPr lang="en-US" sz="1700" dirty="0"/>
          </a:p>
        </p:txBody>
      </p:sp>
      <p:graphicFrame>
        <p:nvGraphicFramePr>
          <p:cNvPr id="4" name="Diagram 3"/>
          <p:cNvGraphicFramePr/>
          <p:nvPr>
            <p:extLst>
              <p:ext uri="{D42A27DB-BD31-4B8C-83A1-F6EECF244321}">
                <p14:modId xmlns:p14="http://schemas.microsoft.com/office/powerpoint/2010/main" val="215119292"/>
              </p:ext>
            </p:extLst>
          </p:nvPr>
        </p:nvGraphicFramePr>
        <p:xfrm>
          <a:off x="-1166948" y="1271451"/>
          <a:ext cx="7384868" cy="4903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1444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wrap-up</a:t>
            </a:r>
            <a:endParaRPr lang="en-US" dirty="0"/>
          </a:p>
        </p:txBody>
      </p:sp>
      <p:sp>
        <p:nvSpPr>
          <p:cNvPr id="4" name="Content Placeholder 2"/>
          <p:cNvSpPr txBox="1">
            <a:spLocks/>
          </p:cNvSpPr>
          <p:nvPr/>
        </p:nvSpPr>
        <p:spPr>
          <a:xfrm>
            <a:off x="211667" y="1190482"/>
            <a:ext cx="8754533" cy="4338251"/>
          </a:xfrm>
          <a:prstGeom prst="rect">
            <a:avLst/>
          </a:prstGeom>
        </p:spPr>
        <p:txBody>
          <a:bodyPr vert="horz" lIns="91440" tIns="45720" rIns="91440" bIns="45720" numCol="2"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Clr>
                <a:srgbClr val="D95700"/>
              </a:buClr>
              <a:buNone/>
            </a:pPr>
            <a:r>
              <a:rPr kumimoji="0" lang="en-US" sz="2000" b="0" i="0" u="none" strike="noStrike" kern="1200" cap="none" spc="10" normalizeH="0" baseline="0" noProof="0" dirty="0" smtClean="0">
                <a:ln>
                  <a:noFill/>
                </a:ln>
                <a:solidFill>
                  <a:srgbClr val="000000"/>
                </a:solidFill>
                <a:effectLst/>
                <a:uLnTx/>
                <a:uFillTx/>
                <a:latin typeface="Calibri" panose="020F0502020204030204"/>
                <a:ea typeface="+mn-ea"/>
                <a:cs typeface="+mn-cs"/>
              </a:rPr>
              <a:t>Policies</a:t>
            </a:r>
          </a:p>
          <a:p>
            <a:pPr lvl="1">
              <a:buClr>
                <a:srgbClr val="D95700"/>
              </a:buClr>
              <a:buFont typeface="Arial" panose="020B0604020202020204" pitchFamily="34" charset="0"/>
              <a:buChar char="•"/>
            </a:pPr>
            <a:r>
              <a:rPr kumimoji="0" lang="en-US" sz="2000" b="0" i="0" u="none" strike="noStrike" kern="1200" cap="none" spc="0" normalizeH="0" baseline="0" noProof="0" dirty="0" smtClean="0">
                <a:ln>
                  <a:noFill/>
                </a:ln>
                <a:solidFill>
                  <a:srgbClr val="000000">
                    <a:lumMod val="85000"/>
                    <a:lumOff val="15000"/>
                  </a:srgbClr>
                </a:solidFill>
                <a:effectLst/>
                <a:uLnTx/>
                <a:uFillTx/>
                <a:latin typeface="Calibri" panose="020F0502020204030204"/>
                <a:ea typeface="+mn-ea"/>
                <a:cs typeface="+mn-cs"/>
              </a:rPr>
              <a:t>Bankers have policies or rules that they have to abide by.  In most cases these are guidelines that can be flexed in certain situations.  </a:t>
            </a:r>
          </a:p>
          <a:p>
            <a:pPr lvl="1">
              <a:buClr>
                <a:srgbClr val="D95700"/>
              </a:buClr>
              <a:buFont typeface="Arial" panose="020B0604020202020204" pitchFamily="34" charset="0"/>
              <a:buChar char="•"/>
            </a:pPr>
            <a:r>
              <a:rPr kumimoji="0" lang="en-US" sz="2000" b="0" i="0" u="none" strike="noStrike" kern="1200" cap="none" spc="0" normalizeH="0" baseline="0" noProof="0" dirty="0" smtClean="0">
                <a:ln>
                  <a:noFill/>
                </a:ln>
                <a:solidFill>
                  <a:srgbClr val="000000">
                    <a:lumMod val="85000"/>
                    <a:lumOff val="15000"/>
                  </a:srgbClr>
                </a:solidFill>
                <a:effectLst/>
                <a:uLnTx/>
                <a:uFillTx/>
                <a:latin typeface="Calibri" panose="020F0502020204030204"/>
                <a:ea typeface="+mn-ea"/>
                <a:cs typeface="+mn-cs"/>
              </a:rPr>
              <a:t>More regulations all of the time!</a:t>
            </a:r>
          </a:p>
          <a:p>
            <a:pPr marL="0" indent="0">
              <a:buClr>
                <a:srgbClr val="D95700"/>
              </a:buClr>
              <a:buNone/>
            </a:pPr>
            <a:r>
              <a:rPr kumimoji="0" lang="en-US" sz="2000" b="0" i="0" u="none" strike="noStrike" kern="1200" cap="none" spc="10" normalizeH="0" baseline="0" noProof="0" dirty="0" smtClean="0">
                <a:ln>
                  <a:noFill/>
                </a:ln>
                <a:solidFill>
                  <a:srgbClr val="000000"/>
                </a:solidFill>
                <a:effectLst/>
                <a:uLnTx/>
                <a:uFillTx/>
                <a:latin typeface="Calibri" panose="020F0502020204030204"/>
                <a:ea typeface="+mn-ea"/>
                <a:cs typeface="+mn-cs"/>
              </a:rPr>
              <a:t>Relationships are vital!  </a:t>
            </a:r>
          </a:p>
          <a:p>
            <a:pPr marL="0" indent="0">
              <a:buClr>
                <a:srgbClr val="D95700"/>
              </a:buClr>
              <a:buNone/>
            </a:pPr>
            <a:r>
              <a:rPr kumimoji="0" lang="en-US" sz="2000" b="0" i="0" u="none" strike="noStrike" kern="1200" cap="none" spc="10" normalizeH="0" baseline="0" noProof="0" dirty="0" smtClean="0">
                <a:ln>
                  <a:noFill/>
                </a:ln>
                <a:solidFill>
                  <a:srgbClr val="000000"/>
                </a:solidFill>
                <a:effectLst/>
                <a:uLnTx/>
                <a:uFillTx/>
                <a:latin typeface="Calibri" panose="020F0502020204030204"/>
                <a:ea typeface="+mn-ea"/>
                <a:cs typeface="+mn-cs"/>
              </a:rPr>
              <a:t>Spend time on financial decisions.  Prepare financial documents: cash flows, balance sheets, income statements, along with production records</a:t>
            </a:r>
          </a:p>
          <a:p>
            <a:pPr marL="0" indent="0">
              <a:buClr>
                <a:srgbClr val="D95700"/>
              </a:buClr>
              <a:buNone/>
            </a:pPr>
            <a:endParaRPr kumimoji="0" lang="en-US" sz="2000" b="0" i="0" u="none" strike="noStrike" kern="1200" cap="none" spc="10" normalizeH="0" baseline="0" noProof="0" dirty="0" smtClean="0">
              <a:ln>
                <a:noFill/>
              </a:ln>
              <a:solidFill>
                <a:srgbClr val="000000"/>
              </a:solidFill>
              <a:effectLst/>
              <a:uLnTx/>
              <a:uFillTx/>
              <a:latin typeface="Calibri" panose="020F0502020204030204"/>
              <a:ea typeface="+mn-ea"/>
              <a:cs typeface="+mn-cs"/>
            </a:endParaRPr>
          </a:p>
          <a:p>
            <a:pPr marL="0" indent="0">
              <a:buClr>
                <a:srgbClr val="D95700"/>
              </a:buClr>
              <a:buNone/>
            </a:pPr>
            <a:r>
              <a:rPr kumimoji="0" lang="en-US" sz="2000" b="0" i="0" u="none" strike="noStrike" kern="1200" cap="none" spc="10" normalizeH="0" baseline="0" noProof="0" dirty="0" smtClean="0">
                <a:ln>
                  <a:noFill/>
                </a:ln>
                <a:solidFill>
                  <a:srgbClr val="000000"/>
                </a:solidFill>
                <a:effectLst/>
                <a:uLnTx/>
                <a:uFillTx/>
                <a:latin typeface="Calibri" panose="020F0502020204030204"/>
                <a:ea typeface="+mn-ea"/>
                <a:cs typeface="+mn-cs"/>
              </a:rPr>
              <a:t>Find a lender you like</a:t>
            </a:r>
          </a:p>
          <a:p>
            <a:pPr lvl="1">
              <a:buClr>
                <a:srgbClr val="D95700"/>
              </a:buClr>
              <a:buFont typeface="Arial" panose="020B0604020202020204" pitchFamily="34" charset="0"/>
              <a:buChar char="•"/>
            </a:pPr>
            <a:r>
              <a:rPr kumimoji="0" lang="en-US" sz="2000" b="0" i="0" u="none" strike="noStrike" kern="1200" cap="none" spc="0" normalizeH="0" baseline="0" noProof="0" dirty="0" smtClean="0">
                <a:ln>
                  <a:noFill/>
                </a:ln>
                <a:solidFill>
                  <a:srgbClr val="000000">
                    <a:lumMod val="85000"/>
                    <a:lumOff val="15000"/>
                  </a:srgbClr>
                </a:solidFill>
                <a:effectLst/>
                <a:uLnTx/>
                <a:uFillTx/>
                <a:latin typeface="Calibri" panose="020F0502020204030204"/>
                <a:ea typeface="+mn-ea"/>
                <a:cs typeface="+mn-cs"/>
              </a:rPr>
              <a:t>If you don’t already have a lender, go around and meet a few.  Or call other producers in your area and see where they have had a good experience</a:t>
            </a:r>
          </a:p>
          <a:p>
            <a:pPr marL="0" indent="0">
              <a:buClr>
                <a:srgbClr val="D95700"/>
              </a:buClr>
              <a:buNone/>
            </a:pPr>
            <a:r>
              <a:rPr kumimoji="0" lang="en-US" sz="2000" b="0" i="0" u="none" strike="noStrike" kern="1200" cap="none" spc="10" normalizeH="0" baseline="0" noProof="0" dirty="0" smtClean="0">
                <a:ln>
                  <a:noFill/>
                </a:ln>
                <a:solidFill>
                  <a:srgbClr val="000000"/>
                </a:solidFill>
                <a:effectLst/>
                <a:uLnTx/>
                <a:uFillTx/>
                <a:latin typeface="Calibri" panose="020F0502020204030204"/>
                <a:ea typeface="+mn-ea"/>
                <a:cs typeface="+mn-cs"/>
              </a:rPr>
              <a:t>Not all banks are the same.</a:t>
            </a:r>
          </a:p>
          <a:p>
            <a:pPr lvl="1">
              <a:buClr>
                <a:srgbClr val="D95700"/>
              </a:buClr>
              <a:buFont typeface="Arial" panose="020B0604020202020204" pitchFamily="34" charset="0"/>
              <a:buChar char="•"/>
            </a:pPr>
            <a:r>
              <a:rPr kumimoji="0" lang="en-US" sz="2000" b="0" i="0" u="none" strike="noStrike" kern="1200" cap="none" spc="0" normalizeH="0" baseline="0" noProof="0" dirty="0" smtClean="0">
                <a:ln>
                  <a:noFill/>
                </a:ln>
                <a:solidFill>
                  <a:srgbClr val="000000">
                    <a:lumMod val="85000"/>
                    <a:lumOff val="15000"/>
                  </a:srgbClr>
                </a:solidFill>
                <a:effectLst/>
                <a:uLnTx/>
                <a:uFillTx/>
                <a:latin typeface="Calibri" panose="020F0502020204030204"/>
                <a:ea typeface="+mn-ea"/>
                <a:cs typeface="+mn-cs"/>
              </a:rPr>
              <a:t>Some have ag preferences, some don’t.  A bank is not a bank.</a:t>
            </a:r>
            <a:endParaRPr lang="en-US" sz="2000" noProof="0" dirty="0" smtClean="0">
              <a:solidFill>
                <a:srgbClr val="000000">
                  <a:lumMod val="85000"/>
                  <a:lumOff val="15000"/>
                </a:srgbClr>
              </a:solidFill>
              <a:latin typeface="Calibri" panose="020F0502020204030204"/>
            </a:endParaRPr>
          </a:p>
          <a:p>
            <a:pPr lvl="1">
              <a:buClr>
                <a:srgbClr val="D95700"/>
              </a:buClr>
              <a:buFont typeface="Arial" panose="020B0604020202020204" pitchFamily="34" charset="0"/>
              <a:buChar char="•"/>
            </a:pPr>
            <a:endParaRPr kumimoji="0" lang="en-US" sz="2000" b="0" i="0" u="none" strike="noStrike" kern="1200" cap="none" spc="0" normalizeH="0" baseline="0" dirty="0">
              <a:ln>
                <a:noFill/>
              </a:ln>
              <a:solidFill>
                <a:srgbClr val="000000">
                  <a:lumMod val="85000"/>
                  <a:lumOff val="15000"/>
                </a:srgbClr>
              </a:solidFill>
              <a:effectLst/>
              <a:uLnTx/>
              <a:uFillTx/>
              <a:latin typeface="Calibri" panose="020F0502020204030204"/>
              <a:ea typeface="+mn-ea"/>
              <a:cs typeface="+mn-cs"/>
            </a:endParaRPr>
          </a:p>
          <a:p>
            <a:pPr marL="274320" lvl="1" indent="0">
              <a:buClr>
                <a:srgbClr val="D95700"/>
              </a:buClr>
              <a:buNone/>
            </a:pPr>
            <a:r>
              <a:rPr kumimoji="0" lang="en-US" sz="2000" b="0" i="0" u="none" strike="noStrike" kern="1200" cap="none" spc="0" normalizeH="0" baseline="0" noProof="0" dirty="0" smtClean="0">
                <a:ln>
                  <a:noFill/>
                </a:ln>
                <a:solidFill>
                  <a:srgbClr val="000000">
                    <a:lumMod val="85000"/>
                    <a:lumOff val="15000"/>
                  </a:srgbClr>
                </a:solidFill>
                <a:effectLst/>
                <a:uLnTx/>
                <a:uFillTx/>
                <a:latin typeface="Calibri" panose="020F0502020204030204"/>
                <a:ea typeface="+mn-ea"/>
                <a:cs typeface="+mn-cs"/>
              </a:rPr>
              <a:t>COMMUNICATE!</a:t>
            </a:r>
          </a:p>
        </p:txBody>
      </p:sp>
      <p:sp>
        <p:nvSpPr>
          <p:cNvPr id="3" name="Rectangle 2"/>
          <p:cNvSpPr/>
          <p:nvPr/>
        </p:nvSpPr>
        <p:spPr>
          <a:xfrm>
            <a:off x="1143000" y="5273050"/>
            <a:ext cx="6858000" cy="369332"/>
          </a:xfrm>
          <a:prstGeom prst="rect">
            <a:avLst/>
          </a:prstGeom>
        </p:spPr>
        <p:txBody>
          <a:bodyPr wrap="square">
            <a:spAutoFit/>
          </a:bodyPr>
          <a:lstStyle/>
          <a:p>
            <a:r>
              <a:rPr lang="en-US"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https://okstatecasnr.az1.qualtrics.com/jfe/form/SV_cAMjCYzyXpCx1nD</a:t>
            </a:r>
            <a:endParaRPr lang="en-US" dirty="0"/>
          </a:p>
        </p:txBody>
      </p:sp>
    </p:spTree>
    <p:extLst>
      <p:ext uri="{BB962C8B-B14F-4D97-AF65-F5344CB8AC3E}">
        <p14:creationId xmlns:p14="http://schemas.microsoft.com/office/powerpoint/2010/main" val="143668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074" y="280456"/>
            <a:ext cx="7426325" cy="6425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476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13984" y="367953"/>
            <a:ext cx="7980582" cy="5391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1910218" y="5980836"/>
            <a:ext cx="6934659" cy="646331"/>
          </a:xfrm>
          <a:prstGeom prst="rect">
            <a:avLst/>
          </a:prstGeom>
        </p:spPr>
        <p:txBody>
          <a:bodyPr wrap="square">
            <a:spAutoFit/>
          </a:bodyPr>
          <a:lstStyle/>
          <a:p>
            <a:r>
              <a:rPr lang="en-US" dirty="0">
                <a:solidFill>
                  <a:schemeClr val="bg1"/>
                </a:solidFill>
                <a:hlinkClick r:id="rId4"/>
              </a:rPr>
              <a:t>https://</a:t>
            </a:r>
            <a:r>
              <a:rPr lang="en-US" dirty="0" smtClean="0">
                <a:solidFill>
                  <a:schemeClr val="bg1"/>
                </a:solidFill>
                <a:hlinkClick r:id="rId4"/>
              </a:rPr>
              <a:t>www.kansascityfed.org/research/indicatorsdata/agcreditsurvey/articles/2018/5-17-2018/decline-in-farm-income-slows-but-persists</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664394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38"/>
            <a:ext cx="8229600" cy="1143000"/>
          </a:xfrm>
        </p:spPr>
        <p:txBody>
          <a:bodyPr>
            <a:noAutofit/>
          </a:bodyPr>
          <a:lstStyle/>
          <a:p>
            <a:r>
              <a:rPr lang="en-US" sz="4000" dirty="0" smtClean="0"/>
              <a:t>What specifically are we talking about?</a:t>
            </a:r>
            <a:endParaRPr lang="en-US" sz="4000" dirty="0"/>
          </a:p>
        </p:txBody>
      </p:sp>
      <p:sp>
        <p:nvSpPr>
          <p:cNvPr id="3" name="Content Placeholder 2"/>
          <p:cNvSpPr>
            <a:spLocks noGrp="1"/>
          </p:cNvSpPr>
          <p:nvPr>
            <p:ph idx="1"/>
          </p:nvPr>
        </p:nvSpPr>
        <p:spPr/>
        <p:txBody>
          <a:bodyPr/>
          <a:lstStyle/>
          <a:p>
            <a:r>
              <a:rPr lang="en-US" dirty="0" smtClean="0"/>
              <a:t>Some perspective on the relationship from both points of view</a:t>
            </a:r>
          </a:p>
          <a:p>
            <a:r>
              <a:rPr lang="en-US" dirty="0"/>
              <a:t>What should we provide and why</a:t>
            </a:r>
            <a:r>
              <a:rPr lang="en-US" dirty="0" smtClean="0"/>
              <a:t>?</a:t>
            </a:r>
            <a:endParaRPr lang="en-US" dirty="0"/>
          </a:p>
          <a:p>
            <a:r>
              <a:rPr lang="en-US" dirty="0" smtClean="0"/>
              <a:t>Underwriting discussion: Collateral, loan structure, etc.</a:t>
            </a:r>
          </a:p>
        </p:txBody>
      </p:sp>
    </p:spTree>
    <p:extLst>
      <p:ext uri="{BB962C8B-B14F-4D97-AF65-F5344CB8AC3E}">
        <p14:creationId xmlns:p14="http://schemas.microsoft.com/office/powerpoint/2010/main" val="2300144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467" y="4025898"/>
            <a:ext cx="4343399" cy="1143000"/>
          </a:xfrm>
        </p:spPr>
        <p:txBody>
          <a:bodyPr>
            <a:noAutofit/>
          </a:bodyPr>
          <a:lstStyle/>
          <a:p>
            <a:r>
              <a:rPr lang="en-US" sz="5400" b="1" u="sng" dirty="0" smtClean="0"/>
              <a:t>MUTUALLY BENEFICIAL</a:t>
            </a:r>
            <a:endParaRPr lang="en-US" sz="5400"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6" y="610424"/>
            <a:ext cx="4300314" cy="4994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Diagram 5"/>
          <p:cNvGraphicFramePr/>
          <p:nvPr>
            <p:extLst>
              <p:ext uri="{D42A27DB-BD31-4B8C-83A1-F6EECF244321}">
                <p14:modId xmlns:p14="http://schemas.microsoft.com/office/powerpoint/2010/main" val="2209264826"/>
              </p:ext>
            </p:extLst>
          </p:nvPr>
        </p:nvGraphicFramePr>
        <p:xfrm>
          <a:off x="4580467" y="610425"/>
          <a:ext cx="4343399" cy="3097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794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we provide and why?</a:t>
            </a:r>
            <a:endParaRPr lang="en-US" dirty="0"/>
          </a:p>
        </p:txBody>
      </p:sp>
      <p:sp>
        <p:nvSpPr>
          <p:cNvPr id="3" name="Content Placeholder 2"/>
          <p:cNvSpPr>
            <a:spLocks noGrp="1"/>
          </p:cNvSpPr>
          <p:nvPr>
            <p:ph idx="1"/>
          </p:nvPr>
        </p:nvSpPr>
        <p:spPr/>
        <p:txBody>
          <a:bodyPr/>
          <a:lstStyle/>
          <a:p>
            <a:r>
              <a:rPr lang="en-US" dirty="0"/>
              <a:t>Usually 3 fundamental documents that could be requested from the borrower</a:t>
            </a:r>
          </a:p>
          <a:p>
            <a:pPr marL="971550" lvl="1" indent="-514350">
              <a:buFont typeface="+mj-lt"/>
              <a:buAutoNum type="arabicPeriod"/>
            </a:pPr>
            <a:r>
              <a:rPr lang="en-US" dirty="0"/>
              <a:t>Credit application</a:t>
            </a:r>
          </a:p>
          <a:p>
            <a:pPr marL="971550" lvl="1" indent="-514350">
              <a:buFont typeface="+mj-lt"/>
              <a:buAutoNum type="arabicPeriod"/>
            </a:pPr>
            <a:r>
              <a:rPr lang="en-US" dirty="0"/>
              <a:t>Personal financial statement</a:t>
            </a:r>
          </a:p>
          <a:p>
            <a:pPr marL="971550" lvl="1" indent="-514350">
              <a:buFont typeface="+mj-lt"/>
              <a:buAutoNum type="arabicPeriod"/>
            </a:pPr>
            <a:r>
              <a:rPr lang="en-US" dirty="0"/>
              <a:t>Tax returns</a:t>
            </a:r>
          </a:p>
          <a:p>
            <a:endParaRPr lang="en-US" dirty="0"/>
          </a:p>
        </p:txBody>
      </p:sp>
      <p:pic>
        <p:nvPicPr>
          <p:cNvPr id="5" name="Picture 4"/>
          <p:cNvPicPr>
            <a:picLocks noChangeAspect="1"/>
          </p:cNvPicPr>
          <p:nvPr/>
        </p:nvPicPr>
        <p:blipFill>
          <a:blip r:embed="rId3"/>
          <a:stretch>
            <a:fillRect/>
          </a:stretch>
        </p:blipFill>
        <p:spPr>
          <a:xfrm>
            <a:off x="1792253" y="4585805"/>
            <a:ext cx="7151228" cy="1835055"/>
          </a:xfrm>
          <a:prstGeom prst="rect">
            <a:avLst/>
          </a:prstGeom>
        </p:spPr>
      </p:pic>
    </p:spTree>
    <p:extLst>
      <p:ext uri="{BB962C8B-B14F-4D97-AF65-F5344CB8AC3E}">
        <p14:creationId xmlns:p14="http://schemas.microsoft.com/office/powerpoint/2010/main" val="1941744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24933" y="181032"/>
            <a:ext cx="8229600" cy="4049297"/>
          </a:xfrm>
          <a:prstGeom prst="rect">
            <a:avLst/>
          </a:prstGeom>
          <a:ln>
            <a:solidFill>
              <a:schemeClr val="tx1"/>
            </a:solidFill>
          </a:ln>
        </p:spPr>
      </p:pic>
      <p:sp>
        <p:nvSpPr>
          <p:cNvPr id="10" name="Rounded Rectangle 9"/>
          <p:cNvSpPr/>
          <p:nvPr/>
        </p:nvSpPr>
        <p:spPr>
          <a:xfrm>
            <a:off x="414867" y="1329267"/>
            <a:ext cx="4377266" cy="406400"/>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Rounded Rectangle 10"/>
          <p:cNvSpPr/>
          <p:nvPr/>
        </p:nvSpPr>
        <p:spPr>
          <a:xfrm>
            <a:off x="414867" y="2997199"/>
            <a:ext cx="4377266" cy="643467"/>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ounded Rectangle 11"/>
          <p:cNvSpPr/>
          <p:nvPr/>
        </p:nvSpPr>
        <p:spPr>
          <a:xfrm>
            <a:off x="414867" y="3996267"/>
            <a:ext cx="8602132" cy="264458"/>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2254250" y="4455128"/>
            <a:ext cx="4076700" cy="2333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33961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4845" y="576262"/>
            <a:ext cx="6886575" cy="5095875"/>
          </a:xfrm>
          <a:prstGeom prst="rect">
            <a:avLst/>
          </a:prstGeom>
        </p:spPr>
      </p:pic>
    </p:spTree>
    <p:extLst>
      <p:ext uri="{BB962C8B-B14F-4D97-AF65-F5344CB8AC3E}">
        <p14:creationId xmlns:p14="http://schemas.microsoft.com/office/powerpoint/2010/main" val="214077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alternatives could we provide?</a:t>
            </a:r>
            <a:endParaRPr lang="en-US" dirty="0"/>
          </a:p>
        </p:txBody>
      </p:sp>
      <p:sp>
        <p:nvSpPr>
          <p:cNvPr id="3" name="Content Placeholder 2"/>
          <p:cNvSpPr>
            <a:spLocks noGrp="1"/>
          </p:cNvSpPr>
          <p:nvPr>
            <p:ph idx="1"/>
          </p:nvPr>
        </p:nvSpPr>
        <p:spPr>
          <a:xfrm>
            <a:off x="457200" y="1168400"/>
            <a:ext cx="8229600" cy="1236133"/>
          </a:xfrm>
        </p:spPr>
        <p:txBody>
          <a:bodyPr/>
          <a:lstStyle/>
          <a:p>
            <a:r>
              <a:rPr lang="en-US" dirty="0"/>
              <a:t>Projected cash </a:t>
            </a:r>
            <a:r>
              <a:rPr lang="en-US" dirty="0" smtClean="0"/>
              <a:t>flow</a:t>
            </a:r>
          </a:p>
          <a:p>
            <a:r>
              <a:rPr lang="en-US" dirty="0"/>
              <a:t>Enterprise budget</a:t>
            </a:r>
          </a:p>
          <a:p>
            <a:endParaRPr lang="en-US" dirty="0"/>
          </a:p>
        </p:txBody>
      </p:sp>
      <p:sp>
        <p:nvSpPr>
          <p:cNvPr id="4" name="Title 1"/>
          <p:cNvSpPr txBox="1">
            <a:spLocks/>
          </p:cNvSpPr>
          <p:nvPr/>
        </p:nvSpPr>
        <p:spPr>
          <a:xfrm>
            <a:off x="457200" y="2340505"/>
            <a:ext cx="822960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What else should be communicated?</a:t>
            </a:r>
            <a:endParaRPr lang="en-US" dirty="0"/>
          </a:p>
        </p:txBody>
      </p:sp>
      <p:sp>
        <p:nvSpPr>
          <p:cNvPr id="6" name="Content Placeholder 2"/>
          <p:cNvSpPr txBox="1">
            <a:spLocks/>
          </p:cNvSpPr>
          <p:nvPr/>
        </p:nvSpPr>
        <p:spPr>
          <a:xfrm>
            <a:off x="457200" y="3281361"/>
            <a:ext cx="8229600" cy="12361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Operational goals and plans</a:t>
            </a:r>
          </a:p>
          <a:p>
            <a:r>
              <a:rPr lang="en-US" dirty="0" smtClean="0"/>
              <a:t>Changes to the normal course of business</a:t>
            </a:r>
          </a:p>
          <a:p>
            <a:endParaRPr lang="en-US" dirty="0"/>
          </a:p>
        </p:txBody>
      </p:sp>
      <p:sp>
        <p:nvSpPr>
          <p:cNvPr id="7" name="Rounded Rectangle 6"/>
          <p:cNvSpPr/>
          <p:nvPr/>
        </p:nvSpPr>
        <p:spPr>
          <a:xfrm>
            <a:off x="2167467" y="4517494"/>
            <a:ext cx="6637866" cy="21844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6600" dirty="0" smtClean="0"/>
              <a:t>In short, have a plan!</a:t>
            </a:r>
            <a:endParaRPr lang="en-US" sz="6600" dirty="0"/>
          </a:p>
        </p:txBody>
      </p:sp>
    </p:spTree>
    <p:extLst>
      <p:ext uri="{BB962C8B-B14F-4D97-AF65-F5344CB8AC3E}">
        <p14:creationId xmlns:p14="http://schemas.microsoft.com/office/powerpoint/2010/main" val="4275514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E09B9997-7033-4043-AB62-8FDC59B6B15F}" vid="{B42FA39C-DA95-A04D-A0F3-779C384CA0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F5E55C585DB41A8086B22A0BA3978" ma:contentTypeVersion="10" ma:contentTypeDescription="Create a new document." ma:contentTypeScope="" ma:versionID="4017d100ac469d27e8afbfcd5da291e5">
  <xsd:schema xmlns:xsd="http://www.w3.org/2001/XMLSchema" xmlns:xs="http://www.w3.org/2001/XMLSchema" xmlns:p="http://schemas.microsoft.com/office/2006/metadata/properties" xmlns:ns3="6d636ed6-4d22-4f9b-a70c-2b144907596b" xmlns:ns4="db382af5-41d1-4468-8b87-e2f8642e227d" targetNamespace="http://schemas.microsoft.com/office/2006/metadata/properties" ma:root="true" ma:fieldsID="a87cfaeeda2f48cde7ed09687aa51c61" ns3:_="" ns4:_="">
    <xsd:import namespace="6d636ed6-4d22-4f9b-a70c-2b144907596b"/>
    <xsd:import namespace="db382af5-41d1-4468-8b87-e2f8642e227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636ed6-4d22-4f9b-a70c-2b1449075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382af5-41d1-4468-8b87-e2f8642e227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4FD9B9-E0FA-4A87-A2EF-C869319C44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636ed6-4d22-4f9b-a70c-2b144907596b"/>
    <ds:schemaRef ds:uri="db382af5-41d1-4468-8b87-e2f8642e22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480DF6-BFB0-4DB0-BFE1-BA840D31E300}">
  <ds:schemaRefs>
    <ds:schemaRef ds:uri="http://schemas.microsoft.com/sharepoint/v3/contenttype/forms"/>
  </ds:schemaRefs>
</ds:datastoreItem>
</file>

<file path=customXml/itemProps3.xml><?xml version="1.0" encoding="utf-8"?>
<ds:datastoreItem xmlns:ds="http://schemas.openxmlformats.org/officeDocument/2006/customXml" ds:itemID="{FD3CB534-570E-4D19-805E-87B0066EC780}">
  <ds:schemaRefs>
    <ds:schemaRef ds:uri="http://schemas.openxmlformats.org/package/2006/metadata/core-properties"/>
    <ds:schemaRef ds:uri="http://schemas.microsoft.com/office/2006/documentManagement/types"/>
    <ds:schemaRef ds:uri="db382af5-41d1-4468-8b87-e2f8642e227d"/>
    <ds:schemaRef ds:uri="http://schemas.microsoft.com/office/2006/metadata/properties"/>
    <ds:schemaRef ds:uri="6d636ed6-4d22-4f9b-a70c-2b144907596b"/>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Extentsion_PPT_Template_BW</Template>
  <TotalTime>1065</TotalTime>
  <Words>1005</Words>
  <Application>Microsoft Office PowerPoint</Application>
  <PresentationFormat>On-screen Show (4:3)</PresentationFormat>
  <Paragraphs>94</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Wingdings 2</vt:lpstr>
      <vt:lpstr>Office Theme</vt:lpstr>
      <vt:lpstr>Tips for Working with Your Local Lender</vt:lpstr>
      <vt:lpstr>PowerPoint Presentation</vt:lpstr>
      <vt:lpstr>PowerPoint Presentation</vt:lpstr>
      <vt:lpstr>What specifically are we talking about?</vt:lpstr>
      <vt:lpstr>MUTUALLY BENEFICIAL</vt:lpstr>
      <vt:lpstr>What should we provide and why?</vt:lpstr>
      <vt:lpstr>PowerPoint Presentation</vt:lpstr>
      <vt:lpstr>PowerPoint Presentation</vt:lpstr>
      <vt:lpstr>What alternatives could we provide?</vt:lpstr>
      <vt:lpstr>Underwriting the loan</vt:lpstr>
      <vt:lpstr>The wrap-up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Added Marketing Programs</dc:title>
  <dc:creator>User</dc:creator>
  <cp:lastModifiedBy>Spradlin, Cassidy D</cp:lastModifiedBy>
  <cp:revision>39</cp:revision>
  <dcterms:created xsi:type="dcterms:W3CDTF">2018-05-14T15:15:13Z</dcterms:created>
  <dcterms:modified xsi:type="dcterms:W3CDTF">2020-10-15T14:08:12Z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0x010100560F5E55C585DB41A8086B22A0BA3978</vt:lpwstr>
  </property>
</Properties>
</file>