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35" r:id="rId3"/>
    <p:sldId id="378" r:id="rId4"/>
    <p:sldId id="374" r:id="rId5"/>
    <p:sldId id="375" r:id="rId6"/>
    <p:sldId id="376" r:id="rId7"/>
    <p:sldId id="377" r:id="rId8"/>
    <p:sldId id="379" r:id="rId9"/>
    <p:sldId id="380" r:id="rId10"/>
    <p:sldId id="381" r:id="rId11"/>
    <p:sldId id="382" r:id="rId12"/>
    <p:sldId id="372" r:id="rId13"/>
    <p:sldId id="290" r:id="rId14"/>
    <p:sldId id="384" r:id="rId15"/>
    <p:sldId id="334" r:id="rId16"/>
    <p:sldId id="336" r:id="rId17"/>
    <p:sldId id="383" r:id="rId18"/>
    <p:sldId id="359" r:id="rId19"/>
    <p:sldId id="360" r:id="rId20"/>
    <p:sldId id="362" r:id="rId21"/>
    <p:sldId id="363" r:id="rId22"/>
    <p:sldId id="342" r:id="rId23"/>
    <p:sldId id="27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r, Courtney" initials="BC" lastIdx="1" clrIdx="0">
    <p:extLst>
      <p:ext uri="{19B8F6BF-5375-455C-9EA6-DF929625EA0E}">
        <p15:presenceInfo xmlns:p15="http://schemas.microsoft.com/office/powerpoint/2012/main" userId="S-1-5-21-321074259-2410434457-2231178854-1508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A36"/>
    <a:srgbClr val="DBD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5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5A2BD-4E1A-4F04-A359-565780401124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2A0CC-1DDD-437E-948B-EA3989221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55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128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810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719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504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Balance</a:t>
            </a:r>
            <a:r>
              <a:rPr lang="en-US" baseline="0" dirty="0" smtClean="0"/>
              <a:t> sheet, income statement and cash flow statement provide the CORE of farm financial decision making information.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66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11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996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480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772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135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46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843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9579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226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77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87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22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13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088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75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59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2A0CC-1DDD-437E-948B-EA39892211B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33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99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0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34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980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3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2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1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90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DA0F-EFBF-4691-92A3-54613E105EDF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6795D-784B-44F6-BE54-8B095398B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4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149" y="561703"/>
            <a:ext cx="10267405" cy="2926080"/>
          </a:xfrm>
          <a:solidFill>
            <a:schemeClr val="tx1"/>
          </a:solidFill>
          <a:ln w="57150">
            <a:solidFill>
              <a:srgbClr val="373A36"/>
            </a:solidFill>
          </a:ln>
        </p:spPr>
        <p:txBody>
          <a:bodyPr anchor="ctr"/>
          <a:lstStyle/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 keeping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44537"/>
            <a:ext cx="9144000" cy="2377439"/>
          </a:xfrm>
          <a:solidFill>
            <a:srgbClr val="373A36"/>
          </a:solidFill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 Bir</a:t>
            </a:r>
          </a:p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 </a:t>
            </a:r>
          </a:p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Oklahoma State University </a:t>
            </a:r>
          </a:p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courtney.bir@okstate.edu</a:t>
            </a:r>
          </a:p>
        </p:txBody>
      </p:sp>
    </p:spTree>
    <p:extLst>
      <p:ext uri="{BB962C8B-B14F-4D97-AF65-F5344CB8AC3E}">
        <p14:creationId xmlns:p14="http://schemas.microsoft.com/office/powerpoint/2010/main" val="35287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89187" y="241578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515258" y="1494971"/>
            <a:ext cx="11350170" cy="4847772"/>
          </a:xfrm>
          <a:prstGeom prst="rect">
            <a:avLst/>
          </a:prstGeom>
          <a:solidFill>
            <a:srgbClr val="373A36"/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 can be a strong motivation for record keeping…. 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 management is only ONE PART of farm management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 minimization is not necessarily profit maximization….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kind of record keeping is a good start to financial analysis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6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74672" y="234320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Quicken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49944" y="1364343"/>
            <a:ext cx="11415484" cy="4978400"/>
          </a:xfrm>
          <a:prstGeom prst="rect">
            <a:avLst/>
          </a:prstGeom>
          <a:solidFill>
            <a:srgbClr val="373A36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are currently working on updating the Quicken manual and building an online course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currently have partnered with Nebraska in this effort 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extension.okstate.edu/programs/farm-management-and-finance/quicken-for-farm-financial-records/quicken-for-farm-ranch-records-manual.html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will be updating the manual and offering an online course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92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54501" y="880206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do financial analysis/planning?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1955912" y="2276957"/>
            <a:ext cx="8665196" cy="3376497"/>
          </a:xfrm>
          <a:prstGeom prst="rect">
            <a:avLst/>
          </a:prstGeom>
          <a:solidFill>
            <a:srgbClr val="373A36"/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where am I? </a:t>
            </a:r>
          </a:p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do I want to be? </a:t>
            </a:r>
          </a:p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can I get there? </a:t>
            </a:r>
            <a:endParaRPr lang="en-US" sz="6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02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8655" y="203200"/>
            <a:ext cx="11824020" cy="602344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pPr algn="l"/>
            <a:r>
              <a:rPr lang="en-US" sz="3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Financial Statements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045028" y="1214845"/>
            <a:ext cx="10476411" cy="5212081"/>
          </a:xfrm>
          <a:prstGeom prst="rect">
            <a:avLst/>
          </a:prstGeom>
          <a:solidFill>
            <a:srgbClr val="373A36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 Sheet </a:t>
            </a:r>
          </a:p>
          <a:p>
            <a:pPr lvl="1" algn="l">
              <a:defRPr/>
            </a:pP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called the Net Worth Statement or Statement of Owner’s Equity</a:t>
            </a:r>
          </a:p>
          <a:p>
            <a:pPr algn="l">
              <a:defRPr/>
            </a:pPr>
            <a:endParaRPr lang="en-US" sz="105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 Statement </a:t>
            </a:r>
          </a:p>
          <a:p>
            <a:pPr algn="l">
              <a:defRPr/>
            </a:pPr>
            <a:endParaRPr lang="en-US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defRPr/>
            </a:pPr>
            <a:endParaRPr lang="en-US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defRPr/>
            </a:pPr>
            <a:endParaRPr lang="en-US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Cash Flow Statement</a:t>
            </a:r>
          </a:p>
          <a:p>
            <a:pPr marL="914400" lvl="1" indent="-457200" algn="l"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 sheet can help project interest and principal payments on loans</a:t>
            </a:r>
          </a:p>
          <a:p>
            <a:pPr lvl="1" algn="l">
              <a:defRPr/>
            </a:pPr>
            <a:endParaRPr lang="en-US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417" y="3004457"/>
            <a:ext cx="8744074" cy="148916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1074" y="1214845"/>
            <a:ext cx="492443" cy="5212081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en-US" sz="2000" dirty="0" smtClean="0"/>
              <a:t>THE CORE OF FINANCIAL DECISION MAKING INFO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3869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"/>
          <p:cNvSpPr txBox="1">
            <a:spLocks/>
          </p:cNvSpPr>
          <p:nvPr/>
        </p:nvSpPr>
        <p:spPr>
          <a:xfrm>
            <a:off x="217715" y="137886"/>
            <a:ext cx="11437258" cy="6560457"/>
          </a:xfrm>
          <a:prstGeom prst="rect">
            <a:avLst/>
          </a:prstGeom>
          <a:solidFill>
            <a:srgbClr val="373A36"/>
          </a:solidFill>
        </p:spPr>
        <p:txBody>
          <a:bodyPr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://extension.okstate.edu/fact-sheets/developing-a-balance-sheet.html</a:t>
            </a:r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extension.okstate.edu/fact-sheets/developing-an-income-statement.html</a:t>
            </a:r>
          </a:p>
          <a:p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https://extension.okstate.edu/fact-sheets/developing-a-cash-flow-plan.html </a:t>
            </a:r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7199" y="2162980"/>
            <a:ext cx="4760687" cy="119770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7199" y="227273"/>
            <a:ext cx="4521202" cy="12710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7199" y="4232035"/>
            <a:ext cx="4760687" cy="1333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96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8655" y="203200"/>
            <a:ext cx="11824020" cy="602344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 Financial Planning 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111" y="972321"/>
            <a:ext cx="3653107" cy="5650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64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8655" y="203200"/>
            <a:ext cx="11824020" cy="602344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can we help you? 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96389" y="1123406"/>
            <a:ext cx="11184218" cy="5094514"/>
          </a:xfrm>
          <a:prstGeom prst="rect">
            <a:avLst/>
          </a:prstGeom>
          <a:solidFill>
            <a:srgbClr val="373A36"/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6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use software called FINPACK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FINAN- Annual financial analysis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FINLRB- Financial long range planning 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FINFLO- Monthly cash flow planning 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 plan- Annual cash flow planning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2298" y="5116246"/>
            <a:ext cx="9678407" cy="584775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All of the work we do together is confidential!!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96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8655" y="203200"/>
            <a:ext cx="11824020" cy="602344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start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510904" y="1195977"/>
            <a:ext cx="11184218" cy="5094514"/>
          </a:xfrm>
          <a:prstGeom prst="rect">
            <a:avLst/>
          </a:prstGeom>
          <a:solidFill>
            <a:srgbClr val="373A36"/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start with beginning and ending balance sheets</a:t>
            </a:r>
          </a:p>
          <a:p>
            <a:pPr lvl="1"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Sometimes it takes several attempts with producers to identify their assets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then work towards full farm analysis 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Interested people just need to email, we partner them with the physically closest trained person.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send them a starter sheet that works them through the beginning balance sheet on paper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 auto-feed Quicken into the system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13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8655" y="203200"/>
            <a:ext cx="11824020" cy="602344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 Sheet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78655" y="1058090"/>
            <a:ext cx="12113345" cy="5551716"/>
          </a:xfrm>
          <a:prstGeom prst="rect">
            <a:avLst/>
          </a:prstGeom>
          <a:solidFill>
            <a:srgbClr val="373A36"/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balance sheet is the starting point for our plans/analysis</a:t>
            </a:r>
          </a:p>
          <a:p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snapshot of the assets and liabilities of a business at specific points in time </a:t>
            </a:r>
          </a:p>
          <a:p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solvency position of business</a:t>
            </a:r>
          </a:p>
          <a:p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an evaluation of credit risk</a:t>
            </a:r>
          </a:p>
          <a:p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 the strengths and weaknesses of the business financial position</a:t>
            </a:r>
          </a:p>
        </p:txBody>
      </p:sp>
    </p:spTree>
    <p:extLst>
      <p:ext uri="{BB962C8B-B14F-4D97-AF65-F5344CB8AC3E}">
        <p14:creationId xmlns:p14="http://schemas.microsoft.com/office/powerpoint/2010/main" val="156791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8655" y="203200"/>
            <a:ext cx="11824020" cy="602344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Balance Sheet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78655" y="1058090"/>
            <a:ext cx="12113345" cy="5551716"/>
          </a:xfrm>
          <a:prstGeom prst="rect">
            <a:avLst/>
          </a:prstGeom>
          <a:solidFill>
            <a:srgbClr val="373A36"/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Assets- everything owned or payable to the business</a:t>
            </a:r>
          </a:p>
          <a:p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Liabilities- all obligations owed</a:t>
            </a:r>
          </a:p>
          <a:p>
            <a:r>
              <a:rPr lang="en-US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Owners Equity/Net Worth- total assets minus total liabilities </a:t>
            </a:r>
          </a:p>
        </p:txBody>
      </p:sp>
    </p:spTree>
    <p:extLst>
      <p:ext uri="{BB962C8B-B14F-4D97-AF65-F5344CB8AC3E}">
        <p14:creationId xmlns:p14="http://schemas.microsoft.com/office/powerpoint/2010/main" val="157575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54501" y="880206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FIRST- what do </a:t>
            </a:r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mean?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957943" y="2233414"/>
            <a:ext cx="10033279" cy="4242148"/>
          </a:xfrm>
          <a:prstGeom prst="rect">
            <a:avLst/>
          </a:prstGeom>
          <a:solidFill>
            <a:srgbClr val="373A36"/>
          </a:solidFill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records? </a:t>
            </a:r>
          </a:p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 for taxes? </a:t>
            </a:r>
          </a:p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 analysis/planning</a:t>
            </a:r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Comes down to- What are your goals???</a:t>
            </a:r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43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331" y="0"/>
            <a:ext cx="5946184" cy="69145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4583" y="783771"/>
            <a:ext cx="3971108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what you get after balance sheet completion. Great for taking to your lender!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08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44583" y="783771"/>
            <a:ext cx="3971108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the ratios calculated for you!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273" y="281342"/>
            <a:ext cx="6659542" cy="5440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2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78655" y="203200"/>
            <a:ext cx="11824020" cy="602344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Future: What is benchmarking?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96389" y="1123405"/>
            <a:ext cx="11184218" cy="5479617"/>
          </a:xfrm>
          <a:prstGeom prst="rect">
            <a:avLst/>
          </a:prstGeom>
          <a:solidFill>
            <a:srgbClr val="373A36"/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 that summarizes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 farm data from thousands of agricultural producers who use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FINPACK for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 business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</a:p>
          <a:p>
            <a:pPr>
              <a:defRPr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Individual producer information is unavailable in FINBIN and is strictly protected. All queries require a minimum number of farms fitting the search criteria. </a:t>
            </a:r>
            <a:endParaRPr 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information can be used to see how your farm finances comparing to other “like” farms</a:t>
            </a:r>
          </a:p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also help us give you averages, or general numbers when you call 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9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42110" y="1225639"/>
            <a:ext cx="10141527" cy="5078179"/>
          </a:xfrm>
          <a:prstGeom prst="rect">
            <a:avLst/>
          </a:prstGeom>
          <a:solidFill>
            <a:srgbClr val="373A3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341408" y="263706"/>
            <a:ext cx="9125527" cy="961933"/>
          </a:xfrm>
          <a:solidFill>
            <a:srgbClr val="BEBEBE"/>
          </a:solidFill>
          <a:ln w="38100">
            <a:solidFill>
              <a:srgbClr val="002A5C"/>
            </a:solidFill>
          </a:ln>
          <a:effectLst>
            <a:softEdge rad="12700"/>
          </a:effectLst>
        </p:spPr>
        <p:txBody>
          <a:bodyPr anchor="ctr">
            <a:no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Subtitle 2"/>
          <p:cNvSpPr>
            <a:spLocks noGrp="1"/>
          </p:cNvSpPr>
          <p:nvPr>
            <p:ph type="subTitle" idx="1"/>
          </p:nvPr>
        </p:nvSpPr>
        <p:spPr>
          <a:xfrm>
            <a:off x="1242204" y="1505186"/>
            <a:ext cx="9144000" cy="2377439"/>
          </a:xfrm>
          <a:solidFill>
            <a:srgbClr val="373A36"/>
          </a:solidFill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 Bir</a:t>
            </a:r>
          </a:p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 </a:t>
            </a:r>
          </a:p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Oklahoma State University </a:t>
            </a:r>
          </a:p>
          <a:p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courtney.bir@okstate.edu</a:t>
            </a:r>
          </a:p>
        </p:txBody>
      </p:sp>
    </p:spTree>
    <p:extLst>
      <p:ext uri="{BB962C8B-B14F-4D97-AF65-F5344CB8AC3E}">
        <p14:creationId xmlns:p14="http://schemas.microsoft.com/office/powerpoint/2010/main" val="240124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83529" y="277864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considerations</a:t>
            </a:r>
            <a:endParaRPr lang="en-US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544287" y="1364343"/>
            <a:ext cx="11335656" cy="5080000"/>
          </a:xfrm>
          <a:prstGeom prst="rect">
            <a:avLst/>
          </a:prstGeom>
          <a:solidFill>
            <a:srgbClr val="373A36"/>
          </a:solidFill>
        </p:spPr>
        <p:txBody>
          <a:bodyPr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for recordkeeping, </a:t>
            </a:r>
            <a:endParaRPr lang="en-US" sz="6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information is economically feasible to </a:t>
            </a:r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</a:t>
            </a:r>
          </a:p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Summarize </a:t>
            </a:r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data for use in the decision-making </a:t>
            </a:r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</a:p>
          <a:p>
            <a:r>
              <a:rPr lang="en-US" sz="6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 records needed for programs you are enrolled in- i.e.) FSA, grants, etc.</a:t>
            </a:r>
            <a:endParaRPr lang="en-US" sz="6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65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78686" y="277863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Records-cow calf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78971" y="1436914"/>
            <a:ext cx="10628365" cy="4884057"/>
          </a:xfrm>
          <a:prstGeom prst="rect">
            <a:avLst/>
          </a:prstGeom>
          <a:solidFill>
            <a:srgbClr val="373A36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Cow Information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Sire Information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Calf Information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Herd Information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 Requirements</a:t>
            </a:r>
          </a:p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290733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20629" y="263349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Records-cow calf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595086" y="1407886"/>
            <a:ext cx="10668000" cy="5145314"/>
          </a:xfrm>
          <a:prstGeom prst="rect">
            <a:avLst/>
          </a:prstGeom>
          <a:solidFill>
            <a:srgbClr val="373A36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Software ranges from $149-$600 (2017)</a:t>
            </a:r>
          </a:p>
          <a:p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 commercial vs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seedstock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needs (may consult with breed organization)</a:t>
            </a:r>
          </a:p>
          <a:p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 level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cost of software support that will be provided by the 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</a:p>
          <a:p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 specific 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cattle information that is required 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software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68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54501" y="880206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Records-cow calf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1016000" y="1901372"/>
            <a:ext cx="10033279" cy="4419600"/>
          </a:xfrm>
          <a:prstGeom prst="rect">
            <a:avLst/>
          </a:prstGeom>
          <a:solidFill>
            <a:srgbClr val="373A36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6582" y="2256518"/>
            <a:ext cx="7143750" cy="16192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91771" y="4313540"/>
            <a:ext cx="821302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https://extension.okstate.edu/fact-sheets/cow-calf-production-record-software.html</a:t>
            </a:r>
          </a:p>
        </p:txBody>
      </p:sp>
    </p:spTree>
    <p:extLst>
      <p:ext uri="{BB962C8B-B14F-4D97-AF65-F5344CB8AC3E}">
        <p14:creationId xmlns:p14="http://schemas.microsoft.com/office/powerpoint/2010/main" val="249992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20629" y="256092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Records-forage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747486" y="1451429"/>
            <a:ext cx="10301793" cy="4869543"/>
          </a:xfrm>
          <a:prstGeom prst="rect">
            <a:avLst/>
          </a:prstGeom>
          <a:solidFill>
            <a:srgbClr val="373A36"/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Managers will want to maintain records on 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variety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planting rates, fertilizer rates, pesticides, fuel consumption, grain, hay, or forage matter produced, 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20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32730" y="272047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Records-forage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1008744" y="1473200"/>
            <a:ext cx="10040536" cy="4847772"/>
          </a:xfrm>
          <a:prstGeom prst="rect">
            <a:avLst/>
          </a:prstGeom>
          <a:solidFill>
            <a:srgbClr val="373A36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rogram purchase costs range from $199 to $750 (2017)</a:t>
            </a:r>
          </a:p>
          <a:p>
            <a:endParaRPr lang="en-US" sz="4000" dirty="0"/>
          </a:p>
          <a:p>
            <a:endParaRPr lang="en-US" sz="4000" dirty="0" smtClean="0"/>
          </a:p>
          <a:p>
            <a:endParaRPr lang="en-US" sz="4000" dirty="0"/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https://extension.okstate.edu/fact-sheets/crop-and-forage-recordkeeping-software.html</a:t>
            </a:r>
          </a:p>
          <a:p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7449" y="3067730"/>
            <a:ext cx="805815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9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96444" y="263348"/>
            <a:ext cx="11824020" cy="904631"/>
          </a:xfrm>
          <a:solidFill>
            <a:srgbClr val="000000"/>
          </a:solidFill>
          <a:ln w="38100">
            <a:solidFill>
              <a:srgbClr val="373A36"/>
            </a:solidFill>
          </a:ln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Records-Goats</a:t>
            </a:r>
            <a:endParaRPr lang="en-US" sz="4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551544" y="1364343"/>
            <a:ext cx="11313884" cy="4978400"/>
          </a:xfrm>
          <a:prstGeom prst="rect">
            <a:avLst/>
          </a:prstGeom>
          <a:solidFill>
            <a:srgbClr val="373A36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Goat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 keeping program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keeps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track of goat kid births, weaning weights and adjusted weaning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weights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Helps to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properly select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breeding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that are highly productive and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profitable 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Excel sheet: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https://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extension.okstate.edu/programs/meat-goat-production/goat-kidding-record-keeping-software.html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 on sheep right now!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74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732</Words>
  <Application>Microsoft Office PowerPoint</Application>
  <PresentationFormat>Widescreen</PresentationFormat>
  <Paragraphs>142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Record keeping</vt:lpstr>
      <vt:lpstr>FIRST- what do you mean?</vt:lpstr>
      <vt:lpstr>General considerations</vt:lpstr>
      <vt:lpstr>Production Records-cow calf</vt:lpstr>
      <vt:lpstr>Production Records-cow calf</vt:lpstr>
      <vt:lpstr>Production Records-cow calf</vt:lpstr>
      <vt:lpstr>Production Records-forage</vt:lpstr>
      <vt:lpstr>Production Records-forage</vt:lpstr>
      <vt:lpstr>Production Records-Goats</vt:lpstr>
      <vt:lpstr>Taxes</vt:lpstr>
      <vt:lpstr>Quicken</vt:lpstr>
      <vt:lpstr>WHY do financial analysis/planning?</vt:lpstr>
      <vt:lpstr>FARM Business Financial Statements</vt:lpstr>
      <vt:lpstr>PowerPoint Presentation</vt:lpstr>
      <vt:lpstr>Farm Financial Planning </vt:lpstr>
      <vt:lpstr>How can we help you? </vt:lpstr>
      <vt:lpstr>How to start</vt:lpstr>
      <vt:lpstr>Balance Sheet</vt:lpstr>
      <vt:lpstr>Balance Sheet</vt:lpstr>
      <vt:lpstr>PowerPoint Presentation</vt:lpstr>
      <vt:lpstr>PowerPoint Presentation</vt:lpstr>
      <vt:lpstr>Future: What is benchmarking?</vt:lpstr>
      <vt:lpstr>Questions??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Consumer Demand</dc:title>
  <dc:creator>Bir, Courtney</dc:creator>
  <cp:lastModifiedBy>Bir, Courtney</cp:lastModifiedBy>
  <cp:revision>277</cp:revision>
  <dcterms:created xsi:type="dcterms:W3CDTF">2020-09-08T19:43:33Z</dcterms:created>
  <dcterms:modified xsi:type="dcterms:W3CDTF">2022-01-13T23:01:30Z</dcterms:modified>
</cp:coreProperties>
</file>