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3" r:id="rId5"/>
    <p:sldId id="266" r:id="rId6"/>
    <p:sldId id="278" r:id="rId7"/>
    <p:sldId id="279" r:id="rId8"/>
    <p:sldId id="305" r:id="rId9"/>
    <p:sldId id="306" r:id="rId10"/>
    <p:sldId id="272" r:id="rId11"/>
    <p:sldId id="270" r:id="rId12"/>
    <p:sldId id="271" r:id="rId13"/>
    <p:sldId id="292" r:id="rId14"/>
    <p:sldId id="297" r:id="rId15"/>
    <p:sldId id="287" r:id="rId16"/>
    <p:sldId id="258" r:id="rId17"/>
    <p:sldId id="294" r:id="rId18"/>
    <p:sldId id="262" r:id="rId19"/>
    <p:sldId id="295" r:id="rId20"/>
    <p:sldId id="259" r:id="rId21"/>
    <p:sldId id="296" r:id="rId22"/>
    <p:sldId id="263" r:id="rId23"/>
    <p:sldId id="293" r:id="rId24"/>
    <p:sldId id="267" r:id="rId25"/>
    <p:sldId id="269" r:id="rId26"/>
    <p:sldId id="290" r:id="rId27"/>
    <p:sldId id="291" r:id="rId28"/>
    <p:sldId id="307" r:id="rId29"/>
    <p:sldId id="268" r:id="rId30"/>
    <p:sldId id="280" r:id="rId31"/>
    <p:sldId id="285" r:id="rId32"/>
    <p:sldId id="304" r:id="rId33"/>
    <p:sldId id="300" r:id="rId34"/>
    <p:sldId id="301" r:id="rId35"/>
    <p:sldId id="302" r:id="rId36"/>
    <p:sldId id="303" r:id="rId37"/>
    <p:sldId id="273" r:id="rId38"/>
    <p:sldId id="274" r:id="rId39"/>
    <p:sldId id="276" r:id="rId40"/>
    <p:sldId id="261" r:id="rId41"/>
    <p:sldId id="260" r:id="rId42"/>
    <p:sldId id="265" r:id="rId43"/>
    <p:sldId id="277" r:id="rId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5114"/>
    <a:srgbClr val="DF2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64" y="6096000"/>
            <a:ext cx="809666" cy="6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84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4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9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5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5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9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2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5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9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8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1DBA6-CA52-4EC1-9107-6D01F25A8B5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2F5FF-C9D7-4541-B105-665CBBDEE2A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6019800"/>
            <a:ext cx="822960" cy="70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7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8724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7854"/>
            <a:ext cx="4572000" cy="237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8881"/>
            <a:ext cx="4572000" cy="311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" y="2199640"/>
            <a:ext cx="4572000" cy="234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" y="0"/>
            <a:ext cx="4572000" cy="254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081"/>
            <a:ext cx="458724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4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Kim Anderson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Cooperative Extension Crop Marketing Specialist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Oklahoma State University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Oklahoma Crop Agriculture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69" y="1598411"/>
            <a:ext cx="7355399" cy="457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Oklahoma Wheat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0" y="1752599"/>
            <a:ext cx="2045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Planted</a:t>
            </a:r>
          </a:p>
          <a:p>
            <a:r>
              <a:rPr lang="en-US" sz="2400" b="1" dirty="0" smtClean="0"/>
              <a:t>(Million Acres)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71541" y="4114800"/>
            <a:ext cx="1003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Price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($/Bu)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1138" y="4426803"/>
            <a:ext cx="2045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Harvested</a:t>
            </a:r>
          </a:p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(Million Acres)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33600" y="3429000"/>
            <a:ext cx="609600" cy="110129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6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HRW Wheat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533551"/>
              </p:ext>
            </p:extLst>
          </p:nvPr>
        </p:nvGraphicFramePr>
        <p:xfrm>
          <a:off x="1737360" y="1638300"/>
          <a:ext cx="5669280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Item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2016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2017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2018 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Planted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26.6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23.4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23.1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Harvested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21.9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17.6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17.6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% Harvested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82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75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76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Yield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49.5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42.5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39.1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Production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1,081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750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687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80989" y="5257800"/>
            <a:ext cx="319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Source: </a:t>
            </a:r>
            <a:r>
              <a:rPr lang="en-US" b="1" dirty="0" err="1" smtClean="0"/>
              <a:t>Informa</a:t>
            </a:r>
            <a:r>
              <a:rPr lang="en-US" b="1" dirty="0" smtClean="0"/>
              <a:t> Economics, IEG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10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Hard Red Winter Wheat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6336268"/>
            <a:ext cx="204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USDA/NASS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141242"/>
              </p:ext>
            </p:extLst>
          </p:nvPr>
        </p:nvGraphicFramePr>
        <p:xfrm>
          <a:off x="1447800" y="2438400"/>
          <a:ext cx="6309360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State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Oklahoma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Kansas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Texas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March</a:t>
                      </a:r>
                      <a:r>
                        <a:rPr lang="en-US" b="1" baseline="0" dirty="0" smtClean="0"/>
                        <a:t> 13, 2018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Poor -Very Poor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72%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53%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53%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Good-Excellent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12%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13%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March 12, 2017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Poor -Very Poor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16%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23%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Good-Excellent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42%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40%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35%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0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Corn: Planted Acres</a:t>
            </a:r>
            <a:endParaRPr lang="en-US" sz="27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79420" y="1828800"/>
            <a:ext cx="1846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(1,000 Acres)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6934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2140803"/>
            <a:ext cx="1846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(1,000 Acres)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Corn: Planted Acres &amp; Price</a:t>
            </a:r>
            <a:endParaRPr lang="en-US" sz="27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8" y="1607403"/>
            <a:ext cx="735242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9420" y="1828800"/>
            <a:ext cx="1846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(1,000 Acres)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3799" y="3893403"/>
            <a:ext cx="1003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Price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($/Bu)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669280" y="1981200"/>
            <a:ext cx="0" cy="3276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6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Sorghum: Planted Acres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2209800"/>
            <a:ext cx="1846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(1,000 Acres)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8" y="1600200"/>
            <a:ext cx="689522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2209800"/>
            <a:ext cx="1846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(1,000 Acres)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9" y="1600201"/>
            <a:ext cx="7303737" cy="458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Sorghum: Planted Acres &amp; Price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2209800"/>
            <a:ext cx="1846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(1,000 Acres)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1794301"/>
            <a:ext cx="1003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Price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($/Bu)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598160" y="2590800"/>
            <a:ext cx="0" cy="2743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4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Cotton: Planted Acres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743200"/>
            <a:ext cx="1929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Planted</a:t>
            </a:r>
          </a:p>
          <a:p>
            <a:r>
              <a:rPr lang="en-US" sz="2400" b="1" dirty="0" smtClean="0">
                <a:latin typeface="Times New Roman"/>
                <a:cs typeface="Times New Roman"/>
              </a:rPr>
              <a:t>(1,000 Acres)</a:t>
            </a:r>
            <a:endParaRPr lang="en-US" sz="2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87" y="1600200"/>
            <a:ext cx="6893913" cy="460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74152" y="2743200"/>
            <a:ext cx="1929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Planted</a:t>
            </a:r>
          </a:p>
          <a:p>
            <a:r>
              <a:rPr lang="en-US" sz="2400" b="1" dirty="0" smtClean="0">
                <a:latin typeface="Times New Roman"/>
                <a:cs typeface="Times New Roman"/>
              </a:rPr>
              <a:t>(1,000 Acres)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866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Cotton: Planted Acres &amp; Price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8" y="1600200"/>
            <a:ext cx="733381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33984" y="2306320"/>
            <a:ext cx="962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Price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(¢/lb.)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4038600"/>
            <a:ext cx="1929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Planted</a:t>
            </a:r>
          </a:p>
          <a:p>
            <a:r>
              <a:rPr lang="en-US" sz="2400" b="1" dirty="0" smtClean="0">
                <a:latin typeface="Times New Roman"/>
                <a:cs typeface="Times New Roman"/>
              </a:rPr>
              <a:t>(1,000 Acres)</a:t>
            </a:r>
            <a:endParaRPr lang="en-US" sz="24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593080" y="1981200"/>
            <a:ext cx="0" cy="3276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4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Soybeans: Planted Acres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22098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(1,000 Acres)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600200"/>
            <a:ext cx="693420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29028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(1,000 Acres)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 for the day!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“</a:t>
            </a:r>
            <a:r>
              <a:rPr lang="en-US" b="1" dirty="0" smtClean="0"/>
              <a:t>Copying </a:t>
            </a:r>
            <a:r>
              <a:rPr lang="en-US" b="1" dirty="0"/>
              <a:t>one person’s work is plagiarism. Copying two or more persons’ work is research</a:t>
            </a:r>
            <a:r>
              <a:rPr lang="en-US" b="1" dirty="0" smtClean="0"/>
              <a:t>.”  Dr</a:t>
            </a:r>
            <a:r>
              <a:rPr lang="en-US" b="1" dirty="0"/>
              <a:t>. Luther </a:t>
            </a:r>
            <a:r>
              <a:rPr lang="en-US" b="1" dirty="0" err="1" smtClean="0"/>
              <a:t>Tweeten</a:t>
            </a:r>
            <a:r>
              <a:rPr lang="en-US" b="1" dirty="0" smtClean="0"/>
              <a:t> (OSU 1977).</a:t>
            </a:r>
            <a:endParaRPr lang="en-US" b="1" dirty="0"/>
          </a:p>
          <a:p>
            <a:r>
              <a:rPr lang="en-US" b="1" dirty="0" smtClean="0"/>
              <a:t>Data and Budgets provided by:</a:t>
            </a:r>
          </a:p>
          <a:p>
            <a:pPr lvl="1"/>
            <a:r>
              <a:rPr lang="en-US" b="1" dirty="0" smtClean="0"/>
              <a:t>Troy Marshall, USDA/NASS</a:t>
            </a:r>
          </a:p>
          <a:p>
            <a:pPr lvl="1"/>
            <a:r>
              <a:rPr lang="en-US" b="1" dirty="0" smtClean="0"/>
              <a:t>Trent Milacek, OCES Enid</a:t>
            </a:r>
          </a:p>
          <a:p>
            <a:pPr lvl="1"/>
            <a:r>
              <a:rPr lang="en-US" b="1" dirty="0" smtClean="0"/>
              <a:t>Roger Sahs, OCES Stillwater</a:t>
            </a:r>
          </a:p>
          <a:p>
            <a:pPr lvl="1"/>
            <a:r>
              <a:rPr lang="en-US" b="1" dirty="0" smtClean="0"/>
              <a:t>Dave Shideler, Ag Econ Stillwater</a:t>
            </a:r>
            <a:endParaRPr lang="en-US" b="1" dirty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8394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Soybeans: Planted Acres &amp; Price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05" y="1628775"/>
            <a:ext cx="735242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29028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(1,000 Acres)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0700" y="1905000"/>
            <a:ext cx="1003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Price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($/Bu)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8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Peanut: Planted Acres &amp; Price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9" y="1600200"/>
            <a:ext cx="735242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8256" y="4343400"/>
            <a:ext cx="1846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rgbClr val="00B0F0"/>
                </a:solidFill>
              </a:rPr>
              <a:t>(1,000 Acres)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4500" y="1737151"/>
            <a:ext cx="1248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Price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($/Cwt.)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Major Crops: Planted</a:t>
            </a:r>
            <a:br>
              <a:rPr lang="en-US" sz="3600" b="1" dirty="0" smtClean="0"/>
            </a:br>
            <a:r>
              <a:rPr lang="en-US" sz="3600" b="1" dirty="0" smtClean="0"/>
              <a:t>(1,000 Acres)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9" y="1625600"/>
            <a:ext cx="7550443" cy="453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6172200" y="2047240"/>
            <a:ext cx="0" cy="3200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19600" y="4872335"/>
            <a:ext cx="121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Peanuts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4400490"/>
            <a:ext cx="1051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Cotton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2743200"/>
            <a:ext cx="1401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Soybeans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667000"/>
            <a:ext cx="1327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Sorghum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7405" y="4275574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Corn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World: Harvested Acres</a:t>
            </a:r>
            <a:br>
              <a:rPr lang="en-US" b="1" dirty="0" smtClean="0"/>
            </a:br>
            <a:r>
              <a:rPr lang="en-US" sz="2700" b="1" dirty="0" smtClean="0"/>
              <a:t>(Million)</a:t>
            </a:r>
            <a:endParaRPr lang="en-US" sz="27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9" y="1600200"/>
            <a:ext cx="7373111" cy="458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4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World: Production</a:t>
            </a:r>
            <a:br>
              <a:rPr lang="en-US" b="1" dirty="0" smtClean="0"/>
            </a:br>
            <a:r>
              <a:rPr lang="en-US" sz="2700" b="1" dirty="0" smtClean="0"/>
              <a:t>(Billion Bu/480 Bales)</a:t>
            </a:r>
            <a:endParaRPr lang="en-US" sz="27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600200"/>
            <a:ext cx="73694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56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600200"/>
            <a:ext cx="4419599" cy="458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427038"/>
            <a:ext cx="3886200" cy="86836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00" b="1" dirty="0"/>
              <a:t>World: Harvested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700" b="1" dirty="0" smtClean="0"/>
              <a:t>(Million Acres)</a:t>
            </a:r>
            <a:endParaRPr lang="en-US" sz="27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98" y="1600200"/>
            <a:ext cx="4316301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304800"/>
            <a:ext cx="41148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World: Production</a:t>
            </a:r>
            <a:br>
              <a:rPr lang="en-US" b="1" dirty="0" smtClean="0"/>
            </a:br>
            <a:r>
              <a:rPr lang="en-US" sz="2000" b="1" dirty="0" smtClean="0"/>
              <a:t>(Billion Bu/480 Bales)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3617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Canola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8" y="1600201"/>
            <a:ext cx="733381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5988" y="4034135"/>
            <a:ext cx="1485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Harvested</a:t>
            </a:r>
          </a:p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1,000 Ac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3406" y="1531203"/>
            <a:ext cx="1337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Price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$/50#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</a:rPr>
              <a:t>bu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3203138"/>
            <a:ext cx="1269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Planted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1,000 Ac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 of Crop Harvested Acres:</a:t>
            </a:r>
            <a:br>
              <a:rPr lang="en-US" b="1" dirty="0" smtClean="0"/>
            </a:br>
            <a:r>
              <a:rPr lang="en-US" sz="2700" b="1" dirty="0" smtClean="0"/>
              <a:t>(5-year average; 1,000 acres)</a:t>
            </a:r>
            <a:endParaRPr lang="en-US" sz="27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73567"/>
              </p:ext>
            </p:extLst>
          </p:nvPr>
        </p:nvGraphicFramePr>
        <p:xfrm>
          <a:off x="1524000" y="1600203"/>
          <a:ext cx="6705599" cy="46543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3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Crop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2012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2017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Change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Percentage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Wheat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3,870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3,280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-590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-15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3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Corn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293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307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14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3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Sorghum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208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331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123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59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3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Soybeans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350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437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87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25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3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Cotton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166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277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111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67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057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Cotton 12-17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140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555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415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296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3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Hay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2,930 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3,150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220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8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31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Net Return: Garfield Co.</a:t>
            </a:r>
            <a:endParaRPr lang="en-US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512465"/>
              </p:ext>
            </p:extLst>
          </p:nvPr>
        </p:nvGraphicFramePr>
        <p:xfrm>
          <a:off x="990601" y="1600200"/>
          <a:ext cx="7162798" cy="426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9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4062">
                <a:tc>
                  <a:txBody>
                    <a:bodyPr/>
                    <a:lstStyle/>
                    <a:p>
                      <a:pPr algn="ctr"/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smtClean="0"/>
                        <a:t>Enterprise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Return</a:t>
                      </a:r>
                      <a:r>
                        <a:rPr lang="en-US" sz="2000" b="1" baseline="0" dirty="0" smtClean="0"/>
                        <a:t> over Variable Costs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Return</a:t>
                      </a:r>
                      <a:r>
                        <a:rPr lang="en-US" sz="2000" b="1" baseline="0" dirty="0" smtClean="0"/>
                        <a:t> over  Fixed Costs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02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Wheat (35 </a:t>
                      </a:r>
                      <a:r>
                        <a:rPr lang="en-US" sz="2000" b="1" dirty="0" err="1" smtClean="0"/>
                        <a:t>bu</a:t>
                      </a:r>
                      <a:r>
                        <a:rPr lang="en-US" sz="2000" b="1" dirty="0" smtClean="0"/>
                        <a:t>; $4.90)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$21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($0)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02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Canola  (30 </a:t>
                      </a:r>
                      <a:r>
                        <a:rPr lang="en-US" sz="2000" b="1" dirty="0" err="1" smtClean="0"/>
                        <a:t>bu</a:t>
                      </a:r>
                      <a:r>
                        <a:rPr lang="en-US" sz="2000" b="1" dirty="0" smtClean="0"/>
                        <a:t>; $6.75)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($13)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($39)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02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Corn  (80 </a:t>
                      </a:r>
                      <a:r>
                        <a:rPr lang="en-US" sz="2000" b="1" dirty="0" err="1" smtClean="0"/>
                        <a:t>bu</a:t>
                      </a:r>
                      <a:r>
                        <a:rPr lang="en-US" sz="2000" b="1" dirty="0" smtClean="0"/>
                        <a:t>; $3.50)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$14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($13)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02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Sorghum (50 </a:t>
                      </a:r>
                      <a:r>
                        <a:rPr lang="en-US" sz="2000" b="1" dirty="0" err="1" smtClean="0"/>
                        <a:t>bu</a:t>
                      </a:r>
                      <a:r>
                        <a:rPr lang="en-US" sz="2000" b="1" dirty="0" smtClean="0"/>
                        <a:t>; $3.40)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$7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($20)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02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Soybeans (25 </a:t>
                      </a:r>
                      <a:r>
                        <a:rPr lang="en-US" sz="2000" b="1" dirty="0" err="1" smtClean="0"/>
                        <a:t>bu</a:t>
                      </a:r>
                      <a:r>
                        <a:rPr lang="en-US" sz="2000" b="1" dirty="0" smtClean="0"/>
                        <a:t>; $9.45)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$26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($19)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02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Peanuts (4000#; $0.20)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$297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$112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02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Cotton (600#;</a:t>
                      </a:r>
                      <a:r>
                        <a:rPr lang="en-US" sz="2000" b="1" baseline="0" dirty="0" smtClean="0"/>
                        <a:t> $0.68)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$104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$73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4400" y="5911334"/>
            <a:ext cx="3652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Peanuts &amp; Cotton Budgets for SW 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7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624" y="0"/>
            <a:ext cx="8871976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656229" y="1918990"/>
            <a:ext cx="2693714" cy="3187137"/>
          </a:xfrm>
          <a:custGeom>
            <a:avLst/>
            <a:gdLst>
              <a:gd name="connsiteX0" fmla="*/ 0 w 914400"/>
              <a:gd name="connsiteY0" fmla="*/ 1524000 h 3048000"/>
              <a:gd name="connsiteX1" fmla="*/ 457200 w 914400"/>
              <a:gd name="connsiteY1" fmla="*/ 0 h 3048000"/>
              <a:gd name="connsiteX2" fmla="*/ 914400 w 914400"/>
              <a:gd name="connsiteY2" fmla="*/ 1524000 h 3048000"/>
              <a:gd name="connsiteX3" fmla="*/ 457200 w 914400"/>
              <a:gd name="connsiteY3" fmla="*/ 3048000 h 3048000"/>
              <a:gd name="connsiteX4" fmla="*/ 0 w 914400"/>
              <a:gd name="connsiteY4" fmla="*/ 1524000 h 3048000"/>
              <a:gd name="connsiteX0" fmla="*/ 0 w 1691707"/>
              <a:gd name="connsiteY0" fmla="*/ 1670618 h 3194618"/>
              <a:gd name="connsiteX1" fmla="*/ 457200 w 1691707"/>
              <a:gd name="connsiteY1" fmla="*/ 146618 h 3194618"/>
              <a:gd name="connsiteX2" fmla="*/ 1686560 w 1691707"/>
              <a:gd name="connsiteY2" fmla="*/ 232978 h 3194618"/>
              <a:gd name="connsiteX3" fmla="*/ 914400 w 1691707"/>
              <a:gd name="connsiteY3" fmla="*/ 1670618 h 3194618"/>
              <a:gd name="connsiteX4" fmla="*/ 457200 w 1691707"/>
              <a:gd name="connsiteY4" fmla="*/ 3194618 h 3194618"/>
              <a:gd name="connsiteX5" fmla="*/ 0 w 1691707"/>
              <a:gd name="connsiteY5" fmla="*/ 1670618 h 3194618"/>
              <a:gd name="connsiteX0" fmla="*/ 0 w 2849947"/>
              <a:gd name="connsiteY0" fmla="*/ 1942643 h 3215273"/>
              <a:gd name="connsiteX1" fmla="*/ 1615440 w 2849947"/>
              <a:gd name="connsiteY1" fmla="*/ 164643 h 3215273"/>
              <a:gd name="connsiteX2" fmla="*/ 2844800 w 2849947"/>
              <a:gd name="connsiteY2" fmla="*/ 251003 h 3215273"/>
              <a:gd name="connsiteX3" fmla="*/ 2072640 w 2849947"/>
              <a:gd name="connsiteY3" fmla="*/ 1688643 h 3215273"/>
              <a:gd name="connsiteX4" fmla="*/ 1615440 w 2849947"/>
              <a:gd name="connsiteY4" fmla="*/ 3212643 h 3215273"/>
              <a:gd name="connsiteX5" fmla="*/ 0 w 2849947"/>
              <a:gd name="connsiteY5" fmla="*/ 1942643 h 3215273"/>
              <a:gd name="connsiteX0" fmla="*/ 0 w 2646747"/>
              <a:gd name="connsiteY0" fmla="*/ 2389115 h 3277520"/>
              <a:gd name="connsiteX1" fmla="*/ 1412240 w 2646747"/>
              <a:gd name="connsiteY1" fmla="*/ 194555 h 3277520"/>
              <a:gd name="connsiteX2" fmla="*/ 2641600 w 2646747"/>
              <a:gd name="connsiteY2" fmla="*/ 280915 h 3277520"/>
              <a:gd name="connsiteX3" fmla="*/ 1869440 w 2646747"/>
              <a:gd name="connsiteY3" fmla="*/ 1718555 h 3277520"/>
              <a:gd name="connsiteX4" fmla="*/ 1412240 w 2646747"/>
              <a:gd name="connsiteY4" fmla="*/ 3242555 h 3277520"/>
              <a:gd name="connsiteX5" fmla="*/ 0 w 2646747"/>
              <a:gd name="connsiteY5" fmla="*/ 2389115 h 3277520"/>
              <a:gd name="connsiteX0" fmla="*/ 2014 w 2648761"/>
              <a:gd name="connsiteY0" fmla="*/ 2357274 h 3227466"/>
              <a:gd name="connsiteX1" fmla="*/ 1139934 w 2648761"/>
              <a:gd name="connsiteY1" fmla="*/ 213514 h 3227466"/>
              <a:gd name="connsiteX2" fmla="*/ 2643614 w 2648761"/>
              <a:gd name="connsiteY2" fmla="*/ 249074 h 3227466"/>
              <a:gd name="connsiteX3" fmla="*/ 1871454 w 2648761"/>
              <a:gd name="connsiteY3" fmla="*/ 1686714 h 3227466"/>
              <a:gd name="connsiteX4" fmla="*/ 1414254 w 2648761"/>
              <a:gd name="connsiteY4" fmla="*/ 3210714 h 3227466"/>
              <a:gd name="connsiteX5" fmla="*/ 2014 w 2648761"/>
              <a:gd name="connsiteY5" fmla="*/ 2357274 h 3227466"/>
              <a:gd name="connsiteX0" fmla="*/ 2014 w 2649397"/>
              <a:gd name="connsiteY0" fmla="*/ 2357274 h 3210786"/>
              <a:gd name="connsiteX1" fmla="*/ 1139934 w 2649397"/>
              <a:gd name="connsiteY1" fmla="*/ 213514 h 3210786"/>
              <a:gd name="connsiteX2" fmla="*/ 2643614 w 2649397"/>
              <a:gd name="connsiteY2" fmla="*/ 249074 h 3210786"/>
              <a:gd name="connsiteX3" fmla="*/ 1871454 w 2649397"/>
              <a:gd name="connsiteY3" fmla="*/ 1686714 h 3210786"/>
              <a:gd name="connsiteX4" fmla="*/ 1485374 w 2649397"/>
              <a:gd name="connsiteY4" fmla="*/ 2321714 h 3210786"/>
              <a:gd name="connsiteX5" fmla="*/ 1414254 w 2649397"/>
              <a:gd name="connsiteY5" fmla="*/ 3210714 h 3210786"/>
              <a:gd name="connsiteX6" fmla="*/ 2014 w 2649397"/>
              <a:gd name="connsiteY6" fmla="*/ 2357274 h 3210786"/>
              <a:gd name="connsiteX0" fmla="*/ 1930 w 2689953"/>
              <a:gd name="connsiteY0" fmla="*/ 2433352 h 3216419"/>
              <a:gd name="connsiteX1" fmla="*/ 1180490 w 2689953"/>
              <a:gd name="connsiteY1" fmla="*/ 218472 h 3216419"/>
              <a:gd name="connsiteX2" fmla="*/ 2684170 w 2689953"/>
              <a:gd name="connsiteY2" fmla="*/ 254032 h 3216419"/>
              <a:gd name="connsiteX3" fmla="*/ 1912010 w 2689953"/>
              <a:gd name="connsiteY3" fmla="*/ 1691672 h 3216419"/>
              <a:gd name="connsiteX4" fmla="*/ 1525930 w 2689953"/>
              <a:gd name="connsiteY4" fmla="*/ 2326672 h 3216419"/>
              <a:gd name="connsiteX5" fmla="*/ 1454810 w 2689953"/>
              <a:gd name="connsiteY5" fmla="*/ 3215672 h 3216419"/>
              <a:gd name="connsiteX6" fmla="*/ 1930 w 2689953"/>
              <a:gd name="connsiteY6" fmla="*/ 2433352 h 3216419"/>
              <a:gd name="connsiteX0" fmla="*/ 7083 w 2695106"/>
              <a:gd name="connsiteY0" fmla="*/ 2346354 h 3129360"/>
              <a:gd name="connsiteX1" fmla="*/ 982443 w 2695106"/>
              <a:gd name="connsiteY1" fmla="*/ 304194 h 3129360"/>
              <a:gd name="connsiteX2" fmla="*/ 2689323 w 2695106"/>
              <a:gd name="connsiteY2" fmla="*/ 167034 h 3129360"/>
              <a:gd name="connsiteX3" fmla="*/ 1917163 w 2695106"/>
              <a:gd name="connsiteY3" fmla="*/ 1604674 h 3129360"/>
              <a:gd name="connsiteX4" fmla="*/ 1531083 w 2695106"/>
              <a:gd name="connsiteY4" fmla="*/ 2239674 h 3129360"/>
              <a:gd name="connsiteX5" fmla="*/ 1459963 w 2695106"/>
              <a:gd name="connsiteY5" fmla="*/ 3128674 h 3129360"/>
              <a:gd name="connsiteX6" fmla="*/ 7083 w 2695106"/>
              <a:gd name="connsiteY6" fmla="*/ 2346354 h 3129360"/>
              <a:gd name="connsiteX0" fmla="*/ 5691 w 2693714"/>
              <a:gd name="connsiteY0" fmla="*/ 2404089 h 3187137"/>
              <a:gd name="connsiteX1" fmla="*/ 1021691 w 2693714"/>
              <a:gd name="connsiteY1" fmla="*/ 240009 h 3187137"/>
              <a:gd name="connsiteX2" fmla="*/ 2687931 w 2693714"/>
              <a:gd name="connsiteY2" fmla="*/ 224769 h 3187137"/>
              <a:gd name="connsiteX3" fmla="*/ 1915771 w 2693714"/>
              <a:gd name="connsiteY3" fmla="*/ 1662409 h 3187137"/>
              <a:gd name="connsiteX4" fmla="*/ 1529691 w 2693714"/>
              <a:gd name="connsiteY4" fmla="*/ 2297409 h 3187137"/>
              <a:gd name="connsiteX5" fmla="*/ 1458571 w 2693714"/>
              <a:gd name="connsiteY5" fmla="*/ 3186409 h 3187137"/>
              <a:gd name="connsiteX6" fmla="*/ 5691 w 2693714"/>
              <a:gd name="connsiteY6" fmla="*/ 2404089 h 318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3714" h="3187137">
                <a:moveTo>
                  <a:pt x="5691" y="2404089"/>
                </a:moveTo>
                <a:cubicBezTo>
                  <a:pt x="-67122" y="1913022"/>
                  <a:pt x="574651" y="603229"/>
                  <a:pt x="1021691" y="240009"/>
                </a:cubicBezTo>
                <a:cubicBezTo>
                  <a:pt x="1468731" y="-123211"/>
                  <a:pt x="2611731" y="-29231"/>
                  <a:pt x="2687931" y="224769"/>
                </a:cubicBezTo>
                <a:cubicBezTo>
                  <a:pt x="2764131" y="478769"/>
                  <a:pt x="2064784" y="1278022"/>
                  <a:pt x="1915771" y="1662409"/>
                </a:cubicBezTo>
                <a:cubicBezTo>
                  <a:pt x="1766758" y="2046796"/>
                  <a:pt x="1605891" y="2043409"/>
                  <a:pt x="1529691" y="2297409"/>
                </a:cubicBezTo>
                <a:cubicBezTo>
                  <a:pt x="1453491" y="2551409"/>
                  <a:pt x="1712571" y="3168629"/>
                  <a:pt x="1458571" y="3186409"/>
                </a:cubicBezTo>
                <a:cubicBezTo>
                  <a:pt x="1204571" y="3204189"/>
                  <a:pt x="78504" y="2895156"/>
                  <a:pt x="5691" y="2404089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91912" y="1750446"/>
            <a:ext cx="1982047" cy="784551"/>
          </a:xfrm>
          <a:custGeom>
            <a:avLst/>
            <a:gdLst>
              <a:gd name="connsiteX0" fmla="*/ 0 w 914400"/>
              <a:gd name="connsiteY0" fmla="*/ 457200 h 914400"/>
              <a:gd name="connsiteX1" fmla="*/ 457200 w 914400"/>
              <a:gd name="connsiteY1" fmla="*/ 0 h 914400"/>
              <a:gd name="connsiteX2" fmla="*/ 914400 w 914400"/>
              <a:gd name="connsiteY2" fmla="*/ 457200 h 914400"/>
              <a:gd name="connsiteX3" fmla="*/ 457200 w 914400"/>
              <a:gd name="connsiteY3" fmla="*/ 914400 h 914400"/>
              <a:gd name="connsiteX4" fmla="*/ 0 w 914400"/>
              <a:gd name="connsiteY4" fmla="*/ 457200 h 914400"/>
              <a:gd name="connsiteX0" fmla="*/ 0 w 1859280"/>
              <a:gd name="connsiteY0" fmla="*/ 426825 h 914595"/>
              <a:gd name="connsiteX1" fmla="*/ 1402080 w 1859280"/>
              <a:gd name="connsiteY1" fmla="*/ 105 h 914595"/>
              <a:gd name="connsiteX2" fmla="*/ 1859280 w 1859280"/>
              <a:gd name="connsiteY2" fmla="*/ 457305 h 914595"/>
              <a:gd name="connsiteX3" fmla="*/ 1402080 w 1859280"/>
              <a:gd name="connsiteY3" fmla="*/ 914505 h 914595"/>
              <a:gd name="connsiteX4" fmla="*/ 0 w 1859280"/>
              <a:gd name="connsiteY4" fmla="*/ 426825 h 914595"/>
              <a:gd name="connsiteX0" fmla="*/ 10715 w 1869995"/>
              <a:gd name="connsiteY0" fmla="*/ 426782 h 732114"/>
              <a:gd name="connsiteX1" fmla="*/ 1412795 w 1869995"/>
              <a:gd name="connsiteY1" fmla="*/ 62 h 732114"/>
              <a:gd name="connsiteX2" fmla="*/ 1869995 w 1869995"/>
              <a:gd name="connsiteY2" fmla="*/ 457262 h 732114"/>
              <a:gd name="connsiteX3" fmla="*/ 823515 w 1869995"/>
              <a:gd name="connsiteY3" fmla="*/ 731582 h 732114"/>
              <a:gd name="connsiteX4" fmla="*/ 10715 w 1869995"/>
              <a:gd name="connsiteY4" fmla="*/ 426782 h 732114"/>
              <a:gd name="connsiteX0" fmla="*/ 11007 w 1982047"/>
              <a:gd name="connsiteY0" fmla="*/ 428874 h 784551"/>
              <a:gd name="connsiteX1" fmla="*/ 1413087 w 1982047"/>
              <a:gd name="connsiteY1" fmla="*/ 2154 h 784551"/>
              <a:gd name="connsiteX2" fmla="*/ 1982047 w 1982047"/>
              <a:gd name="connsiteY2" fmla="*/ 621914 h 784551"/>
              <a:gd name="connsiteX3" fmla="*/ 823807 w 1982047"/>
              <a:gd name="connsiteY3" fmla="*/ 733674 h 784551"/>
              <a:gd name="connsiteX4" fmla="*/ 11007 w 1982047"/>
              <a:gd name="connsiteY4" fmla="*/ 428874 h 7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2047" h="784551">
                <a:moveTo>
                  <a:pt x="11007" y="428874"/>
                </a:moveTo>
                <a:cubicBezTo>
                  <a:pt x="109220" y="306954"/>
                  <a:pt x="1084580" y="-30019"/>
                  <a:pt x="1413087" y="2154"/>
                </a:cubicBezTo>
                <a:cubicBezTo>
                  <a:pt x="1741594" y="34327"/>
                  <a:pt x="1982047" y="369409"/>
                  <a:pt x="1982047" y="621914"/>
                </a:cubicBezTo>
                <a:cubicBezTo>
                  <a:pt x="1982047" y="874419"/>
                  <a:pt x="1152314" y="765847"/>
                  <a:pt x="823807" y="733674"/>
                </a:cubicBezTo>
                <a:cubicBezTo>
                  <a:pt x="495300" y="701501"/>
                  <a:pt x="-87206" y="550794"/>
                  <a:pt x="11007" y="428874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05622" y="6096000"/>
            <a:ext cx="4309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nassgeodata.gmu.edu/</a:t>
            </a:r>
            <a:r>
              <a:rPr lang="en-US" sz="2400" dirty="0" err="1" smtClean="0"/>
              <a:t>cropscape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7391400" y="1219200"/>
            <a:ext cx="990600" cy="3788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91400" y="4699772"/>
            <a:ext cx="1066800" cy="3788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26960" y="5334000"/>
            <a:ext cx="1031240" cy="3788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441" y="146401"/>
            <a:ext cx="8560253" cy="6551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6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314" y="155551"/>
            <a:ext cx="8455079" cy="6524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29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441" y="146401"/>
            <a:ext cx="8560253" cy="6551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441" y="146401"/>
            <a:ext cx="8560253" cy="6551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1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Certified Organic (Oklahoma)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Number of farms: 23 (2015); </a:t>
            </a:r>
            <a:r>
              <a:rPr lang="en-US" sz="2000" b="1" dirty="0"/>
              <a:t>34 </a:t>
            </a:r>
            <a:r>
              <a:rPr lang="en-US" sz="2000" b="1" dirty="0" smtClean="0"/>
              <a:t>(2016)</a:t>
            </a:r>
            <a:endParaRPr lang="en-US" sz="2000" b="1" dirty="0"/>
          </a:p>
          <a:p>
            <a:r>
              <a:rPr lang="en-US" sz="2000" b="1" dirty="0" smtClean="0"/>
              <a:t>Total acres increased from </a:t>
            </a:r>
            <a:r>
              <a:rPr lang="en-US" sz="2000" b="1" dirty="0"/>
              <a:t>6,082 </a:t>
            </a:r>
            <a:r>
              <a:rPr lang="en-US" sz="2000" b="1" dirty="0" smtClean="0"/>
              <a:t>(2015); 18,008 (2016).</a:t>
            </a:r>
            <a:endParaRPr lang="en-US" sz="2000" b="1" dirty="0"/>
          </a:p>
          <a:p>
            <a:pPr lvl="1"/>
            <a:r>
              <a:rPr lang="en-US" sz="1600" b="1" dirty="0" smtClean="0"/>
              <a:t>29 </a:t>
            </a:r>
            <a:r>
              <a:rPr lang="en-US" sz="1600" b="1" dirty="0"/>
              <a:t>farms had crop sales</a:t>
            </a:r>
            <a:r>
              <a:rPr lang="en-US" sz="1600" b="1" dirty="0" smtClean="0"/>
              <a:t>,</a:t>
            </a:r>
          </a:p>
          <a:p>
            <a:pPr lvl="1"/>
            <a:r>
              <a:rPr lang="en-US" sz="1600" b="1" dirty="0" smtClean="0"/>
              <a:t>5 </a:t>
            </a:r>
            <a:r>
              <a:rPr lang="en-US" sz="1600" b="1" dirty="0"/>
              <a:t>livestock and/or poultry </a:t>
            </a:r>
            <a:r>
              <a:rPr lang="en-US" sz="1600" b="1" dirty="0" smtClean="0"/>
              <a:t>sales</a:t>
            </a:r>
          </a:p>
          <a:p>
            <a:pPr lvl="1">
              <a:spcAft>
                <a:spcPts val="1200"/>
              </a:spcAft>
            </a:pPr>
            <a:r>
              <a:rPr lang="en-US" sz="1600" b="1" dirty="0" smtClean="0"/>
              <a:t>4 </a:t>
            </a:r>
            <a:r>
              <a:rPr lang="en-US" sz="1600" b="1" dirty="0"/>
              <a:t>livestock and/or poultry products sales.</a:t>
            </a:r>
          </a:p>
          <a:p>
            <a:r>
              <a:rPr lang="en-US" sz="2000" b="1" dirty="0" smtClean="0"/>
              <a:t>13 </a:t>
            </a:r>
            <a:r>
              <a:rPr lang="en-US" sz="2000" b="1" dirty="0"/>
              <a:t>growers harvested 7,032 acres of field crops with sales of $2,030,942.</a:t>
            </a:r>
          </a:p>
          <a:p>
            <a:pPr lvl="1"/>
            <a:r>
              <a:rPr lang="en-US" sz="1600" b="1" dirty="0" smtClean="0"/>
              <a:t>soybeans </a:t>
            </a:r>
            <a:r>
              <a:rPr lang="en-US" sz="1600" b="1" dirty="0"/>
              <a:t>($</a:t>
            </a:r>
            <a:r>
              <a:rPr lang="en-US" sz="1600" b="1" dirty="0" smtClean="0"/>
              <a:t>863,120),</a:t>
            </a:r>
          </a:p>
          <a:p>
            <a:pPr lvl="1"/>
            <a:r>
              <a:rPr lang="en-US" sz="1600" b="1" dirty="0" smtClean="0"/>
              <a:t>wheat </a:t>
            </a:r>
            <a:r>
              <a:rPr lang="en-US" sz="1600" b="1" dirty="0"/>
              <a:t>($</a:t>
            </a:r>
            <a:r>
              <a:rPr lang="en-US" sz="1600" b="1" dirty="0" smtClean="0"/>
              <a:t>687,480),</a:t>
            </a:r>
          </a:p>
          <a:p>
            <a:pPr lvl="1">
              <a:spcAft>
                <a:spcPts val="1200"/>
              </a:spcAft>
            </a:pPr>
            <a:r>
              <a:rPr lang="en-US" sz="1600" b="1" dirty="0" smtClean="0"/>
              <a:t> dry </a:t>
            </a:r>
            <a:r>
              <a:rPr lang="en-US" sz="1600" b="1" dirty="0"/>
              <a:t>hay ($</a:t>
            </a:r>
            <a:r>
              <a:rPr lang="en-US" sz="1600" b="1" dirty="0" smtClean="0"/>
              <a:t>455,967).</a:t>
            </a:r>
            <a:endParaRPr lang="en-US" sz="2000" b="1" dirty="0" smtClean="0"/>
          </a:p>
          <a:p>
            <a:pPr>
              <a:spcAft>
                <a:spcPts val="1200"/>
              </a:spcAft>
            </a:pPr>
            <a:r>
              <a:rPr lang="en-US" sz="2000" b="1" dirty="0"/>
              <a:t>Cattle (all cattle except milk cows and beef cows) </a:t>
            </a:r>
            <a:r>
              <a:rPr lang="en-US" sz="2000" b="1" dirty="0" smtClean="0"/>
              <a:t>$</a:t>
            </a:r>
            <a:r>
              <a:rPr lang="en-US" sz="2000" b="1" dirty="0"/>
              <a:t>457,523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388854"/>
            <a:ext cx="347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Troy Marshall, USDA/NASS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Certified Organic (Oklahoma)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Total </a:t>
            </a:r>
            <a:r>
              <a:rPr lang="en-US" sz="2000" b="1" dirty="0"/>
              <a:t>sales of vegetables grown in the open of $259,558 were produced on 14 acres </a:t>
            </a:r>
            <a:r>
              <a:rPr lang="en-US" sz="2000" b="1" dirty="0" smtClean="0"/>
              <a:t>from 13 </a:t>
            </a:r>
            <a:r>
              <a:rPr lang="en-US" sz="2000" b="1" dirty="0"/>
              <a:t>farms.</a:t>
            </a:r>
          </a:p>
          <a:p>
            <a:pPr lvl="1"/>
            <a:r>
              <a:rPr lang="en-US" sz="1600" b="1" dirty="0"/>
              <a:t>tomatoes $73,360,</a:t>
            </a:r>
          </a:p>
          <a:p>
            <a:pPr lvl="1"/>
            <a:r>
              <a:rPr lang="en-US" sz="1600" b="1" dirty="0" smtClean="0"/>
              <a:t>squash </a:t>
            </a:r>
            <a:r>
              <a:rPr lang="en-US" sz="1600" b="1" dirty="0"/>
              <a:t>$23,534,</a:t>
            </a:r>
          </a:p>
          <a:p>
            <a:pPr lvl="1"/>
            <a:r>
              <a:rPr lang="en-US" sz="1600" b="1" dirty="0"/>
              <a:t>potatoes $18,720,</a:t>
            </a:r>
          </a:p>
          <a:p>
            <a:pPr lvl="1"/>
            <a:r>
              <a:rPr lang="en-US" sz="1600" b="1" dirty="0"/>
              <a:t>lettuce $16,712</a:t>
            </a:r>
          </a:p>
          <a:p>
            <a:pPr lvl="1">
              <a:spcAft>
                <a:spcPts val="1200"/>
              </a:spcAft>
            </a:pPr>
            <a:r>
              <a:rPr lang="en-US" sz="1600" b="1" dirty="0"/>
              <a:t>cabbage $15,865.</a:t>
            </a:r>
          </a:p>
          <a:p>
            <a:r>
              <a:rPr lang="en-US" sz="2000" b="1" dirty="0" smtClean="0"/>
              <a:t>Berries </a:t>
            </a:r>
            <a:r>
              <a:rPr lang="en-US" sz="2000" b="1" dirty="0"/>
              <a:t>and other fruits (excluding apples and citrus) grown on 6 acres from 8 growers</a:t>
            </a:r>
          </a:p>
          <a:p>
            <a:pPr lvl="1">
              <a:spcAft>
                <a:spcPts val="1200"/>
              </a:spcAft>
            </a:pPr>
            <a:r>
              <a:rPr lang="en-US" sz="1600" b="1" dirty="0" smtClean="0"/>
              <a:t>$96,276</a:t>
            </a:r>
            <a:endParaRPr lang="en-US" sz="1600" b="1" dirty="0"/>
          </a:p>
          <a:p>
            <a:pPr>
              <a:spcAft>
                <a:spcPts val="1200"/>
              </a:spcAft>
            </a:pPr>
            <a:r>
              <a:rPr lang="en-US" sz="2000" b="1" dirty="0" smtClean="0"/>
              <a:t>Egg </a:t>
            </a:r>
            <a:r>
              <a:rPr lang="en-US" sz="2000" b="1" dirty="0"/>
              <a:t>sales came to $</a:t>
            </a:r>
            <a:r>
              <a:rPr lang="en-US" sz="2000" b="1" dirty="0" smtClean="0"/>
              <a:t>98,500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6388854"/>
            <a:ext cx="347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Troy Marshall, USDA/NASS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erso\Desktop\1 Seed Trade\OK-temperature.Annual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CDCDC"/>
              </a:clrFrom>
              <a:clrTo>
                <a:srgbClr val="DCDC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4" r="4167" b="32727"/>
          <a:stretch/>
        </p:blipFill>
        <p:spPr bwMode="auto">
          <a:xfrm>
            <a:off x="0" y="4582159"/>
            <a:ext cx="8763000" cy="197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erso\Desktop\1 Seed Trade\OK-CD00.prcp.Annual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8" b="10609"/>
          <a:stretch/>
        </p:blipFill>
        <p:spPr bwMode="auto">
          <a:xfrm>
            <a:off x="0" y="1130586"/>
            <a:ext cx="9144000" cy="353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6450" y="6324600"/>
            <a:ext cx="236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Temperature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1447800"/>
            <a:ext cx="2365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Precipitation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66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1900s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624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1910s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48289" y="83820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1920s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34089" y="83820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1930s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198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1940s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056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1950s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914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1960s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772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1970s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630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1980s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488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1990s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346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20489" y="84986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0266" y="0"/>
            <a:ext cx="7164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Oklahoma Climatological Survey</a:t>
            </a:r>
          </a:p>
          <a:p>
            <a:pPr algn="ctr"/>
            <a:r>
              <a:rPr lang="en-US" sz="2000" b="1" dirty="0" smtClean="0"/>
              <a:t>Annual Precipitation/Temperature History with 5-year Tendencies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4381500" y="2032575"/>
            <a:ext cx="2781300" cy="42158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00200" y="2032575"/>
            <a:ext cx="2781300" cy="42158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845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Size: Acres of Cropland</a:t>
            </a:r>
            <a:endParaRPr lang="en-US" dirty="0"/>
          </a:p>
        </p:txBody>
      </p:sp>
      <p:pic>
        <p:nvPicPr>
          <p:cNvPr id="1028" name="Picture 4" descr="C:\Users\anderso\Desktop\final_infographic_cropland3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t="30112" r="8490" b="56705"/>
          <a:stretch/>
        </p:blipFill>
        <p:spPr bwMode="auto">
          <a:xfrm>
            <a:off x="400667" y="1447800"/>
            <a:ext cx="823995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 Size: Contributing Factors</a:t>
            </a:r>
            <a:endParaRPr lang="en-US" dirty="0"/>
          </a:p>
        </p:txBody>
      </p:sp>
      <p:pic>
        <p:nvPicPr>
          <p:cNvPr id="2050" name="Picture 2" descr="C:\Users\anderso\Desktop\final_infographic_cropland3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68878" r="6455" b="14993"/>
          <a:stretch/>
        </p:blipFill>
        <p:spPr bwMode="auto">
          <a:xfrm>
            <a:off x="685799" y="1524000"/>
            <a:ext cx="769620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Selected Annual Production Expenses by Category: 2012-16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 bwMode="auto">
          <a:xfrm>
            <a:off x="900469" y="1600199"/>
            <a:ext cx="7481531" cy="457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396335"/>
            <a:ext cx="4037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Oklahoma Agricultural Statistics 2017, USDA/NASS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       Oklahoma Department of Agriculture Food &amp; Forestry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78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316" t="28596" r="38952" b="26814"/>
          <a:stretch/>
        </p:blipFill>
        <p:spPr>
          <a:xfrm>
            <a:off x="533400" y="0"/>
            <a:ext cx="6172980" cy="6705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1263" t="9037" b="10519"/>
          <a:stretch/>
        </p:blipFill>
        <p:spPr>
          <a:xfrm>
            <a:off x="7010400" y="75990"/>
            <a:ext cx="1997588" cy="67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76400"/>
            <a:ext cx="5619750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5558135"/>
            <a:ext cx="670728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DA5114"/>
                </a:solidFill>
                <a:latin typeface="Blackadder ITC" panose="04020505051007020D02" pitchFamily="82" charset="0"/>
              </a:rPr>
              <a:t>Providing Inspiration for Agricultural Success</a:t>
            </a:r>
            <a:endParaRPr lang="en-US" sz="3200" b="1" dirty="0">
              <a:solidFill>
                <a:srgbClr val="DA5114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799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Forward Contract Prices for 2018 Harvest Delivery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723530"/>
              </p:ext>
            </p:extLst>
          </p:nvPr>
        </p:nvGraphicFramePr>
        <p:xfrm>
          <a:off x="1524000" y="2133600"/>
          <a:ext cx="6096000" cy="3235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Crop</a:t>
                      </a:r>
                      <a:endParaRPr lang="en-US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F. Contract</a:t>
                      </a:r>
                      <a:endParaRPr lang="en-US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Basis </a:t>
                      </a: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¢</a:t>
                      </a:r>
                      <a:endParaRPr lang="en-US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F. Contract Price</a:t>
                      </a:r>
                      <a:endParaRPr lang="en-US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Forward</a:t>
                      </a:r>
                      <a:r>
                        <a:rPr lang="en-US" b="1" baseline="0" dirty="0" smtClean="0"/>
                        <a:t> Contract  </a:t>
                      </a:r>
                      <a:endParaRPr lang="en-US" b="1" dirty="0"/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Wheat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KC July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-58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smtClean="0">
                          <a:sym typeface="Wingdings" panose="05000000000000000000" pitchFamily="2" charset="2"/>
                        </a:rPr>
                        <a:t> -40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$5.40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$4.90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Corn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CBT</a:t>
                      </a:r>
                      <a:r>
                        <a:rPr lang="en-US" b="1" baseline="0" dirty="0" smtClean="0"/>
                        <a:t> Dec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-55 </a:t>
                      </a:r>
                      <a:r>
                        <a:rPr lang="en-US" b="1" dirty="0" smtClean="0">
                          <a:sym typeface="Wingdings" panose="05000000000000000000" pitchFamily="2" charset="2"/>
                        </a:rPr>
                        <a:t> 10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$4.05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$3.50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Sorghum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CBT Dec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-65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$4.05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$3.40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Soybeans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CBT</a:t>
                      </a:r>
                      <a:r>
                        <a:rPr lang="en-US" b="1" baseline="0" dirty="0" smtClean="0"/>
                        <a:t> Nov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-90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$10.35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$9.45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Cotton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ICEUS Dec 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-5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78.40</a:t>
                      </a: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¢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73</a:t>
                      </a: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¢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Canola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$6.48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Sesame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33</a:t>
                      </a: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¢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2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CFTC Commitments of Traders</a:t>
            </a:r>
            <a:endParaRPr lang="en-US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121728"/>
              </p:ext>
            </p:extLst>
          </p:nvPr>
        </p:nvGraphicFramePr>
        <p:xfrm>
          <a:off x="1371600" y="2057400"/>
          <a:ext cx="6309360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Commodity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1/9/18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2/20/1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3/6/18</a:t>
                      </a:r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(Thousand Contracts)</a:t>
                      </a:r>
                      <a:endParaRPr 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SRW Wheat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-142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-67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-33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HRW</a:t>
                      </a:r>
                      <a:r>
                        <a:rPr lang="en-US" sz="2400" b="1" baseline="0" dirty="0" smtClean="0"/>
                        <a:t> Wheat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-20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21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Corn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-227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164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Soybeans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-103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99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184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6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Oklahoma Farm Income</a:t>
            </a:r>
            <a:br>
              <a:rPr lang="en-US" b="1" dirty="0" smtClean="0"/>
            </a:br>
            <a:r>
              <a:rPr lang="en-US" sz="2700" b="1" dirty="0" smtClean="0"/>
              <a:t>(Billion Dollars)</a:t>
            </a:r>
            <a:endParaRPr lang="en-US" sz="27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0" y="1600201"/>
            <a:ext cx="733116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1132" y="2149862"/>
            <a:ext cx="80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Total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36335" y="3505200"/>
            <a:ext cx="1353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Livestock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3532" y="4267200"/>
            <a:ext cx="783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Crop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4114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Bureau of Economic Analysis: CA45 Farm Income and Expenses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162425" y="50292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29599" y="3043534"/>
            <a:ext cx="8290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$6.2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$4.8</a:t>
            </a:r>
          </a:p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$1.4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Oklahoma Harvested Crop Acres </a:t>
            </a: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9" y="1606983"/>
            <a:ext cx="7358041" cy="45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1531203"/>
            <a:ext cx="2114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Harvested</a:t>
            </a:r>
          </a:p>
          <a:p>
            <a:r>
              <a:rPr lang="en-US" sz="2400" b="1" dirty="0" smtClean="0"/>
              <a:t>(Million Acres)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03336" y="6211669"/>
            <a:ext cx="684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Corn, sorghum, oats, barley, rye wheat, soybeans, peanuts, cotton,</a:t>
            </a:r>
          </a:p>
          <a:p>
            <a:r>
              <a:rPr lang="en-US" dirty="0" smtClean="0"/>
              <a:t> canola, vegetables, hay, others (includes double crop and cover crops).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6400" y="2514600"/>
            <a:ext cx="61722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600200"/>
            <a:ext cx="7352424" cy="441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Oklahoma Wheat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98104" y="1905000"/>
            <a:ext cx="2045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Planted</a:t>
            </a:r>
          </a:p>
          <a:p>
            <a:pPr algn="ctr"/>
            <a:r>
              <a:rPr lang="en-US" sz="2400" b="1" dirty="0" smtClean="0"/>
              <a:t>(Million Acres)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71800" y="3817203"/>
            <a:ext cx="2045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Harvested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(Million Acres)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F5E55C585DB41A8086B22A0BA3978" ma:contentTypeVersion="10" ma:contentTypeDescription="Create a new document." ma:contentTypeScope="" ma:versionID="4017d100ac469d27e8afbfcd5da291e5">
  <xsd:schema xmlns:xsd="http://www.w3.org/2001/XMLSchema" xmlns:xs="http://www.w3.org/2001/XMLSchema" xmlns:p="http://schemas.microsoft.com/office/2006/metadata/properties" xmlns:ns3="6d636ed6-4d22-4f9b-a70c-2b144907596b" xmlns:ns4="db382af5-41d1-4468-8b87-e2f8642e227d" targetNamespace="http://schemas.microsoft.com/office/2006/metadata/properties" ma:root="true" ma:fieldsID="a87cfaeeda2f48cde7ed09687aa51c61" ns3:_="" ns4:_="">
    <xsd:import namespace="6d636ed6-4d22-4f9b-a70c-2b144907596b"/>
    <xsd:import namespace="db382af5-41d1-4468-8b87-e2f8642e22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36ed6-4d22-4f9b-a70c-2b1449075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82af5-41d1-4468-8b87-e2f8642e2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8F0B64-87AD-4D8D-B721-75BB3DF6DD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36ed6-4d22-4f9b-a70c-2b144907596b"/>
    <ds:schemaRef ds:uri="db382af5-41d1-4468-8b87-e2f8642e2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F3F362-C710-48A8-8167-1D9DB49162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9AC907-0506-4773-A6D8-C3ACEB9FF5B2}">
  <ds:schemaRefs>
    <ds:schemaRef ds:uri="6d636ed6-4d22-4f9b-a70c-2b144907596b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db382af5-41d1-4468-8b87-e2f8642e227d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960</Words>
  <Application>Microsoft Office PowerPoint</Application>
  <PresentationFormat>On-screen Show (4:3)</PresentationFormat>
  <Paragraphs>320</Paragraphs>
  <Slides>40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Blackadder ITC</vt:lpstr>
      <vt:lpstr>Calibri</vt:lpstr>
      <vt:lpstr>Times New Roman</vt:lpstr>
      <vt:lpstr>Wingdings</vt:lpstr>
      <vt:lpstr>Office Theme</vt:lpstr>
      <vt:lpstr>Oklahoma Crop Agriculture</vt:lpstr>
      <vt:lpstr>Thought for the day!</vt:lpstr>
      <vt:lpstr>PowerPoint Presentation</vt:lpstr>
      <vt:lpstr>PowerPoint Presentation</vt:lpstr>
      <vt:lpstr>Forward Contract Prices for 2018 Harvest Delivery</vt:lpstr>
      <vt:lpstr>CFTC Commitments of Traders</vt:lpstr>
      <vt:lpstr>Oklahoma Farm Income (Billion Dollars)</vt:lpstr>
      <vt:lpstr>Oklahoma Harvested Crop Acres </vt:lpstr>
      <vt:lpstr>Oklahoma Wheat </vt:lpstr>
      <vt:lpstr>Oklahoma Wheat </vt:lpstr>
      <vt:lpstr>U.S. HRW Wheat</vt:lpstr>
      <vt:lpstr>Hard Red Winter Wheat</vt:lpstr>
      <vt:lpstr>Corn: Planted Acres</vt:lpstr>
      <vt:lpstr>Corn: Planted Acres &amp; Price</vt:lpstr>
      <vt:lpstr>Sorghum: Planted Acres</vt:lpstr>
      <vt:lpstr>Sorghum: Planted Acres &amp; Price</vt:lpstr>
      <vt:lpstr>Cotton: Planted Acres</vt:lpstr>
      <vt:lpstr>Cotton: Planted Acres &amp; Price</vt:lpstr>
      <vt:lpstr>Soybeans: Planted Acres</vt:lpstr>
      <vt:lpstr>Soybeans: Planted Acres &amp; Price</vt:lpstr>
      <vt:lpstr>Peanut: Planted Acres &amp; Price</vt:lpstr>
      <vt:lpstr>Major Crops: Planted (1,000 Acres)</vt:lpstr>
      <vt:lpstr>World: Harvested Acres (Million)</vt:lpstr>
      <vt:lpstr>World: Production (Billion Bu/480 Bales)</vt:lpstr>
      <vt:lpstr>PowerPoint Presentation</vt:lpstr>
      <vt:lpstr>Canola</vt:lpstr>
      <vt:lpstr>Summary of Crop Harvested Acres: (5-year average; 1,000 acres)</vt:lpstr>
      <vt:lpstr>Net Return: Garfield Co.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Certified Organic (Oklahoma)</vt:lpstr>
      <vt:lpstr>Certified Organic (Oklahoma)</vt:lpstr>
      <vt:lpstr>PowerPoint Presentation</vt:lpstr>
      <vt:lpstr>Farm Size: Acres of Cropland</vt:lpstr>
      <vt:lpstr>Farm Size: Contributing Factors</vt:lpstr>
      <vt:lpstr>Selected Annual Production Expenses by Category: 2012-16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Kim</dc:creator>
  <cp:lastModifiedBy>Spradlin, Cassidy D</cp:lastModifiedBy>
  <cp:revision>105</cp:revision>
  <cp:lastPrinted>2018-03-13T12:50:02Z</cp:lastPrinted>
  <dcterms:created xsi:type="dcterms:W3CDTF">2018-01-25T14:22:36Z</dcterms:created>
  <dcterms:modified xsi:type="dcterms:W3CDTF">2020-10-15T14:34:37Z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0x010100560F5E55C585DB41A8086B22A0BA3978</vt:lpwstr>
  </property>
</Properties>
</file>