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59"/>
  </p:notesMasterIdLst>
  <p:handoutMasterIdLst>
    <p:handoutMasterId r:id="rId60"/>
  </p:handoutMasterIdLst>
  <p:sldIdLst>
    <p:sldId id="935" r:id="rId5"/>
    <p:sldId id="1093" r:id="rId6"/>
    <p:sldId id="1089" r:id="rId7"/>
    <p:sldId id="1094" r:id="rId8"/>
    <p:sldId id="1090" r:id="rId9"/>
    <p:sldId id="1095" r:id="rId10"/>
    <p:sldId id="1091" r:id="rId11"/>
    <p:sldId id="1075" r:id="rId12"/>
    <p:sldId id="1076" r:id="rId13"/>
    <p:sldId id="1077" r:id="rId14"/>
    <p:sldId id="1081" r:id="rId15"/>
    <p:sldId id="1083" r:id="rId16"/>
    <p:sldId id="1082" r:id="rId17"/>
    <p:sldId id="1084" r:id="rId18"/>
    <p:sldId id="1092" r:id="rId19"/>
    <p:sldId id="1078" r:id="rId20"/>
    <p:sldId id="1079" r:id="rId21"/>
    <p:sldId id="1086" r:id="rId22"/>
    <p:sldId id="1085" r:id="rId23"/>
    <p:sldId id="1080" r:id="rId24"/>
    <p:sldId id="1087" r:id="rId25"/>
    <p:sldId id="1088" r:id="rId26"/>
    <p:sldId id="1049" r:id="rId27"/>
    <p:sldId id="1050" r:id="rId28"/>
    <p:sldId id="1096" r:id="rId29"/>
    <p:sldId id="1052" r:id="rId30"/>
    <p:sldId id="1053" r:id="rId31"/>
    <p:sldId id="1054" r:id="rId32"/>
    <p:sldId id="1055" r:id="rId33"/>
    <p:sldId id="1056" r:id="rId34"/>
    <p:sldId id="1057" r:id="rId35"/>
    <p:sldId id="1058" r:id="rId36"/>
    <p:sldId id="1059" r:id="rId37"/>
    <p:sldId id="1060" r:id="rId38"/>
    <p:sldId id="1061" r:id="rId39"/>
    <p:sldId id="859" r:id="rId40"/>
    <p:sldId id="1097" r:id="rId41"/>
    <p:sldId id="1098" r:id="rId42"/>
    <p:sldId id="1062" r:id="rId43"/>
    <p:sldId id="1064" r:id="rId44"/>
    <p:sldId id="1065" r:id="rId45"/>
    <p:sldId id="1066" r:id="rId46"/>
    <p:sldId id="1067" r:id="rId47"/>
    <p:sldId id="1068" r:id="rId48"/>
    <p:sldId id="1099" r:id="rId49"/>
    <p:sldId id="1070" r:id="rId50"/>
    <p:sldId id="1071" r:id="rId51"/>
    <p:sldId id="1072" r:id="rId52"/>
    <p:sldId id="1073" r:id="rId53"/>
    <p:sldId id="1074" r:id="rId54"/>
    <p:sldId id="901" r:id="rId55"/>
    <p:sldId id="833" r:id="rId56"/>
    <p:sldId id="1047" r:id="rId57"/>
    <p:sldId id="1046" r:id="rId5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A"/>
    <a:srgbClr val="FFEFEF"/>
    <a:srgbClr val="F9F6FC"/>
    <a:srgbClr val="000000"/>
    <a:srgbClr val="EBF2FF"/>
    <a:srgbClr val="F2F9EB"/>
    <a:srgbClr val="482808"/>
    <a:srgbClr val="003E6C"/>
    <a:srgbClr val="FFFFC1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827227520835413E-2"/>
          <c:y val="5.5082695142559236E-2"/>
          <c:w val="0.61834032122060656"/>
          <c:h val="0.6786922637534201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World Stocks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27-4DE2-85C9-0953E0CB483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DF-4458-8C06-944F854E911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4D-4468-A0D5-90A5B6D5BA7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F7-47A6-8523-FA4DC63AE69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F7-47A6-8523-FA4DC63AE69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BA7-48C4-BCFC-834F1FB304AB}"/>
                </c:ext>
              </c:extLst>
            </c:dLbl>
            <c:dLbl>
              <c:idx val="9"/>
              <c:numFmt formatCode="#,##0" sourceLinked="0"/>
              <c:spPr>
                <a:solidFill>
                  <a:srgbClr val="FFF7F7"/>
                </a:solidFill>
                <a:ln w="3175">
                  <a:solidFill>
                    <a:srgbClr val="FF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854-49CA-9D6B-B397EAC51158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84-4E64-B08F-592417941CB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84-4E64-B08F-592417941CB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84-4E64-B08F-592417941CBC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84-4E64-B08F-592417941CBC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84-4E64-B08F-592417941CBC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84-4E64-B08F-592417941CBC}"/>
                </c:ext>
              </c:extLst>
            </c:dLbl>
            <c:numFmt formatCode="#,##0" sourceLinked="0"/>
            <c:spPr>
              <a:solidFill>
                <a:srgbClr val="FFF7F7"/>
              </a:solidFill>
              <a:ln w="3175">
                <a:solidFill>
                  <a:srgbClr val="FF0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Sheet1!$B$1:$AD$1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strCache>
            </c:strRef>
          </c:cat>
          <c:val>
            <c:numRef>
              <c:f>Sheet1!$B$3:$AD$3</c:f>
              <c:numCache>
                <c:formatCode>0.0</c:formatCode>
                <c:ptCount val="14"/>
                <c:pt idx="0">
                  <c:v>125.506</c:v>
                </c:pt>
                <c:pt idx="1">
                  <c:v>136.05199999999999</c:v>
                </c:pt>
                <c:pt idx="2">
                  <c:v>131.655</c:v>
                </c:pt>
                <c:pt idx="3">
                  <c:v>115.38</c:v>
                </c:pt>
                <c:pt idx="4">
                  <c:v>123.318</c:v>
                </c:pt>
                <c:pt idx="5">
                  <c:v>144.81299999999999</c:v>
                </c:pt>
                <c:pt idx="6">
                  <c:v>214.52500000000001</c:v>
                </c:pt>
                <c:pt idx="7">
                  <c:v>279.49900000000002</c:v>
                </c:pt>
                <c:pt idx="8">
                  <c:v>311.90899999999999</c:v>
                </c:pt>
                <c:pt idx="9">
                  <c:v>351.77800000000002</c:v>
                </c:pt>
                <c:pt idx="10">
                  <c:v>341.27800000000002</c:v>
                </c:pt>
                <c:pt idx="11">
                  <c:v>320.46699999999998</c:v>
                </c:pt>
                <c:pt idx="12">
                  <c:v>296.83499999999998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E9-45DE-A1A6-05F90CF6F2F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World-China Stocks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A7-48C4-BCFC-834F1FB304A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A7-48C4-BCFC-834F1FB304A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A7-48C4-BCFC-834F1FB304A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BA7-48C4-BCFC-834F1FB304A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A7-48C4-BCFC-834F1FB304A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BA7-48C4-BCFC-834F1FB304AB}"/>
                </c:ext>
              </c:extLst>
            </c:dLbl>
            <c:dLbl>
              <c:idx val="9"/>
              <c:numFmt formatCode="#,##0" sourceLinked="0"/>
              <c:spPr>
                <a:solidFill>
                  <a:srgbClr val="FFFFFF"/>
                </a:solidFill>
                <a:ln w="3175">
                  <a:solidFill>
                    <a:srgbClr val="002060"/>
                  </a:solidFill>
                </a:ln>
                <a:effectLst/>
              </c:spPr>
              <c:txPr>
                <a:bodyPr wrap="square" lIns="9144" tIns="9144" rIns="9144" bIns="9144" anchor="ctr">
                  <a:spAutoFit/>
                </a:bodyPr>
                <a:lstStyle/>
                <a:p>
                  <a:pPr>
                    <a:defRPr sz="1200" b="0" i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6854-49CA-9D6B-B397EAC51158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84-4E64-B08F-592417941CB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84-4E64-B08F-592417941CB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84-4E64-B08F-592417941CBC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84-4E64-B08F-592417941CBC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184-4E64-B08F-592417941CBC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184-4E64-B08F-592417941CBC}"/>
                </c:ext>
              </c:extLst>
            </c:dLbl>
            <c:numFmt formatCode="#,##0" sourceLinked="0"/>
            <c:spPr>
              <a:solidFill>
                <a:srgbClr val="FFFFFF"/>
              </a:solidFill>
              <a:ln w="3175">
                <a:solidFill>
                  <a:srgbClr val="002060"/>
                </a:solidFill>
              </a:ln>
              <a:effectLst/>
            </c:spPr>
            <c:txPr>
              <a:bodyPr wrap="square" lIns="9144" tIns="9144" rIns="9144" bIns="9144" anchor="ctr">
                <a:spAutoFit/>
              </a:bodyPr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Sheet1!$B$1:$AD$1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strCache>
            </c:strRef>
          </c:cat>
          <c:val>
            <c:numRef>
              <c:f>Sheet1!$B$5:$AD$5</c:f>
              <c:numCache>
                <c:formatCode>0.0</c:formatCode>
                <c:ptCount val="14"/>
                <c:pt idx="0">
                  <c:v>89.281000000000006</c:v>
                </c:pt>
                <c:pt idx="1">
                  <c:v>91.831999999999994</c:v>
                </c:pt>
                <c:pt idx="2">
                  <c:v>89.031000000000006</c:v>
                </c:pt>
                <c:pt idx="3">
                  <c:v>72.135999999999996</c:v>
                </c:pt>
                <c:pt idx="4">
                  <c:v>67.617999999999995</c:v>
                </c:pt>
                <c:pt idx="5">
                  <c:v>63.933</c:v>
                </c:pt>
                <c:pt idx="6">
                  <c:v>90.936999999999998</c:v>
                </c:pt>
                <c:pt idx="7">
                  <c:v>106.64400000000001</c:v>
                </c:pt>
                <c:pt idx="8">
                  <c:v>99.891999999999996</c:v>
                </c:pt>
                <c:pt idx="9">
                  <c:v>128.761</c:v>
                </c:pt>
                <c:pt idx="10">
                  <c:v>118.753</c:v>
                </c:pt>
                <c:pt idx="11">
                  <c:v>110.148</c:v>
                </c:pt>
                <c:pt idx="12">
                  <c:v>97.766000000000005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A7-48C4-BCFC-834F1FB30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083016"/>
        <c:axId val="230474720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World              % Stocks/Use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6"/>
            <c:spPr>
              <a:solidFill>
                <a:schemeClr val="accent2"/>
              </a:solidFill>
              <a:ln w="3175">
                <a:solidFill>
                  <a:schemeClr val="accent2"/>
                </a:solidFill>
              </a:ln>
            </c:spPr>
          </c:marker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9-104D-4468-A0D5-90A5B6D5BA7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A-104D-4468-A0D5-90A5B6D5BA7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A327-4DE2-85C9-0953E0CB4835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E-A327-4DE2-85C9-0953E0CB4835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0C-DEE9-45DE-A1A6-05F90CF6F2FF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27-4DE2-85C9-0953E0CB483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DF-4458-8C06-944F854E911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E9-45DE-A1A6-05F90CF6F2F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04D-4468-A0D5-90A5B6D5BA7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4D-4468-A0D5-90A5B6D5BA7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BA7-48C4-BCFC-834F1FB304AB}"/>
                </c:ext>
              </c:extLst>
            </c:dLbl>
            <c:dLbl>
              <c:idx val="9"/>
              <c:numFmt formatCode="#,##0" sourceLinked="0"/>
              <c:spPr>
                <a:solidFill>
                  <a:srgbClr val="FFFBFB"/>
                </a:solidFill>
                <a:ln w="3175">
                  <a:solidFill>
                    <a:srgbClr val="FF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327-4DE2-85C9-0953E0CB4835}"/>
                </c:ext>
              </c:extLst>
            </c:dLbl>
            <c:dLbl>
              <c:idx val="10"/>
              <c:numFmt formatCode="#,##0" sourceLinked="0"/>
              <c:spPr>
                <a:solidFill>
                  <a:srgbClr val="FFFBFB"/>
                </a:solidFill>
                <a:ln w="3175">
                  <a:solidFill>
                    <a:srgbClr val="FF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EE9-45DE-A1A6-05F90CF6F2FF}"/>
                </c:ext>
              </c:extLst>
            </c:dLbl>
            <c:dLbl>
              <c:idx val="11"/>
              <c:numFmt formatCode="#,##0" sourceLinked="0"/>
              <c:spPr>
                <a:solidFill>
                  <a:srgbClr val="FFFBFB"/>
                </a:solidFill>
                <a:ln w="3175">
                  <a:solidFill>
                    <a:srgbClr val="FF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3BA7-48C4-BCFC-834F1FB304AB}"/>
                </c:ext>
              </c:extLst>
            </c:dLbl>
            <c:dLbl>
              <c:idx val="12"/>
              <c:numFmt formatCode="#,##0" sourceLinked="0"/>
              <c:spPr>
                <a:solidFill>
                  <a:srgbClr val="FFFBFB"/>
                </a:solidFill>
                <a:ln w="3175">
                  <a:solidFill>
                    <a:srgbClr val="FF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A327-4DE2-85C9-0953E0CB483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184-4E64-B08F-592417941CB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184-4E64-B08F-592417941CB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184-4E64-B08F-592417941CBC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184-4E64-B08F-592417941CBC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184-4E64-B08F-592417941CBC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184-4E64-B08F-592417941CBC}"/>
                </c:ext>
              </c:extLst>
            </c:dLbl>
            <c:dLbl>
              <c:idx val="24"/>
              <c:numFmt formatCode="#,##0" sourceLinked="0"/>
              <c:spPr>
                <a:solidFill>
                  <a:srgbClr val="FFFBFB"/>
                </a:solidFill>
                <a:ln w="3175">
                  <a:solidFill>
                    <a:srgbClr val="FF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E184-4E64-B08F-592417941CBC}"/>
                </c:ext>
              </c:extLst>
            </c:dLbl>
            <c:dLbl>
              <c:idx val="25"/>
              <c:numFmt formatCode="#,##0" sourceLinked="0"/>
              <c:spPr>
                <a:solidFill>
                  <a:srgbClr val="FFFBFB"/>
                </a:solidFill>
                <a:ln w="3175">
                  <a:solidFill>
                    <a:srgbClr val="FF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E184-4E64-B08F-592417941CBC}"/>
                </c:ext>
              </c:extLst>
            </c:dLbl>
            <c:dLbl>
              <c:idx val="26"/>
              <c:numFmt formatCode="#,##0" sourceLinked="0"/>
              <c:spPr>
                <a:solidFill>
                  <a:srgbClr val="FFFBFB"/>
                </a:solidFill>
                <a:ln w="3175">
                  <a:solidFill>
                    <a:srgbClr val="FF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E184-4E64-B08F-592417941CBC}"/>
                </c:ext>
              </c:extLst>
            </c:dLbl>
            <c:dLbl>
              <c:idx val="27"/>
              <c:numFmt formatCode="#,##0" sourceLinked="0"/>
              <c:spPr>
                <a:solidFill>
                  <a:srgbClr val="FFFBFB"/>
                </a:solidFill>
                <a:ln w="3175">
                  <a:solidFill>
                    <a:srgbClr val="FF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E184-4E64-B08F-592417941CBC}"/>
                </c:ext>
              </c:extLst>
            </c:dLbl>
            <c:numFmt formatCode="#,##0" sourceLinked="0"/>
            <c:spPr>
              <a:solidFill>
                <a:srgbClr val="FFFBFB"/>
              </a:solidFill>
              <a:ln w="3175">
                <a:solidFill>
                  <a:srgbClr val="FF0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rgbClr val="FF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Sheet1!$B$1:$AD$1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strCache>
            </c:strRef>
          </c:cat>
          <c:val>
            <c:numRef>
              <c:f>Sheet1!$B$2:$AD$2</c:f>
              <c:numCache>
                <c:formatCode>0.0</c:formatCode>
                <c:ptCount val="14"/>
                <c:pt idx="0">
                  <c:v>16.063369844288751</c:v>
                </c:pt>
                <c:pt idx="1">
                  <c:v>17.123754911758265</c:v>
                </c:pt>
                <c:pt idx="2">
                  <c:v>15.817701456278602</c:v>
                </c:pt>
                <c:pt idx="3">
                  <c:v>13.298663218096692</c:v>
                </c:pt>
                <c:pt idx="4">
                  <c:v>13.918384484113011</c:v>
                </c:pt>
                <c:pt idx="5">
                  <c:v>16.425076390164893</c:v>
                </c:pt>
                <c:pt idx="6">
                  <c:v>22.565949058441625</c:v>
                </c:pt>
                <c:pt idx="7">
                  <c:v>28.65143027016499</c:v>
                </c:pt>
                <c:pt idx="8">
                  <c:v>31.137747864395475</c:v>
                </c:pt>
                <c:pt idx="9">
                  <c:v>33.100947265707703</c:v>
                </c:pt>
                <c:pt idx="10">
                  <c:v>31.298422597212035</c:v>
                </c:pt>
                <c:pt idx="11">
                  <c:v>28.024118089441558</c:v>
                </c:pt>
                <c:pt idx="12">
                  <c:v>26.147795141029935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DEE9-45DE-A1A6-05F90CF6F2F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World-China % Stocks/Use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 w="3175">
                <a:solidFill>
                  <a:srgbClr val="002060"/>
                </a:solidFill>
              </a:ln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BA7-48C4-BCFC-834F1FB304A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A7-48C4-BCFC-834F1FB304A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A7-48C4-BCFC-834F1FB304A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A7-48C4-BCFC-834F1FB304A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A7-48C4-BCFC-834F1FB304A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BA7-48C4-BCFC-834F1FB304AB}"/>
                </c:ext>
              </c:extLst>
            </c:dLbl>
            <c:dLbl>
              <c:idx val="9"/>
              <c:numFmt formatCode="#,##0" sourceLinked="0"/>
              <c:spPr>
                <a:solidFill>
                  <a:srgbClr val="F3F7FF"/>
                </a:solidFill>
                <a:ln w="3175">
                  <a:solidFill>
                    <a:srgbClr val="002060"/>
                  </a:solidFill>
                </a:ln>
                <a:effectLst/>
              </c:spPr>
              <c:txPr>
                <a:bodyPr wrap="square" lIns="36576" tIns="18288" rIns="36576" bIns="18288" anchor="ctr">
                  <a:spAutoFit/>
                </a:bodyPr>
                <a:lstStyle/>
                <a:p>
                  <a:pPr>
                    <a:defRPr sz="1400"/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DDDF-4458-8C06-944F854E9112}"/>
                </c:ext>
              </c:extLst>
            </c:dLbl>
            <c:dLbl>
              <c:idx val="10"/>
              <c:numFmt formatCode="#,##0" sourceLinked="0"/>
              <c:spPr>
                <a:solidFill>
                  <a:srgbClr val="F3F7FF"/>
                </a:solidFill>
                <a:ln w="3175">
                  <a:solidFill>
                    <a:srgbClr val="002060"/>
                  </a:solidFill>
                </a:ln>
                <a:effectLst/>
              </c:spPr>
              <c:txPr>
                <a:bodyPr wrap="square" lIns="36576" tIns="18288" rIns="36576" bIns="18288" anchor="ctr">
                  <a:spAutoFit/>
                </a:bodyPr>
                <a:lstStyle/>
                <a:p>
                  <a:pPr>
                    <a:defRPr sz="1400" b="1"/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3BA7-48C4-BCFC-834F1FB304AB}"/>
                </c:ext>
              </c:extLst>
            </c:dLbl>
            <c:dLbl>
              <c:idx val="11"/>
              <c:numFmt formatCode="#,##0" sourceLinked="0"/>
              <c:spPr>
                <a:solidFill>
                  <a:srgbClr val="F3F7FF"/>
                </a:solidFill>
                <a:ln w="3175">
                  <a:solidFill>
                    <a:srgbClr val="002060"/>
                  </a:solidFill>
                </a:ln>
                <a:effectLst/>
              </c:spPr>
              <c:txPr>
                <a:bodyPr wrap="square" lIns="36576" tIns="18288" rIns="36576" bIns="18288" anchor="ctr">
                  <a:spAutoFit/>
                </a:bodyPr>
                <a:lstStyle/>
                <a:p>
                  <a:pPr>
                    <a:defRPr sz="1400" b="1"/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3BA7-48C4-BCFC-834F1FB304AB}"/>
                </c:ext>
              </c:extLst>
            </c:dLbl>
            <c:dLbl>
              <c:idx val="12"/>
              <c:numFmt formatCode="#,##0" sourceLinked="0"/>
              <c:spPr>
                <a:solidFill>
                  <a:srgbClr val="F3F7FF"/>
                </a:solidFill>
                <a:ln w="3175">
                  <a:solidFill>
                    <a:srgbClr val="002060"/>
                  </a:solidFill>
                </a:ln>
                <a:effectLst/>
              </c:spPr>
              <c:txPr>
                <a:bodyPr wrap="square" lIns="36576" tIns="18288" rIns="36576" bIns="18288" anchor="ctr">
                  <a:spAutoFit/>
                </a:bodyPr>
                <a:lstStyle/>
                <a:p>
                  <a:pPr>
                    <a:defRPr sz="1400" b="1"/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3BA7-48C4-BCFC-834F1FB304A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184-4E64-B08F-592417941CB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184-4E64-B08F-592417941CB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184-4E64-B08F-592417941CBC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184-4E64-B08F-592417941CBC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184-4E64-B08F-592417941CBC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184-4E64-B08F-592417941CBC}"/>
                </c:ext>
              </c:extLst>
            </c:dLbl>
            <c:dLbl>
              <c:idx val="24"/>
              <c:numFmt formatCode="#,##0" sourceLinked="0"/>
              <c:spPr>
                <a:solidFill>
                  <a:srgbClr val="F3F7FF"/>
                </a:solidFill>
                <a:ln w="3175">
                  <a:solidFill>
                    <a:srgbClr val="002060"/>
                  </a:solidFill>
                </a:ln>
                <a:effectLst/>
              </c:spPr>
              <c:txPr>
                <a:bodyPr wrap="square" lIns="36576" tIns="18288" rIns="36576" bIns="18288" anchor="ctr">
                  <a:spAutoFit/>
                </a:bodyPr>
                <a:lstStyle/>
                <a:p>
                  <a:pPr>
                    <a:defRPr sz="1400"/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1-E184-4E64-B08F-592417941CBC}"/>
                </c:ext>
              </c:extLst>
            </c:dLbl>
            <c:dLbl>
              <c:idx val="25"/>
              <c:numFmt formatCode="#,##0" sourceLinked="0"/>
              <c:spPr>
                <a:solidFill>
                  <a:srgbClr val="F3F7FF"/>
                </a:solidFill>
                <a:ln w="3175">
                  <a:solidFill>
                    <a:srgbClr val="002060"/>
                  </a:solidFill>
                </a:ln>
                <a:effectLst/>
              </c:spPr>
              <c:txPr>
                <a:bodyPr wrap="square" lIns="36576" tIns="18288" rIns="36576" bIns="18288" anchor="ctr">
                  <a:spAutoFit/>
                </a:bodyPr>
                <a:lstStyle/>
                <a:p>
                  <a:pPr>
                    <a:defRPr sz="1400" b="1"/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E184-4E64-B08F-592417941CBC}"/>
                </c:ext>
              </c:extLst>
            </c:dLbl>
            <c:dLbl>
              <c:idx val="26"/>
              <c:numFmt formatCode="#,##0" sourceLinked="0"/>
              <c:spPr>
                <a:solidFill>
                  <a:srgbClr val="F3F7FF"/>
                </a:solidFill>
                <a:ln w="3175">
                  <a:solidFill>
                    <a:srgbClr val="002060"/>
                  </a:solidFill>
                </a:ln>
                <a:effectLst/>
              </c:spPr>
              <c:txPr>
                <a:bodyPr wrap="square" lIns="36576" tIns="18288" rIns="36576" bIns="18288" anchor="ctr">
                  <a:spAutoFit/>
                </a:bodyPr>
                <a:lstStyle/>
                <a:p>
                  <a:pPr>
                    <a:defRPr sz="1400" b="1"/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3-E184-4E64-B08F-592417941CBC}"/>
                </c:ext>
              </c:extLst>
            </c:dLbl>
            <c:dLbl>
              <c:idx val="27"/>
              <c:numFmt formatCode="#,##0" sourceLinked="0"/>
              <c:spPr>
                <a:solidFill>
                  <a:srgbClr val="F3F7FF"/>
                </a:solidFill>
                <a:ln w="3175">
                  <a:solidFill>
                    <a:srgbClr val="002060"/>
                  </a:solidFill>
                </a:ln>
                <a:effectLst/>
              </c:spPr>
              <c:txPr>
                <a:bodyPr wrap="square" lIns="36576" tIns="18288" rIns="36576" bIns="18288" anchor="ctr">
                  <a:spAutoFit/>
                </a:bodyPr>
                <a:lstStyle/>
                <a:p>
                  <a:pPr>
                    <a:defRPr sz="1400" b="1"/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4-E184-4E64-B08F-592417941CBC}"/>
                </c:ext>
              </c:extLst>
            </c:dLbl>
            <c:numFmt formatCode="#,##0" sourceLinked="0"/>
            <c:spPr>
              <a:solidFill>
                <a:srgbClr val="F3F7FF"/>
              </a:solidFill>
              <a:ln w="3175">
                <a:solidFill>
                  <a:srgbClr val="002060"/>
                </a:solidFill>
              </a:ln>
              <a:effectLst/>
            </c:spPr>
            <c:txPr>
              <a:bodyPr wrap="square" lIns="36576" tIns="18288" rIns="36576" bIns="18288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Sheet1!$B$1:$AD$1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strCache>
            </c:strRef>
          </c:cat>
          <c:val>
            <c:numRef>
              <c:f>Sheet1!$B$4:$AD$4</c:f>
              <c:numCache>
                <c:formatCode>0.0</c:formatCode>
                <c:ptCount val="14"/>
                <c:pt idx="0">
                  <c:v>14.254899268422749</c:v>
                </c:pt>
                <c:pt idx="1">
                  <c:v>14.564440257437489</c:v>
                </c:pt>
                <c:pt idx="2">
                  <c:v>13.565036940427561</c:v>
                </c:pt>
                <c:pt idx="3">
                  <c:v>10.661448464837735</c:v>
                </c:pt>
                <c:pt idx="4">
                  <c:v>9.9145464569330564</c:v>
                </c:pt>
                <c:pt idx="5">
                  <c:v>9.4763569097231493</c:v>
                </c:pt>
                <c:pt idx="6">
                  <c:v>12.261311817576296</c:v>
                </c:pt>
                <c:pt idx="7">
                  <c:v>13.858599247578022</c:v>
                </c:pt>
                <c:pt idx="8">
                  <c:v>12.927539157792022</c:v>
                </c:pt>
                <c:pt idx="9">
                  <c:v>15.940837617905695</c:v>
                </c:pt>
                <c:pt idx="10">
                  <c:v>14.352550157118685</c:v>
                </c:pt>
                <c:pt idx="11">
                  <c:v>12.667387354233274</c:v>
                </c:pt>
                <c:pt idx="12">
                  <c:v>11.418327065473827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BA7-48C4-BCFC-834F1FB30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472368"/>
        <c:axId val="230471976"/>
      </c:lineChart>
      <c:catAx>
        <c:axId val="230472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entury Schoolbook"/>
                    <a:ea typeface="Century Schoolbook"/>
                    <a:cs typeface="Century Schoolbook"/>
                  </a:defRPr>
                </a:pPr>
                <a:r>
                  <a:rPr lang="en-US" sz="2000"/>
                  <a:t>Marketing Year</a:t>
                </a:r>
              </a:p>
            </c:rich>
          </c:tx>
          <c:layout>
            <c:manualLayout>
              <c:xMode val="edge"/>
              <c:yMode val="edge"/>
              <c:x val="0.30017901544322945"/>
              <c:y val="0.91930507586415733"/>
            </c:manualLayout>
          </c:layout>
          <c:overlay val="0"/>
          <c:spPr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c:spPr>
        </c:title>
        <c:numFmt formatCode="General" sourceLinked="1"/>
        <c:majorTickMark val="out"/>
        <c:minorTickMark val="none"/>
        <c:tickLblPos val="low"/>
        <c:spPr>
          <a:solidFill>
            <a:schemeClr val="bg1"/>
          </a:solidFill>
        </c:spPr>
        <c:txPr>
          <a:bodyPr rot="-4260000" vert="horz"/>
          <a:lstStyle/>
          <a:p>
            <a:pPr>
              <a:defRPr sz="1800"/>
            </a:pPr>
            <a:endParaRPr lang="en-US"/>
          </a:p>
        </c:txPr>
        <c:crossAx val="230471976"/>
        <c:crosses val="autoZero"/>
        <c:auto val="1"/>
        <c:lblAlgn val="ctr"/>
        <c:lblOffset val="100"/>
        <c:tickLblSkip val="1"/>
        <c:noMultiLvlLbl val="0"/>
      </c:catAx>
      <c:valAx>
        <c:axId val="230471976"/>
        <c:scaling>
          <c:orientation val="minMax"/>
          <c:max val="35"/>
          <c:min val="-20"/>
        </c:scaling>
        <c:delete val="0"/>
        <c:axPos val="l"/>
        <c:majorGridlines>
          <c:spPr>
            <a:ln w="3175"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70C0"/>
                    </a:solidFill>
                    <a:latin typeface="Century Schoolbook"/>
                    <a:ea typeface="Century Schoolbook"/>
                    <a:cs typeface="Century Schoolbook"/>
                  </a:defRPr>
                </a:pPr>
                <a:r>
                  <a:rPr lang="en-US" sz="1800" dirty="0">
                    <a:solidFill>
                      <a:srgbClr val="0070C0"/>
                    </a:solidFill>
                  </a:rPr>
                  <a:t>% Ending Stocks-to-Use</a:t>
                </a:r>
              </a:p>
            </c:rich>
          </c:tx>
          <c:layout>
            <c:manualLayout>
              <c:xMode val="edge"/>
              <c:yMode val="edge"/>
              <c:x val="1.1296844956306252E-2"/>
              <c:y val="2.3370663237467157E-2"/>
            </c:manualLayout>
          </c:layout>
          <c:overlay val="0"/>
          <c:spPr>
            <a:solidFill>
              <a:schemeClr val="bg1"/>
            </a:solidFill>
          </c:spPr>
        </c:title>
        <c:numFmt formatCode="0" sourceLinked="0"/>
        <c:majorTickMark val="out"/>
        <c:minorTickMark val="none"/>
        <c:tickLblPos val="low"/>
        <c:spPr>
          <a:noFill/>
          <a:ln>
            <a:solidFill>
              <a:srgbClr val="0070C0"/>
            </a:solidFill>
          </a:ln>
        </c:spPr>
        <c:txPr>
          <a:bodyPr/>
          <a:lstStyle/>
          <a:p>
            <a:pPr>
              <a:defRPr sz="1800" b="0">
                <a:solidFill>
                  <a:srgbClr val="0070C0"/>
                </a:solidFill>
              </a:defRPr>
            </a:pPr>
            <a:endParaRPr lang="en-US"/>
          </a:p>
        </c:txPr>
        <c:crossAx val="230472368"/>
        <c:crosses val="autoZero"/>
        <c:crossBetween val="between"/>
        <c:majorUnit val="5"/>
      </c:valAx>
      <c:valAx>
        <c:axId val="230474720"/>
        <c:scaling>
          <c:orientation val="minMax"/>
          <c:max val="12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rgbClr val="C00000"/>
                    </a:solidFill>
                  </a:defRPr>
                </a:pPr>
                <a:r>
                  <a:rPr lang="en-US" sz="1800" dirty="0">
                    <a:solidFill>
                      <a:srgbClr val="C00000"/>
                    </a:solidFill>
                  </a:rPr>
                  <a:t>Million Metric Tons</a:t>
                </a:r>
              </a:p>
            </c:rich>
          </c:tx>
          <c:layout>
            <c:manualLayout>
              <c:xMode val="edge"/>
              <c:yMode val="edge"/>
              <c:x val="0.76525717647245606"/>
              <c:y val="0.43566347833695623"/>
            </c:manualLayout>
          </c:layout>
          <c:overlay val="0"/>
          <c:spPr>
            <a:solidFill>
              <a:schemeClr val="bg1"/>
            </a:solidFill>
          </c:spPr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 b="0">
                <a:solidFill>
                  <a:srgbClr val="C00000"/>
                </a:solidFill>
              </a:defRPr>
            </a:pPr>
            <a:endParaRPr lang="en-US"/>
          </a:p>
        </c:txPr>
        <c:crossAx val="151083016"/>
        <c:crosses val="max"/>
        <c:crossBetween val="between"/>
        <c:majorUnit val="100"/>
      </c:valAx>
      <c:catAx>
        <c:axId val="151083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0474720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 w="25401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 b="1">
                <a:solidFill>
                  <a:srgbClr val="FF000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="1">
                <a:solidFill>
                  <a:srgbClr val="002060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 b="1">
                <a:solidFill>
                  <a:srgbClr val="FF0000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000" b="1">
                <a:solidFill>
                  <a:srgbClr val="00206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81255778012997715"/>
          <c:y val="3.5982802879033216E-2"/>
          <c:w val="0.18093815427421669"/>
          <c:h val="0.78319770888573625"/>
        </c:manualLayout>
      </c:layout>
      <c:overlay val="0"/>
      <c:spPr>
        <a:solidFill>
          <a:srgbClr val="FDF3E9"/>
        </a:solidFill>
        <a:ln w="3175">
          <a:solidFill>
            <a:schemeClr val="accent4">
              <a:lumMod val="50000"/>
            </a:schemeClr>
          </a:solidFill>
        </a:ln>
      </c:spPr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969397" cy="466434"/>
          </a:xfrm>
          <a:prstGeom prst="rect">
            <a:avLst/>
          </a:prstGeom>
        </p:spPr>
        <p:txBody>
          <a:bodyPr vert="horz" lIns="93148" tIns="46576" rIns="93148" bIns="46576" rtlCol="0"/>
          <a:lstStyle>
            <a:lvl1pPr algn="l">
              <a:defRPr sz="1200"/>
            </a:lvl1pPr>
          </a:lstStyle>
          <a:p>
            <a:r>
              <a:rPr lang="en-US" dirty="0"/>
              <a:t>2020 Corn, Sorghum &amp; Soybean Market Outlook Presentation</a:t>
            </a:r>
          </a:p>
          <a:p>
            <a:r>
              <a:rPr lang="en-US" dirty="0"/>
              <a:t>Oklahoma State University Teleconference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91923" y="3"/>
            <a:ext cx="2216859" cy="466434"/>
          </a:xfrm>
          <a:prstGeom prst="rect">
            <a:avLst/>
          </a:prstGeom>
        </p:spPr>
        <p:txBody>
          <a:bodyPr vert="horz" lIns="93148" tIns="46576" rIns="93148" bIns="46576" rtlCol="0"/>
          <a:lstStyle>
            <a:lvl1pPr algn="r">
              <a:defRPr sz="1200"/>
            </a:lvl1pPr>
          </a:lstStyle>
          <a:p>
            <a:r>
              <a:rPr lang="en-US" dirty="0"/>
              <a:t>March 10,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970"/>
            <a:ext cx="4791919" cy="466433"/>
          </a:xfrm>
          <a:prstGeom prst="rect">
            <a:avLst/>
          </a:prstGeom>
        </p:spPr>
        <p:txBody>
          <a:bodyPr vert="horz" lIns="93148" tIns="46576" rIns="93148" bIns="46576" rtlCol="0" anchor="b"/>
          <a:lstStyle>
            <a:lvl1pPr algn="l">
              <a:defRPr sz="1200"/>
            </a:lvl1pPr>
          </a:lstStyle>
          <a:p>
            <a:r>
              <a:rPr lang="en-US" dirty="0"/>
              <a:t>Prepared by Daniel O’Brien, Extension Agricultural Economist</a:t>
            </a:r>
          </a:p>
          <a:p>
            <a:r>
              <a:rPr lang="en-US" dirty="0"/>
              <a:t>Kansas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70"/>
            <a:ext cx="3037840" cy="466433"/>
          </a:xfrm>
          <a:prstGeom prst="rect">
            <a:avLst/>
          </a:prstGeom>
        </p:spPr>
        <p:txBody>
          <a:bodyPr vert="horz" lIns="93148" tIns="46576" rIns="93148" bIns="46576" rtlCol="0" anchor="b"/>
          <a:lstStyle>
            <a:lvl1pPr algn="r">
              <a:defRPr sz="1200"/>
            </a:lvl1pPr>
          </a:lstStyle>
          <a:p>
            <a:fld id="{63724635-77E1-4961-9C8E-9A7B05230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30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7840" cy="466434"/>
          </a:xfrm>
          <a:prstGeom prst="rect">
            <a:avLst/>
          </a:prstGeom>
        </p:spPr>
        <p:txBody>
          <a:bodyPr vert="horz" lIns="93148" tIns="46576" rIns="93148" bIns="46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3"/>
            <a:ext cx="3037840" cy="466434"/>
          </a:xfrm>
          <a:prstGeom prst="rect">
            <a:avLst/>
          </a:prstGeom>
        </p:spPr>
        <p:txBody>
          <a:bodyPr vert="horz" lIns="93148" tIns="46576" rIns="93148" bIns="46576" rtlCol="0"/>
          <a:lstStyle>
            <a:lvl1pPr algn="r">
              <a:defRPr sz="1200"/>
            </a:lvl1pPr>
          </a:lstStyle>
          <a:p>
            <a:fld id="{69514DCD-DA14-4201-B717-121C47E9E6C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8" tIns="46576" rIns="93148" bIns="465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9"/>
          </a:xfrm>
          <a:prstGeom prst="rect">
            <a:avLst/>
          </a:prstGeom>
        </p:spPr>
        <p:txBody>
          <a:bodyPr vert="horz" lIns="93148" tIns="46576" rIns="93148" bIns="465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70"/>
            <a:ext cx="3037840" cy="466433"/>
          </a:xfrm>
          <a:prstGeom prst="rect">
            <a:avLst/>
          </a:prstGeom>
        </p:spPr>
        <p:txBody>
          <a:bodyPr vert="horz" lIns="93148" tIns="46576" rIns="93148" bIns="46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70"/>
            <a:ext cx="3037840" cy="466433"/>
          </a:xfrm>
          <a:prstGeom prst="rect">
            <a:avLst/>
          </a:prstGeom>
        </p:spPr>
        <p:txBody>
          <a:bodyPr vert="horz" lIns="93148" tIns="46576" rIns="93148" bIns="46576" rtlCol="0" anchor="b"/>
          <a:lstStyle>
            <a:lvl1pPr algn="r">
              <a:defRPr sz="1200"/>
            </a:lvl1pPr>
          </a:lstStyle>
          <a:p>
            <a:fld id="{C2F1CC03-4530-42F2-869F-8AC12AFC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53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CBCFB7F-BD95-4274-B792-A22140D76FFB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F3B6-9886-43F4-AABA-64408B041BE9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1041-2850-4495-8EB9-961EE1B5E3BA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6945-63BB-44F3-BF7F-B059FFBBFBCB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A68A-4488-4BF6-80D8-5056F5FB05A3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990B-9D9D-4D76-B4EB-8EFDB2F616FA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E594-1BC3-4ED6-8A52-C61F053F4429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79DE1CA-895B-4F65-A6D6-43F6405A5F78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6596F85-A429-450F-81A9-A54FBB8346A7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D52-C1B8-41CB-A5FD-70F7F913A809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5436-58DC-4F5A-ABB7-BD5B889C226F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26FB-A63C-47AC-ACD9-9C972EA1167C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38F1-A2CD-423F-A738-69EE3119A45A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B0E6-D5A8-4CE5-A748-8B1B0EC7F45F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43AE-7615-4883-BE02-26DEA9768E83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70CA-F607-455C-A8B4-3C89029802C5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3897-27C0-4661-99F8-6F1370A87735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B36E6CE-6218-4849-BF71-FAFD0FC6BF2D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g"/><Relationship Id="rId5" Type="http://schemas.openxmlformats.org/officeDocument/2006/relationships/image" Target="../media/image27.png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5.png"/><Relationship Id="rId7" Type="http://schemas.openxmlformats.org/officeDocument/2006/relationships/image" Target="../media/image2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522514"/>
            <a:ext cx="10988816" cy="3183671"/>
          </a:xfrm>
        </p:spPr>
        <p:txBody>
          <a:bodyPr/>
          <a:lstStyle/>
          <a:p>
            <a:pPr algn="ctr">
              <a:lnSpc>
                <a:spcPts val="6500"/>
              </a:lnSpc>
              <a:spcBef>
                <a:spcPts val="0"/>
              </a:spcBef>
            </a:pPr>
            <a:r>
              <a:rPr lang="en-US" sz="4800" b="1" dirty="0"/>
              <a:t>2020 </a:t>
            </a:r>
            <a:r>
              <a:rPr lang="en-US" sz="4800" b="1" dirty="0" err="1"/>
              <a:t>Feedgrain</a:t>
            </a:r>
            <a:r>
              <a:rPr lang="en-US" sz="4800" b="1" dirty="0"/>
              <a:t> &amp; Soybean </a:t>
            </a:r>
            <a:br>
              <a:rPr lang="en-US" sz="4800" b="1" dirty="0"/>
            </a:br>
            <a:r>
              <a:rPr lang="en-US" sz="4800" b="1" dirty="0"/>
              <a:t>Market Outlook </a:t>
            </a:r>
            <a:br>
              <a:rPr lang="en-US" sz="4800" b="1" dirty="0"/>
            </a:br>
            <a:r>
              <a:rPr lang="en-US" sz="3600" b="1" dirty="0">
                <a:solidFill>
                  <a:srgbClr val="FFFF00"/>
                </a:solidFill>
              </a:rPr>
              <a:t>Oklahoma State University Market Update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99"/>
                </a:solidFill>
              </a:rPr>
              <a:t>March 10,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000500"/>
            <a:ext cx="7250491" cy="100232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Daniel O’Brien</a:t>
            </a:r>
          </a:p>
          <a:p>
            <a:r>
              <a:rPr lang="en-US" sz="2400" dirty="0">
                <a:solidFill>
                  <a:srgbClr val="FFFF99"/>
                </a:solidFill>
              </a:rPr>
              <a:t>Extension Agricultural Economist</a:t>
            </a:r>
          </a:p>
          <a:p>
            <a:endParaRPr lang="en-US" dirty="0"/>
          </a:p>
        </p:txBody>
      </p:sp>
      <p:pic>
        <p:nvPicPr>
          <p:cNvPr id="4" name="Picture 4" descr="http://media-2.web.britannica.com/eb-media/67/60567-004-1A6813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020" y="3830723"/>
            <a:ext cx="2383395" cy="21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ept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955" y="5127361"/>
            <a:ext cx="6775707" cy="829093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49393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6CA327-4B67-498C-87A3-DFA0006D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0"/>
            <a:ext cx="838199" cy="486946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7030A0"/>
                </a:solidFill>
              </a:rPr>
              <a:pPr/>
              <a:t>10</a:t>
            </a:fld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13B7FE-90EB-4AB1-97C0-E8CB13923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8" y="108916"/>
            <a:ext cx="5353258" cy="624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97A16E-45D8-405D-9265-9DB775D12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079" y="48575"/>
            <a:ext cx="2030897" cy="939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006DA4-5B9E-4EF1-8963-E2FB878E7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7995"/>
            <a:ext cx="3904980" cy="3379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504502-A47E-47A0-B190-529E25FA0A71}"/>
              </a:ext>
            </a:extLst>
          </p:cNvPr>
          <p:cNvSpPr/>
          <p:nvPr/>
        </p:nvSpPr>
        <p:spPr>
          <a:xfrm>
            <a:off x="159026" y="1240955"/>
            <a:ext cx="11817626" cy="5546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2060"/>
                </a:solidFill>
              </a:rPr>
              <a:t>White House officials have said agricultural exports to China under the phase one deal would be between $40 billion and $50 billion in each of the next two years, but have provided few other details.</a:t>
            </a: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2400" i="1" dirty="0">
                <a:solidFill>
                  <a:srgbClr val="005C2A"/>
                </a:solidFill>
              </a:rPr>
              <a:t>“For the grain and livestock market, this is a matter of </a:t>
            </a:r>
            <a:r>
              <a:rPr lang="en-US" sz="2400" i="1" u="sng" dirty="0">
                <a:solidFill>
                  <a:srgbClr val="005C2A"/>
                </a:solidFill>
              </a:rPr>
              <a:t>timing</a:t>
            </a:r>
            <a:r>
              <a:rPr lang="en-US" sz="2400" i="1" dirty="0">
                <a:solidFill>
                  <a:srgbClr val="005C2A"/>
                </a:solidFill>
              </a:rPr>
              <a:t>. </a:t>
            </a:r>
            <a:r>
              <a:rPr lang="en-US" sz="2400" i="1" u="sng" dirty="0">
                <a:solidFill>
                  <a:srgbClr val="005C2A"/>
                </a:solidFill>
              </a:rPr>
              <a:t>When will China make these additional purchases?</a:t>
            </a:r>
            <a:r>
              <a:rPr lang="en-US" sz="2400" i="1" dirty="0">
                <a:solidFill>
                  <a:srgbClr val="005C2A"/>
                </a:solidFill>
              </a:rPr>
              <a:t> The concern right now is because of the </a:t>
            </a:r>
            <a:r>
              <a:rPr lang="en-US" sz="2400" i="1" u="sng" dirty="0">
                <a:solidFill>
                  <a:srgbClr val="005C2A"/>
                </a:solidFill>
              </a:rPr>
              <a:t>coronavirus</a:t>
            </a:r>
            <a:r>
              <a:rPr lang="en-US" sz="2400" i="1" dirty="0">
                <a:solidFill>
                  <a:srgbClr val="005C2A"/>
                </a:solidFill>
              </a:rPr>
              <a:t> and because of the focus on trying to control that. Purchasing U.S. ag products has fallen </a:t>
            </a:r>
            <a:r>
              <a:rPr lang="en-US" sz="2400" i="1" u="sng" dirty="0">
                <a:solidFill>
                  <a:srgbClr val="005C2A"/>
                </a:solidFill>
              </a:rPr>
              <a:t>down the list of importance</a:t>
            </a:r>
            <a:r>
              <a:rPr lang="en-US" sz="2400" i="1" dirty="0">
                <a:solidFill>
                  <a:srgbClr val="005C2A"/>
                </a:solidFill>
              </a:rPr>
              <a:t> for China,” </a:t>
            </a:r>
            <a:r>
              <a:rPr lang="en-US" sz="2400" b="1" dirty="0"/>
              <a:t>Olson said</a:t>
            </a:r>
            <a:r>
              <a:rPr lang="en-US" sz="2400" dirty="0"/>
              <a:t>. ….</a:t>
            </a: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2400" b="1" dirty="0"/>
              <a:t>Olson added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….. there is a </a:t>
            </a:r>
            <a:r>
              <a:rPr lang="en-US" sz="2400" u="sng" dirty="0">
                <a:solidFill>
                  <a:srgbClr val="C00000"/>
                </a:solidFill>
              </a:rPr>
              <a:t>clause</a:t>
            </a:r>
            <a:r>
              <a:rPr lang="en-US" sz="2400" dirty="0">
                <a:solidFill>
                  <a:srgbClr val="C00000"/>
                </a:solidFill>
              </a:rPr>
              <a:t> in the </a:t>
            </a:r>
            <a:r>
              <a:rPr lang="en-US" sz="2400" u="sng" dirty="0">
                <a:solidFill>
                  <a:srgbClr val="C00000"/>
                </a:solidFill>
              </a:rPr>
              <a:t>phase one agreement </a:t>
            </a:r>
            <a:r>
              <a:rPr lang="en-US" sz="2400" dirty="0">
                <a:solidFill>
                  <a:srgbClr val="C00000"/>
                </a:solidFill>
              </a:rPr>
              <a:t>that if something out of the ordinary occurs or if there is a </a:t>
            </a:r>
            <a:r>
              <a:rPr lang="en-US" sz="2400" u="sng" dirty="0">
                <a:solidFill>
                  <a:srgbClr val="C00000"/>
                </a:solidFill>
              </a:rPr>
              <a:t>drought</a:t>
            </a:r>
            <a:r>
              <a:rPr lang="en-US" sz="2400" dirty="0">
                <a:solidFill>
                  <a:srgbClr val="C00000"/>
                </a:solidFill>
              </a:rPr>
              <a:t> or some </a:t>
            </a:r>
            <a:r>
              <a:rPr lang="en-US" sz="2400" u="sng" dirty="0">
                <a:solidFill>
                  <a:srgbClr val="C00000"/>
                </a:solidFill>
              </a:rPr>
              <a:t>major event</a:t>
            </a:r>
            <a:r>
              <a:rPr lang="en-US" sz="2400" dirty="0">
                <a:solidFill>
                  <a:srgbClr val="C00000"/>
                </a:solidFill>
              </a:rPr>
              <a:t>, they do have </a:t>
            </a:r>
            <a:r>
              <a:rPr lang="en-US" sz="2400" u="sng" dirty="0">
                <a:solidFill>
                  <a:srgbClr val="C00000"/>
                </a:solidFill>
              </a:rPr>
              <a:t>the ability to come back and negotiate</a:t>
            </a:r>
            <a:r>
              <a:rPr lang="en-US" sz="2400" dirty="0">
                <a:solidFill>
                  <a:srgbClr val="C00000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51166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1967" y="0"/>
            <a:ext cx="838199" cy="58264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03BDABD-315F-4343-8144-8E8A78C57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142205" cy="5518977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5455BB16-68BE-4680-AEBE-37FF4F7B3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455" y="1838739"/>
            <a:ext cx="6495514" cy="5019261"/>
          </a:xfrm>
          <a:prstGeom prst="rect">
            <a:avLst/>
          </a:prstGeom>
          <a:ln w="31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11253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C465E9-CE8B-4EC3-99B4-51CC7CA4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0"/>
            <a:ext cx="838199" cy="44505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CEDC4-80AC-4E62-83E6-FAA251B9B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61" y="930267"/>
            <a:ext cx="10189478" cy="49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48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48288" y="121920"/>
            <a:ext cx="621792" cy="526968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7030A0"/>
                </a:solidFill>
              </a:rPr>
              <a:pPr/>
              <a:t>13</a:t>
            </a:fld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02A3B-B7C2-4CD8-8F19-25B790372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35" y="115724"/>
            <a:ext cx="8905461" cy="665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34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53801" y="12381"/>
            <a:ext cx="838199" cy="62431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7030A0"/>
                </a:solidFill>
              </a:rPr>
              <a:pPr/>
              <a:t>14</a:t>
            </a:fld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9" y="439101"/>
            <a:ext cx="9144000" cy="5282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913" y="6256736"/>
            <a:ext cx="1247775" cy="523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49" y="174733"/>
            <a:ext cx="1257300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2621" y="886015"/>
            <a:ext cx="1019175" cy="10382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53549" y="4255008"/>
            <a:ext cx="2000252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rgbClr val="002060"/>
                </a:solidFill>
              </a:rPr>
              <a:t>≈ 1,095 </a:t>
            </a:r>
            <a:r>
              <a:rPr lang="en-US" sz="2400" dirty="0" err="1">
                <a:solidFill>
                  <a:srgbClr val="002060"/>
                </a:solidFill>
              </a:rPr>
              <a:t>mb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rgbClr val="0070C0"/>
                </a:solidFill>
              </a:rPr>
              <a:t>     ≈ 71 </a:t>
            </a:r>
            <a:r>
              <a:rPr lang="en-US" sz="2400" dirty="0" err="1">
                <a:solidFill>
                  <a:srgbClr val="0070C0"/>
                </a:solidFill>
              </a:rPr>
              <a:t>mb</a:t>
            </a:r>
            <a:endParaRPr lang="en-US" sz="2400" dirty="0">
              <a:solidFill>
                <a:srgbClr val="0070C0"/>
              </a:solidFill>
            </a:endParaRP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rgbClr val="7030A0"/>
                </a:solidFill>
              </a:rPr>
              <a:t>      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≈ 6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mb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53549" y="2084221"/>
            <a:ext cx="2484883" cy="217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2400" b="1" dirty="0">
                <a:solidFill>
                  <a:srgbClr val="7030A0"/>
                </a:solidFill>
              </a:rPr>
              <a:t>KSU Estimate </a:t>
            </a:r>
            <a:r>
              <a:rPr lang="en-US" sz="2400" dirty="0">
                <a:solidFill>
                  <a:srgbClr val="7030A0"/>
                </a:solidFill>
              </a:rPr>
              <a:t>of </a:t>
            </a:r>
          </a:p>
          <a:p>
            <a:pPr algn="ctr">
              <a:lnSpc>
                <a:spcPts val="3300"/>
              </a:lnSpc>
            </a:pPr>
            <a:r>
              <a:rPr lang="en-US" sz="2400" dirty="0">
                <a:solidFill>
                  <a:srgbClr val="7030A0"/>
                </a:solidFill>
              </a:rPr>
              <a:t>Crops Which were Not Yet </a:t>
            </a:r>
          </a:p>
          <a:p>
            <a:pPr algn="ctr">
              <a:lnSpc>
                <a:spcPts val="3300"/>
              </a:lnSpc>
            </a:pPr>
            <a:r>
              <a:rPr lang="en-US" sz="2400" dirty="0">
                <a:solidFill>
                  <a:srgbClr val="7030A0"/>
                </a:solidFill>
              </a:rPr>
              <a:t>Harvested on </a:t>
            </a:r>
            <a:r>
              <a:rPr lang="en-US" sz="2400" u="sng" dirty="0">
                <a:solidFill>
                  <a:srgbClr val="7030A0"/>
                </a:solidFill>
              </a:rPr>
              <a:t>12/1/2019</a:t>
            </a:r>
          </a:p>
        </p:txBody>
      </p:sp>
    </p:spTree>
    <p:extLst>
      <p:ext uri="{BB962C8B-B14F-4D97-AF65-F5344CB8AC3E}">
        <p14:creationId xmlns:p14="http://schemas.microsoft.com/office/powerpoint/2010/main" val="2617678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7F173C-2C8C-4E27-A09A-DBDB56CBA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248479"/>
            <a:ext cx="11429793" cy="6233284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08D2E79-20E0-44EF-AE10-56AD1A85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0"/>
            <a:ext cx="838199" cy="469584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7030A0"/>
                </a:solidFill>
              </a:rPr>
              <a:pPr/>
              <a:t>15</a:t>
            </a:fld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F29FB-BAB6-47B2-86F3-6B6B4F8AECEB}"/>
              </a:ext>
            </a:extLst>
          </p:cNvPr>
          <p:cNvSpPr txBox="1"/>
          <p:nvPr/>
        </p:nvSpPr>
        <p:spPr>
          <a:xfrm>
            <a:off x="5277678" y="1570383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For USDA NASS</a:t>
            </a:r>
          </a:p>
        </p:txBody>
      </p:sp>
    </p:spTree>
    <p:extLst>
      <p:ext uri="{BB962C8B-B14F-4D97-AF65-F5344CB8AC3E}">
        <p14:creationId xmlns:p14="http://schemas.microsoft.com/office/powerpoint/2010/main" val="84496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8163" y="267131"/>
            <a:ext cx="11061700" cy="927100"/>
          </a:xfrm>
          <a:solidFill>
            <a:srgbClr val="401B5B"/>
          </a:solidFill>
        </p:spPr>
        <p:txBody>
          <a:bodyPr/>
          <a:lstStyle/>
          <a:p>
            <a:pPr>
              <a:lnSpc>
                <a:spcPts val="6000"/>
              </a:lnSpc>
            </a:pPr>
            <a:r>
              <a:rPr lang="en-US" sz="4000" b="1" dirty="0">
                <a:solidFill>
                  <a:srgbClr val="FFFF00"/>
                </a:solidFill>
              </a:rPr>
              <a:t>Unpredictable Grain Markets in Year 2020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38164" y="1310186"/>
            <a:ext cx="11499162" cy="535572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ts val="4500"/>
              </a:lnSpc>
              <a:spcBef>
                <a:spcPts val="18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</a:rPr>
              <a:t> The </a:t>
            </a:r>
            <a:r>
              <a:rPr lang="en-US" sz="3400" b="1" i="1" dirty="0">
                <a:solidFill>
                  <a:srgbClr val="540000"/>
                </a:solidFill>
              </a:rPr>
              <a:t>“Ups &amp; Downs” </a:t>
            </a:r>
            <a:r>
              <a:rPr lang="en-US" sz="3400" b="1" dirty="0">
                <a:solidFill>
                  <a:srgbClr val="C00000"/>
                </a:solidFill>
              </a:rPr>
              <a:t>of U.S. Trade Tensions </a:t>
            </a:r>
            <a:endParaRPr lang="en-US" sz="3400" i="1" dirty="0">
              <a:solidFill>
                <a:srgbClr val="C00000"/>
              </a:solidFill>
            </a:endParaRPr>
          </a:p>
          <a:p>
            <a:pPr marL="804863" lvl="1" indent="-341313">
              <a:spcBef>
                <a:spcPts val="18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U.S.-Japan Trade Agreement (+)</a:t>
            </a:r>
          </a:p>
          <a:p>
            <a:pPr marL="1377950" lvl="2" indent="-4635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3258"/>
                </a:solidFill>
                <a:sym typeface="Wingdings" panose="05000000000000000000" pitchFamily="2" charset="2"/>
              </a:rPr>
              <a:t>Likely positive impact on U.S. grain exports vs TPP Countries</a:t>
            </a:r>
            <a:endParaRPr lang="en-US" sz="3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804863" lvl="1" indent="-341313">
              <a:spcBef>
                <a:spcPts val="24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USMCA Trade Agreement </a:t>
            </a:r>
            <a:r>
              <a:rPr lang="en-US" sz="2800" baseline="30000" dirty="0">
                <a:solidFill>
                  <a:srgbClr val="C00000"/>
                </a:solidFill>
                <a:sym typeface="Wingdings" panose="05000000000000000000" pitchFamily="2" charset="2"/>
              </a:rPr>
              <a:t>U.S.-Mexico-Canada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  </a:t>
            </a:r>
            <a:r>
              <a:rPr lang="en-US" sz="2600" i="1" dirty="0">
                <a:solidFill>
                  <a:srgbClr val="C00000"/>
                </a:solidFill>
                <a:sym typeface="Wingdings" panose="05000000000000000000" pitchFamily="2" charset="2"/>
              </a:rPr>
              <a:t>To be ratified </a:t>
            </a:r>
            <a:r>
              <a:rPr lang="en-US" sz="2600" b="1" dirty="0">
                <a:solidFill>
                  <a:srgbClr val="C00000"/>
                </a:solidFill>
                <a:sym typeface="Wingdings" panose="05000000000000000000" pitchFamily="2" charset="2"/>
              </a:rPr>
              <a:t>(+)</a:t>
            </a:r>
          </a:p>
          <a:p>
            <a:pPr marL="1377950" lvl="2" indent="-4635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4C0000"/>
                </a:solidFill>
                <a:sym typeface="Wingdings" panose="05000000000000000000" pitchFamily="2" charset="2"/>
              </a:rPr>
              <a:t>Mexico</a:t>
            </a:r>
            <a:r>
              <a:rPr lang="en-US" sz="2400" dirty="0">
                <a:solidFill>
                  <a:srgbClr val="4C0000"/>
                </a:solidFill>
                <a:sym typeface="Wingdings" panose="05000000000000000000" pitchFamily="2" charset="2"/>
              </a:rPr>
              <a:t> grain purchases from the U.S.</a:t>
            </a:r>
          </a:p>
          <a:p>
            <a:pPr marL="1377950" lvl="2" indent="-4635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Canada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grain export competition vs U.S. (Wheat, Oilseeds)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pPr marL="804863" lvl="1" indent="-341313">
              <a:spcBef>
                <a:spcPts val="24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U.S. vs China (?)</a:t>
            </a:r>
          </a:p>
          <a:p>
            <a:pPr marL="1377950" lvl="2" indent="-4635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600" u="sng" dirty="0">
                <a:solidFill>
                  <a:srgbClr val="002060"/>
                </a:solidFill>
                <a:sym typeface="Wingdings" panose="05000000000000000000" pitchFamily="2" charset="2"/>
              </a:rPr>
              <a:t>Soybeans</a:t>
            </a:r>
            <a:r>
              <a:rPr lang="en-US" sz="2600" dirty="0">
                <a:solidFill>
                  <a:srgbClr val="002060"/>
                </a:solidFill>
                <a:sym typeface="Wingdings" panose="05000000000000000000" pitchFamily="2" charset="2"/>
              </a:rPr>
              <a:t>, Sorghum, Beef </a:t>
            </a:r>
            <a:r>
              <a:rPr lang="en-US" sz="2400" i="1" dirty="0">
                <a:solidFill>
                  <a:srgbClr val="7030A0"/>
                </a:solidFill>
                <a:sym typeface="Wingdings" panose="05000000000000000000" pitchFamily="2" charset="2"/>
              </a:rPr>
              <a:t>(Working out resolution in “Phases”)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73650" y="267131"/>
            <a:ext cx="838199" cy="767687"/>
          </a:xfrm>
        </p:spPr>
        <p:txBody>
          <a:bodyPr/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9586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4154AC-50A7-461A-B95A-30E5F35C0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055" y="114102"/>
            <a:ext cx="6597508" cy="33148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327080-DCA0-4613-95FF-22AF78176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08" y="3866389"/>
            <a:ext cx="10276383" cy="26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48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4EB61-A5F9-4D94-BF4E-6D401434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7081"/>
            <a:ext cx="838199" cy="58215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442" y="176761"/>
            <a:ext cx="8991600" cy="706437"/>
          </a:xfrm>
          <a:solidFill>
            <a:srgbClr val="401B5B"/>
          </a:solidFill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</a:rPr>
              <a:t>U.S. Corn Exports </a:t>
            </a:r>
            <a:r>
              <a:rPr lang="en-US" sz="2800" b="1" dirty="0">
                <a:solidFill>
                  <a:srgbClr val="FFFF00"/>
                </a:solidFill>
              </a:rPr>
              <a:t>– Weekly thru 2/20/2020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4611D0-A551-443D-9701-E49486405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66" y="1081895"/>
            <a:ext cx="10962860" cy="559934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9FF575B-5273-40E9-A524-8FBEC6147535}"/>
              </a:ext>
            </a:extLst>
          </p:cNvPr>
          <p:cNvSpPr/>
          <p:nvPr/>
        </p:nvSpPr>
        <p:spPr>
          <a:xfrm>
            <a:off x="5022574" y="3779144"/>
            <a:ext cx="2319784" cy="1228113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3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33" y="493220"/>
            <a:ext cx="11067459" cy="706964"/>
          </a:xfrm>
          <a:solidFill>
            <a:srgbClr val="3C1A56"/>
          </a:solidFill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</a:rPr>
              <a:t>U.S. Soybean Exports </a:t>
            </a:r>
            <a:r>
              <a:rPr lang="en-US" sz="2800" b="1" dirty="0">
                <a:solidFill>
                  <a:srgbClr val="FFFF00"/>
                </a:solidFill>
              </a:rPr>
              <a:t>– </a:t>
            </a:r>
            <a:r>
              <a:rPr lang="en-US" sz="2600" b="1" dirty="0">
                <a:solidFill>
                  <a:srgbClr val="FFFF00"/>
                </a:solidFill>
              </a:rPr>
              <a:t>Weekly thru February 27,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43663" y="1"/>
            <a:ext cx="838199" cy="49322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ADE598-32CF-4CA3-9A39-EA0E2E6FC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1240"/>
            <a:ext cx="11330609" cy="5148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00B48A-4BE0-42E1-8AF6-B59E2517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450" y="3729210"/>
            <a:ext cx="986823" cy="132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C25D9FE-BF3C-4D76-9C7D-313389B7EC34}"/>
              </a:ext>
            </a:extLst>
          </p:cNvPr>
          <p:cNvSpPr/>
          <p:nvPr/>
        </p:nvSpPr>
        <p:spPr>
          <a:xfrm>
            <a:off x="4770667" y="3202436"/>
            <a:ext cx="1889635" cy="152282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5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FFFDE-C6F2-46B7-A488-5CB245DB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CA909-4D05-4432-A560-56FB23014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846" y="0"/>
            <a:ext cx="8290307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DEDD8C-5F96-4EA9-B49A-59B197EA87B5}"/>
              </a:ext>
            </a:extLst>
          </p:cNvPr>
          <p:cNvSpPr/>
          <p:nvPr/>
        </p:nvSpPr>
        <p:spPr>
          <a:xfrm>
            <a:off x="9263271" y="1441174"/>
            <a:ext cx="874642" cy="84482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33C078-EAFC-4EBA-9F5B-B2A733FAD442}"/>
              </a:ext>
            </a:extLst>
          </p:cNvPr>
          <p:cNvSpPr/>
          <p:nvPr/>
        </p:nvSpPr>
        <p:spPr>
          <a:xfrm>
            <a:off x="9263271" y="2494723"/>
            <a:ext cx="874642" cy="113306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E1E4B8-C060-4EFE-8DE9-9E091C0C80E7}"/>
              </a:ext>
            </a:extLst>
          </p:cNvPr>
          <p:cNvSpPr/>
          <p:nvPr/>
        </p:nvSpPr>
        <p:spPr>
          <a:xfrm>
            <a:off x="9263271" y="3627781"/>
            <a:ext cx="874642" cy="1590261"/>
          </a:xfrm>
          <a:prstGeom prst="round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E27040-6EFB-4EAB-B506-3E879DDDF364}"/>
              </a:ext>
            </a:extLst>
          </p:cNvPr>
          <p:cNvSpPr/>
          <p:nvPr/>
        </p:nvSpPr>
        <p:spPr>
          <a:xfrm>
            <a:off x="9263271" y="5218041"/>
            <a:ext cx="874641" cy="89452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D0889D-43A6-4903-9870-B9DED60DE1EB}"/>
              </a:ext>
            </a:extLst>
          </p:cNvPr>
          <p:cNvSpPr/>
          <p:nvPr/>
        </p:nvSpPr>
        <p:spPr>
          <a:xfrm>
            <a:off x="9263271" y="6241774"/>
            <a:ext cx="874641" cy="35780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24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8163" y="267131"/>
            <a:ext cx="11061700" cy="927100"/>
          </a:xfrm>
          <a:solidFill>
            <a:srgbClr val="401B5B"/>
          </a:solidFill>
        </p:spPr>
        <p:txBody>
          <a:bodyPr/>
          <a:lstStyle/>
          <a:p>
            <a:pPr>
              <a:lnSpc>
                <a:spcPts val="6000"/>
              </a:lnSpc>
            </a:pPr>
            <a:r>
              <a:rPr lang="en-US" sz="4000" b="1" dirty="0">
                <a:solidFill>
                  <a:srgbClr val="FFFF00"/>
                </a:solidFill>
              </a:rPr>
              <a:t>Market “Realities” to be determined ….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69198" y="1417599"/>
            <a:ext cx="11653837" cy="511006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ts val="4500"/>
              </a:lnSpc>
              <a:spcBef>
                <a:spcPts val="18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200" b="1" u="sng" dirty="0">
                <a:solidFill>
                  <a:srgbClr val="C00000"/>
                </a:solidFill>
              </a:rPr>
              <a:t>“Final” 2019 U.S. Corn &amp; Soybean Crops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(“</a:t>
            </a:r>
            <a:r>
              <a:rPr lang="en-US" sz="2400" i="1" dirty="0">
                <a:solidFill>
                  <a:srgbClr val="7030A0"/>
                </a:solidFill>
              </a:rPr>
              <a:t>Sometime</a:t>
            </a:r>
            <a:r>
              <a:rPr lang="en-US" sz="2400" dirty="0">
                <a:solidFill>
                  <a:srgbClr val="7030A0"/>
                </a:solidFill>
              </a:rPr>
              <a:t>” in</a:t>
            </a:r>
            <a:r>
              <a:rPr lang="en-US" sz="2400" i="1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2020)</a:t>
            </a:r>
          </a:p>
          <a:p>
            <a:pPr marL="920750" lvl="1" indent="-457200">
              <a:lnSpc>
                <a:spcPts val="5000"/>
              </a:lnSpc>
              <a:spcBef>
                <a:spcPts val="1800"/>
              </a:spcBef>
              <a:spcAft>
                <a:spcPts val="600"/>
              </a:spcAft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FF0000"/>
                </a:solidFill>
              </a:rPr>
              <a:t>Corn</a:t>
            </a:r>
            <a:r>
              <a:rPr lang="en-US" sz="2800" b="1" baseline="30000" dirty="0">
                <a:solidFill>
                  <a:srgbClr val="FF0000"/>
                </a:solidFill>
              </a:rPr>
              <a:t>2019</a:t>
            </a:r>
            <a:r>
              <a:rPr lang="en-US" sz="2800" dirty="0">
                <a:solidFill>
                  <a:srgbClr val="FF0000"/>
                </a:solidFill>
              </a:rPr>
              <a:t> 			&lt; 13.692 </a:t>
            </a:r>
            <a:r>
              <a:rPr lang="en-US" sz="2800" dirty="0" err="1">
                <a:solidFill>
                  <a:srgbClr val="FF0000"/>
                </a:solidFill>
              </a:rPr>
              <a:t>bln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bu</a:t>
            </a:r>
            <a:r>
              <a:rPr lang="en-US" sz="2800" dirty="0">
                <a:solidFill>
                  <a:srgbClr val="FF0000"/>
                </a:solidFill>
              </a:rPr>
              <a:t>?	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	End Stocks &lt; 1.892 bb?</a:t>
            </a:r>
          </a:p>
          <a:p>
            <a:pPr marL="920750" lvl="1" indent="-457200">
              <a:lnSpc>
                <a:spcPts val="5000"/>
              </a:lnSpc>
              <a:spcBef>
                <a:spcPts val="1800"/>
              </a:spcBef>
              <a:spcAft>
                <a:spcPts val="600"/>
              </a:spcAft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4C0000"/>
                </a:solidFill>
              </a:rPr>
              <a:t>Soybeans</a:t>
            </a:r>
            <a:r>
              <a:rPr lang="en-US" sz="2800" b="1" baseline="30000" dirty="0">
                <a:solidFill>
                  <a:srgbClr val="4C0000"/>
                </a:solidFill>
              </a:rPr>
              <a:t>2019</a:t>
            </a:r>
            <a:r>
              <a:rPr lang="en-US" sz="2800" dirty="0">
                <a:solidFill>
                  <a:srgbClr val="4C0000"/>
                </a:solidFill>
              </a:rPr>
              <a:t> 	&lt;   3.558 </a:t>
            </a:r>
            <a:r>
              <a:rPr lang="en-US" sz="2800" dirty="0" err="1">
                <a:solidFill>
                  <a:srgbClr val="4C0000"/>
                </a:solidFill>
              </a:rPr>
              <a:t>bln</a:t>
            </a:r>
            <a:r>
              <a:rPr lang="en-US" sz="2800" dirty="0">
                <a:solidFill>
                  <a:srgbClr val="4C0000"/>
                </a:solidFill>
              </a:rPr>
              <a:t> </a:t>
            </a:r>
            <a:r>
              <a:rPr lang="en-US" sz="2800" dirty="0" err="1">
                <a:solidFill>
                  <a:srgbClr val="4C0000"/>
                </a:solidFill>
              </a:rPr>
              <a:t>bu</a:t>
            </a:r>
            <a:r>
              <a:rPr lang="en-US" sz="2800" dirty="0">
                <a:solidFill>
                  <a:srgbClr val="4C0000"/>
                </a:solidFill>
              </a:rPr>
              <a:t>?	</a:t>
            </a:r>
            <a:r>
              <a:rPr lang="en-US" sz="2800" dirty="0">
                <a:solidFill>
                  <a:srgbClr val="4C0000"/>
                </a:solidFill>
                <a:sym typeface="Wingdings" panose="05000000000000000000" pitchFamily="2" charset="2"/>
              </a:rPr>
              <a:t>	End Stocks &lt;   475 </a:t>
            </a:r>
            <a:r>
              <a:rPr lang="en-US" sz="2800" dirty="0" err="1">
                <a:solidFill>
                  <a:srgbClr val="4C0000"/>
                </a:solidFill>
                <a:sym typeface="Wingdings" panose="05000000000000000000" pitchFamily="2" charset="2"/>
              </a:rPr>
              <a:t>mb</a:t>
            </a:r>
            <a:r>
              <a:rPr lang="en-US" sz="2800" dirty="0">
                <a:solidFill>
                  <a:srgbClr val="4C0000"/>
                </a:solidFill>
                <a:sym typeface="Wingdings" panose="05000000000000000000" pitchFamily="2" charset="2"/>
              </a:rPr>
              <a:t>?</a:t>
            </a:r>
            <a:endParaRPr lang="en-US" sz="2800" dirty="0">
              <a:solidFill>
                <a:srgbClr val="4C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57851" y="36945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7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039" y="136316"/>
            <a:ext cx="11061700" cy="927100"/>
          </a:xfrm>
          <a:solidFill>
            <a:srgbClr val="401B5B"/>
          </a:solidFill>
        </p:spPr>
        <p:txBody>
          <a:bodyPr/>
          <a:lstStyle/>
          <a:p>
            <a:pPr>
              <a:lnSpc>
                <a:spcPts val="6000"/>
              </a:lnSpc>
            </a:pPr>
            <a:r>
              <a:rPr lang="en-US" sz="4000" b="1" dirty="0">
                <a:solidFill>
                  <a:srgbClr val="FFFF00"/>
                </a:solidFill>
              </a:rPr>
              <a:t>More Grain Market Events to Anticipate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38163" y="1268361"/>
            <a:ext cx="11653837" cy="5184487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lnSpc>
                <a:spcPts val="4500"/>
              </a:lnSpc>
              <a:spcBef>
                <a:spcPts val="18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u="sng" dirty="0">
                <a:solidFill>
                  <a:srgbClr val="C00000"/>
                </a:solidFill>
              </a:rPr>
              <a:t>2020 Production of Export Competitors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endParaRPr lang="en-US" sz="3500" i="1" dirty="0">
              <a:solidFill>
                <a:srgbClr val="C00000"/>
              </a:solidFill>
            </a:endParaRPr>
          </a:p>
          <a:p>
            <a:pPr marL="804863" lvl="1" indent="-341313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2060"/>
                </a:solidFill>
              </a:rPr>
              <a:t>2020 Soybeans </a:t>
            </a:r>
            <a:r>
              <a:rPr lang="en-US" sz="3000" b="1" baseline="30000" dirty="0">
                <a:solidFill>
                  <a:srgbClr val="002060"/>
                </a:solidFill>
              </a:rPr>
              <a:t>So-Am </a:t>
            </a:r>
            <a:r>
              <a:rPr lang="en-US" sz="3000" dirty="0">
                <a:solidFill>
                  <a:srgbClr val="002060"/>
                </a:solidFill>
              </a:rPr>
              <a:t>  	 </a:t>
            </a:r>
            <a:r>
              <a:rPr lang="en-US" sz="2800" dirty="0">
                <a:solidFill>
                  <a:srgbClr val="002060"/>
                </a:solidFill>
              </a:rPr>
              <a:t>→		</a:t>
            </a:r>
            <a:r>
              <a:rPr lang="en-US" sz="2800" b="1" i="1" dirty="0">
                <a:solidFill>
                  <a:srgbClr val="002060"/>
                </a:solidFill>
              </a:rPr>
              <a:t>Up</a:t>
            </a:r>
            <a:r>
              <a:rPr lang="en-US" sz="2800" dirty="0">
                <a:solidFill>
                  <a:srgbClr val="002060"/>
                </a:solidFill>
              </a:rPr>
              <a:t> 3.3% &amp; </a:t>
            </a:r>
            <a:r>
              <a:rPr lang="en-US" sz="2800" b="1" i="1" dirty="0">
                <a:solidFill>
                  <a:srgbClr val="002060"/>
                </a:solidFill>
              </a:rPr>
              <a:t>Up</a:t>
            </a:r>
            <a:r>
              <a:rPr lang="en-US" sz="2800" dirty="0">
                <a:solidFill>
                  <a:srgbClr val="002060"/>
                </a:solidFill>
              </a:rPr>
              <a:t> 10.2% </a:t>
            </a:r>
            <a:r>
              <a:rPr lang="en-US" sz="2800" dirty="0">
                <a:solidFill>
                  <a:srgbClr val="002060"/>
                </a:solidFill>
                <a:sym typeface="Wingdings" panose="05000000000000000000" pitchFamily="2" charset="2"/>
              </a:rPr>
              <a:t>vs last 2 years</a:t>
            </a:r>
            <a:endParaRPr lang="en-US" sz="2600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804863" lvl="1" indent="-341313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70C0"/>
                </a:solidFill>
              </a:rPr>
              <a:t>2020 Corn </a:t>
            </a:r>
            <a:r>
              <a:rPr lang="en-US" sz="3000" b="1" baseline="30000" dirty="0">
                <a:solidFill>
                  <a:srgbClr val="0070C0"/>
                </a:solidFill>
              </a:rPr>
              <a:t>So-Am + Ukraine  </a:t>
            </a:r>
            <a:r>
              <a:rPr lang="en-US" sz="2800" dirty="0">
                <a:solidFill>
                  <a:srgbClr val="0070C0"/>
                </a:solidFill>
              </a:rPr>
              <a:t>→  	</a:t>
            </a:r>
            <a:r>
              <a:rPr lang="en-US" sz="2800" b="1" i="1" dirty="0">
                <a:solidFill>
                  <a:srgbClr val="FF0000"/>
                </a:solidFill>
              </a:rPr>
              <a:t>Up 29% </a:t>
            </a:r>
            <a:r>
              <a:rPr lang="en-US" sz="2800" i="1" dirty="0">
                <a:solidFill>
                  <a:srgbClr val="FF0000"/>
                </a:solidFill>
              </a:rPr>
              <a:t>vs 2015-2017 Average </a:t>
            </a:r>
            <a:r>
              <a:rPr lang="en-US" sz="2800" dirty="0">
                <a:solidFill>
                  <a:srgbClr val="0070C0"/>
                </a:solidFill>
              </a:rPr>
              <a:t>	</a:t>
            </a:r>
            <a:endParaRPr lang="en-US" sz="26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804863" lvl="1" indent="-341313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sym typeface="Wingdings" panose="05000000000000000000" pitchFamily="2" charset="2"/>
              </a:rPr>
              <a:t>ARG-Brazil-Ukraine</a:t>
            </a:r>
            <a:r>
              <a:rPr lang="en-US" sz="3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600" dirty="0">
                <a:solidFill>
                  <a:schemeClr val="tx1"/>
                </a:solidFill>
                <a:sym typeface="Wingdings" panose="05000000000000000000" pitchFamily="2" charset="2"/>
              </a:rPr>
              <a:t> </a:t>
            </a:r>
            <a:r>
              <a:rPr lang="en-US" sz="2600" i="1" dirty="0">
                <a:solidFill>
                  <a:schemeClr val="tx1"/>
                </a:solidFill>
                <a:sym typeface="Wingdings" panose="05000000000000000000" pitchFamily="2" charset="2"/>
              </a:rPr>
              <a:t>Ag Export </a:t>
            </a:r>
            <a:r>
              <a:rPr lang="en-US" sz="2600" i="1" baseline="30000" dirty="0">
                <a:solidFill>
                  <a:schemeClr val="tx1"/>
                </a:solidFill>
                <a:sym typeface="Wingdings" panose="05000000000000000000" pitchFamily="2" charset="2"/>
              </a:rPr>
              <a:t>“Open Door”</a:t>
            </a:r>
            <a:r>
              <a:rPr lang="en-US" sz="2600" i="1" dirty="0">
                <a:solidFill>
                  <a:schemeClr val="tx1"/>
                </a:solidFill>
                <a:sym typeface="Wingdings" panose="05000000000000000000" pitchFamily="2" charset="2"/>
              </a:rPr>
              <a:t> w. U.S.-China Trade Issue</a:t>
            </a:r>
            <a:endParaRPr lang="en-US" sz="2600" dirty="0">
              <a:solidFill>
                <a:schemeClr val="tx1"/>
              </a:solidFill>
            </a:endParaRPr>
          </a:p>
          <a:p>
            <a:pPr>
              <a:lnSpc>
                <a:spcPts val="5000"/>
              </a:lnSpc>
              <a:spcBef>
                <a:spcPts val="3600"/>
              </a:spcBef>
              <a:spcAft>
                <a:spcPts val="600"/>
              </a:spcAft>
              <a:buClr>
                <a:srgbClr val="7030A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500" b="1" dirty="0">
                <a:solidFill>
                  <a:srgbClr val="7030A0"/>
                </a:solidFill>
              </a:rPr>
              <a:t> </a:t>
            </a:r>
            <a:r>
              <a:rPr lang="en-US" sz="3500" b="1" u="sng" dirty="0">
                <a:solidFill>
                  <a:srgbClr val="7030A0"/>
                </a:solidFill>
              </a:rPr>
              <a:t>U.S. Dollar </a:t>
            </a:r>
            <a:r>
              <a:rPr lang="en-US" sz="3500" b="1" i="1" u="sng" dirty="0">
                <a:solidFill>
                  <a:srgbClr val="0070C0"/>
                </a:solidFill>
              </a:rPr>
              <a:t>Strength</a:t>
            </a:r>
            <a:r>
              <a:rPr lang="en-US" sz="3500" b="1" dirty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  <a:sym typeface="Wingdings" panose="05000000000000000000" pitchFamily="2" charset="2"/>
              </a:rPr>
              <a:t>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i="1" dirty="0">
                <a:solidFill>
                  <a:srgbClr val="7030A0"/>
                </a:solidFill>
              </a:rPr>
              <a:t>Limiting U.S. grain exports</a:t>
            </a:r>
          </a:p>
          <a:p>
            <a:pPr marL="804863" lvl="1" indent="-34131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FF0000"/>
                </a:solidFill>
                <a:sym typeface="Wingdings" panose="05000000000000000000" pitchFamily="2" charset="2"/>
              </a:rPr>
              <a:t>USD$ Index </a:t>
            </a:r>
            <a:r>
              <a:rPr lang="en-US" sz="3000" i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Trade </a:t>
            </a:r>
            <a:r>
              <a:rPr lang="en-US" sz="3000" i="1" baseline="30000" dirty="0" err="1">
                <a:solidFill>
                  <a:srgbClr val="FF0000"/>
                </a:solidFill>
                <a:sym typeface="Wingdings" panose="05000000000000000000" pitchFamily="2" charset="2"/>
              </a:rPr>
              <a:t>Wghtd</a:t>
            </a:r>
            <a:r>
              <a:rPr lang="en-US" sz="3000" i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 	</a:t>
            </a:r>
            <a:r>
              <a:rPr lang="en-US" sz="3000" i="1" dirty="0">
                <a:solidFill>
                  <a:srgbClr val="FF0000"/>
                </a:solidFill>
                <a:sym typeface="Wingdings" panose="05000000000000000000" pitchFamily="2" charset="2"/>
              </a:rPr>
              <a:t>→		</a:t>
            </a:r>
            <a:r>
              <a:rPr lang="en-US" sz="2600" b="1" dirty="0">
                <a:solidFill>
                  <a:srgbClr val="FF0000"/>
                </a:solidFill>
                <a:sym typeface="Wingdings" panose="05000000000000000000" pitchFamily="2" charset="2"/>
              </a:rPr>
              <a:t>DEC</a:t>
            </a:r>
            <a:r>
              <a:rPr lang="en-US" sz="2600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 2019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up</a:t>
            </a:r>
            <a:r>
              <a:rPr lang="en-US" sz="2600" i="1" dirty="0">
                <a:solidFill>
                  <a:srgbClr val="FF0000"/>
                </a:solidFill>
                <a:sym typeface="Wingdings" panose="05000000000000000000" pitchFamily="2" charset="2"/>
              </a:rPr>
              <a:t> 7.3% since low in </a:t>
            </a:r>
            <a:r>
              <a:rPr lang="en-US" sz="2600" b="1" dirty="0">
                <a:solidFill>
                  <a:srgbClr val="FF0000"/>
                </a:solidFill>
                <a:sym typeface="Wingdings" panose="05000000000000000000" pitchFamily="2" charset="2"/>
              </a:rPr>
              <a:t>FEB</a:t>
            </a:r>
            <a:r>
              <a:rPr lang="en-US" sz="2600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 2018</a:t>
            </a:r>
          </a:p>
          <a:p>
            <a:pPr marL="804863" lvl="1" indent="-34131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600000"/>
                </a:solidFill>
                <a:sym typeface="Wingdings" panose="05000000000000000000" pitchFamily="2" charset="2"/>
              </a:rPr>
              <a:t>Brazil Reals </a:t>
            </a:r>
            <a:r>
              <a:rPr lang="en-US" sz="3000" b="1" dirty="0">
                <a:solidFill>
                  <a:srgbClr val="600000"/>
                </a:solidFill>
                <a:sym typeface="Symbol" panose="05050102010706020507" pitchFamily="18" charset="2"/>
              </a:rPr>
              <a:t></a:t>
            </a:r>
            <a:r>
              <a:rPr lang="en-US" sz="3000" b="1" i="1" dirty="0">
                <a:solidFill>
                  <a:srgbClr val="600000"/>
                </a:solidFill>
                <a:sym typeface="Wingdings" panose="05000000000000000000" pitchFamily="2" charset="2"/>
              </a:rPr>
              <a:t> USD$</a:t>
            </a:r>
            <a:r>
              <a:rPr lang="en-US" sz="3000" i="1" dirty="0">
                <a:solidFill>
                  <a:srgbClr val="600000"/>
                </a:solidFill>
                <a:sym typeface="Wingdings" panose="05000000000000000000" pitchFamily="2" charset="2"/>
              </a:rPr>
              <a:t> 		</a:t>
            </a:r>
            <a:r>
              <a:rPr lang="en-US" sz="2600" i="1" dirty="0">
                <a:solidFill>
                  <a:srgbClr val="600000"/>
                </a:solidFill>
                <a:sym typeface="Wingdings" panose="05000000000000000000" pitchFamily="2" charset="2"/>
              </a:rPr>
              <a:t>≈ 4.12 in </a:t>
            </a:r>
            <a:r>
              <a:rPr lang="en-US" sz="2600" b="1" i="1" dirty="0">
                <a:solidFill>
                  <a:srgbClr val="600000"/>
                </a:solidFill>
                <a:sym typeface="Wingdings" panose="05000000000000000000" pitchFamily="2" charset="2"/>
              </a:rPr>
              <a:t>OCT-DEC</a:t>
            </a:r>
            <a:r>
              <a:rPr lang="en-US" sz="2600" b="1" i="1" baseline="30000" dirty="0">
                <a:solidFill>
                  <a:srgbClr val="600000"/>
                </a:solidFill>
                <a:sym typeface="Wingdings" panose="05000000000000000000" pitchFamily="2" charset="2"/>
              </a:rPr>
              <a:t> 2019</a:t>
            </a:r>
            <a:r>
              <a:rPr lang="en-US" sz="2600" i="1" baseline="30000" dirty="0">
                <a:solidFill>
                  <a:srgbClr val="600000"/>
                </a:solidFill>
                <a:sym typeface="Wingdings" panose="05000000000000000000" pitchFamily="2" charset="2"/>
              </a:rPr>
              <a:t> </a:t>
            </a:r>
            <a:r>
              <a:rPr lang="en-US" sz="2400" i="1" dirty="0">
                <a:solidFill>
                  <a:srgbClr val="600000"/>
                </a:solidFill>
                <a:sym typeface="Wingdings" panose="05000000000000000000" pitchFamily="2" charset="2"/>
              </a:rPr>
              <a:t>(vs low of 1.56 in JUNE</a:t>
            </a:r>
            <a:r>
              <a:rPr lang="en-US" sz="2400" i="1" baseline="30000" dirty="0">
                <a:solidFill>
                  <a:srgbClr val="600000"/>
                </a:solidFill>
                <a:sym typeface="Wingdings" panose="05000000000000000000" pitchFamily="2" charset="2"/>
              </a:rPr>
              <a:t> 2011</a:t>
            </a:r>
            <a:r>
              <a:rPr lang="en-US" sz="2400" i="1" dirty="0">
                <a:solidFill>
                  <a:srgbClr val="600000"/>
                </a:solidFill>
                <a:sym typeface="Wingdings" panose="05000000000000000000" pitchFamily="2" charset="2"/>
              </a:rPr>
              <a:t>)</a:t>
            </a:r>
            <a:endParaRPr lang="en-US" sz="2400" dirty="0">
              <a:solidFill>
                <a:srgbClr val="6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52540" y="51568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8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039" y="78586"/>
            <a:ext cx="11061700" cy="927100"/>
          </a:xfrm>
          <a:solidFill>
            <a:srgbClr val="401B5B"/>
          </a:solidFill>
        </p:spPr>
        <p:txBody>
          <a:bodyPr/>
          <a:lstStyle/>
          <a:p>
            <a:pPr>
              <a:lnSpc>
                <a:spcPts val="6000"/>
              </a:lnSpc>
            </a:pPr>
            <a:r>
              <a:rPr lang="en-US" sz="4000" b="1" dirty="0">
                <a:solidFill>
                  <a:srgbClr val="FFFF00"/>
                </a:solidFill>
              </a:rPr>
              <a:t>More Grain Market Factors…..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38163" y="1117971"/>
            <a:ext cx="11653837" cy="5549159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lnSpc>
                <a:spcPts val="4500"/>
              </a:lnSpc>
              <a:spcBef>
                <a:spcPts val="3600"/>
              </a:spcBef>
              <a:spcAft>
                <a:spcPts val="600"/>
              </a:spcAft>
              <a:buClr>
                <a:srgbClr val="7030A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500" b="1" dirty="0">
                <a:solidFill>
                  <a:srgbClr val="7030A0"/>
                </a:solidFill>
              </a:rPr>
              <a:t> </a:t>
            </a:r>
            <a:r>
              <a:rPr lang="en-US" sz="3500" b="1" u="sng" dirty="0">
                <a:solidFill>
                  <a:srgbClr val="7030A0"/>
                </a:solidFill>
              </a:rPr>
              <a:t>U.S. Spring Plantings</a:t>
            </a:r>
            <a:r>
              <a:rPr lang="en-US" sz="3500" b="1" dirty="0">
                <a:solidFill>
                  <a:srgbClr val="7030A0"/>
                </a:solidFill>
              </a:rPr>
              <a:t> </a:t>
            </a:r>
            <a:r>
              <a:rPr lang="en-US" sz="3500" i="1" dirty="0">
                <a:solidFill>
                  <a:srgbClr val="7030A0"/>
                </a:solidFill>
              </a:rPr>
              <a:t>(April-May </a:t>
            </a:r>
            <a:r>
              <a:rPr lang="en-US" sz="3500" i="1" baseline="30000" dirty="0">
                <a:solidFill>
                  <a:srgbClr val="7030A0"/>
                </a:solidFill>
              </a:rPr>
              <a:t>2020</a:t>
            </a:r>
            <a:r>
              <a:rPr lang="en-US" sz="3500" i="1" dirty="0">
                <a:solidFill>
                  <a:srgbClr val="7030A0"/>
                </a:solidFill>
              </a:rPr>
              <a:t>)</a:t>
            </a:r>
          </a:p>
          <a:p>
            <a:pPr marL="804863" lvl="1" indent="-341313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70C0"/>
                </a:solidFill>
              </a:rPr>
              <a:t>Corn </a:t>
            </a:r>
            <a:r>
              <a:rPr lang="en-US" sz="3000" b="1" baseline="30000" dirty="0">
                <a:solidFill>
                  <a:srgbClr val="0070C0"/>
                </a:solidFill>
              </a:rPr>
              <a:t>2020</a:t>
            </a:r>
            <a:r>
              <a:rPr lang="en-US" sz="2800" dirty="0">
                <a:solidFill>
                  <a:srgbClr val="0070C0"/>
                </a:solidFill>
              </a:rPr>
              <a:t>    			</a:t>
            </a:r>
            <a:r>
              <a:rPr lang="en-US" sz="2800" b="1" i="1" dirty="0">
                <a:solidFill>
                  <a:srgbClr val="0070C0"/>
                </a:solidFill>
              </a:rPr>
              <a:t>Up 4-7 </a:t>
            </a:r>
            <a:r>
              <a:rPr lang="en-US" sz="2800" b="1" i="1" dirty="0" err="1">
                <a:solidFill>
                  <a:srgbClr val="0070C0"/>
                </a:solidFill>
              </a:rPr>
              <a:t>mln</a:t>
            </a:r>
            <a:r>
              <a:rPr lang="en-US" sz="2800" b="1" i="1" dirty="0">
                <a:solidFill>
                  <a:srgbClr val="0070C0"/>
                </a:solidFill>
              </a:rPr>
              <a:t> ac? </a:t>
            </a:r>
            <a:r>
              <a:rPr lang="en-US" sz="2800" dirty="0">
                <a:solidFill>
                  <a:srgbClr val="0070C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→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 from 89.7 to 94-97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mln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ac?</a:t>
            </a:r>
            <a:endParaRPr lang="en-US" sz="2600" b="1" i="1" dirty="0">
              <a:solidFill>
                <a:srgbClr val="FF0000"/>
              </a:solidFill>
            </a:endParaRPr>
          </a:p>
          <a:p>
            <a:pPr marL="804863" lvl="1" indent="-341313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2060"/>
                </a:solidFill>
              </a:rPr>
              <a:t>Soybeans </a:t>
            </a:r>
            <a:r>
              <a:rPr lang="en-US" sz="3000" b="1" baseline="30000" dirty="0">
                <a:solidFill>
                  <a:srgbClr val="002060"/>
                </a:solidFill>
              </a:rPr>
              <a:t>2020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	</a:t>
            </a:r>
            <a:r>
              <a:rPr lang="en-US" sz="2800" b="1" i="1" dirty="0">
                <a:solidFill>
                  <a:srgbClr val="002060"/>
                </a:solidFill>
              </a:rPr>
              <a:t>Up 4-8 </a:t>
            </a:r>
            <a:r>
              <a:rPr lang="en-US" sz="2800" b="1" i="1" dirty="0" err="1">
                <a:solidFill>
                  <a:srgbClr val="002060"/>
                </a:solidFill>
              </a:rPr>
              <a:t>mln</a:t>
            </a:r>
            <a:r>
              <a:rPr lang="en-US" sz="2800" b="1" i="1" dirty="0">
                <a:solidFill>
                  <a:srgbClr val="002060"/>
                </a:solidFill>
              </a:rPr>
              <a:t> ac?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→ 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 from 76.1 to 80-84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mln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ac?</a:t>
            </a:r>
            <a:endParaRPr lang="en-US" sz="2600" b="1" dirty="0">
              <a:solidFill>
                <a:srgbClr val="960000"/>
              </a:solidFill>
              <a:sym typeface="Wingdings" panose="05000000000000000000" pitchFamily="2" charset="2"/>
            </a:endParaRPr>
          </a:p>
          <a:p>
            <a:pPr>
              <a:lnSpc>
                <a:spcPts val="4500"/>
              </a:lnSpc>
              <a:spcBef>
                <a:spcPts val="3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i="1" u="sng" dirty="0">
                <a:solidFill>
                  <a:srgbClr val="FF0000"/>
                </a:solidFill>
              </a:rPr>
              <a:t>“Bearish”</a:t>
            </a:r>
            <a:r>
              <a:rPr lang="en-US" sz="3500" b="1" u="sng" dirty="0">
                <a:solidFill>
                  <a:srgbClr val="FF0000"/>
                </a:solidFill>
              </a:rPr>
              <a:t> </a:t>
            </a:r>
            <a:r>
              <a:rPr lang="en-US" sz="3500" b="1" u="sng" dirty="0">
                <a:solidFill>
                  <a:srgbClr val="C00000"/>
                </a:solidFill>
              </a:rPr>
              <a:t>Positions of Grain Futures’ Traders</a:t>
            </a:r>
            <a:r>
              <a:rPr lang="en-US" sz="3500" b="1" dirty="0">
                <a:solidFill>
                  <a:srgbClr val="C00000"/>
                </a:solidFill>
              </a:rPr>
              <a:t>…..</a:t>
            </a:r>
            <a:endParaRPr lang="en-US" sz="3500" i="1" dirty="0">
              <a:solidFill>
                <a:srgbClr val="C00000"/>
              </a:solidFill>
            </a:endParaRPr>
          </a:p>
          <a:p>
            <a:pPr marL="463550" lvl="1" indent="0">
              <a:lnSpc>
                <a:spcPts val="45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en-US" sz="3000" b="1" i="1" dirty="0">
                <a:solidFill>
                  <a:srgbClr val="002060"/>
                </a:solidFill>
              </a:rPr>
              <a:t>BUT</a:t>
            </a:r>
            <a:r>
              <a:rPr lang="en-US" sz="2800" dirty="0">
                <a:solidFill>
                  <a:srgbClr val="002060"/>
                </a:solidFill>
              </a:rPr>
              <a:t> – “Strong” local </a:t>
            </a:r>
            <a:r>
              <a:rPr lang="en-US" sz="2800" b="1" dirty="0">
                <a:solidFill>
                  <a:srgbClr val="002060"/>
                </a:solidFill>
              </a:rPr>
              <a:t>Basis</a:t>
            </a:r>
            <a:r>
              <a:rPr lang="en-US" sz="2800" dirty="0">
                <a:solidFill>
                  <a:srgbClr val="002060"/>
                </a:solidFill>
              </a:rPr>
              <a:t> in Cash Markets &amp; Demand Centers</a:t>
            </a:r>
            <a:endParaRPr lang="en-US" sz="26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206500" lvl="2" indent="-34290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Corn 			</a:t>
            </a:r>
            <a:r>
              <a:rPr lang="en-US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→ </a:t>
            </a:r>
            <a:r>
              <a:rPr lang="en-US" sz="2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Strong</a:t>
            </a:r>
            <a:r>
              <a:rPr lang="en-US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 basis </a:t>
            </a:r>
            <a:r>
              <a:rPr lang="en-US" sz="2400" dirty="0">
                <a:solidFill>
                  <a:srgbClr val="0070C0"/>
                </a:solidFill>
              </a:rPr>
              <a:t>@ US. Ethanol Plants </a:t>
            </a:r>
          </a:p>
          <a:p>
            <a:pPr marL="1206500" lvl="2" indent="-34290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Soybeans 		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→ 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Moderate-to-weak 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basis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in many areas – but improving</a:t>
            </a:r>
          </a:p>
          <a:p>
            <a:pPr marL="1206500" lvl="2" indent="-34290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HRW Wheat 	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→ </a:t>
            </a:r>
            <a:r>
              <a:rPr lang="en-US" sz="2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Strong basis </a:t>
            </a:r>
            <a:r>
              <a:rPr lang="en-US" sz="2400" dirty="0">
                <a:solidFill>
                  <a:srgbClr val="002060"/>
                </a:solidFill>
              </a:rPr>
              <a:t>@ Elevators in the Central / Southern Plains  </a:t>
            </a:r>
          </a:p>
          <a:p>
            <a:pPr marL="863600" lvl="2" indent="0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52540" y="190871"/>
            <a:ext cx="838199" cy="57180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743" y="443822"/>
            <a:ext cx="9872967" cy="1219200"/>
          </a:xfrm>
          <a:noFill/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6000" b="1" dirty="0">
                <a:solidFill>
                  <a:srgbClr val="FFFF00"/>
                </a:solidFill>
              </a:rPr>
              <a:t>Corn Markets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Dept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0686" y="6099755"/>
            <a:ext cx="4764314" cy="620359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4098" name="Picture 2" descr="http://www.indianagrain.com/media/images/blog_entries/23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1787070"/>
            <a:ext cx="6577392" cy="493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armfutures.com/cdfm/Faress1/author/2/2013/12/panama_market_reopens_corn_1_6352285618280126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399" y="1787070"/>
            <a:ext cx="4764314" cy="187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99" y="3729054"/>
            <a:ext cx="4014340" cy="22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8457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4682" y="119720"/>
            <a:ext cx="10183175" cy="1126165"/>
          </a:xfrm>
          <a:solidFill>
            <a:srgbClr val="2B123E"/>
          </a:solidFill>
        </p:spPr>
        <p:txBody>
          <a:bodyPr>
            <a:normAutofit fontScale="90000"/>
          </a:bodyPr>
          <a:lstStyle/>
          <a:p>
            <a:pPr>
              <a:lnSpc>
                <a:spcPts val="4500"/>
              </a:lnSpc>
            </a:pPr>
            <a:r>
              <a:rPr lang="en-US" sz="4400" b="1" dirty="0">
                <a:solidFill>
                  <a:srgbClr val="FFFF00"/>
                </a:solidFill>
              </a:rPr>
              <a:t>CME Corn Futures</a:t>
            </a:r>
            <a:r>
              <a:rPr lang="en-US" sz="4400" dirty="0">
                <a:solidFill>
                  <a:srgbClr val="FFFF00"/>
                </a:solidFill>
              </a:rPr>
              <a:t/>
            </a:r>
            <a:br>
              <a:rPr lang="en-US" sz="4400" dirty="0">
                <a:solidFill>
                  <a:srgbClr val="FFFF00"/>
                </a:solidFill>
              </a:rPr>
            </a:br>
            <a:r>
              <a:rPr lang="en-US" sz="2700" b="1" u="sng" dirty="0">
                <a:solidFill>
                  <a:srgbClr val="FFFF00"/>
                </a:solidFill>
              </a:rPr>
              <a:t>Weekly</a:t>
            </a:r>
            <a:r>
              <a:rPr lang="en-US" sz="2700" dirty="0">
                <a:solidFill>
                  <a:srgbClr val="FFFF00"/>
                </a:solidFill>
              </a:rPr>
              <a:t> Chart: December 2015 – February 27, 2020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1360104" y="220015"/>
          <a:ext cx="523009" cy="83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Clip" r:id="rId3" imgW="600761" imgH="960120" progId="">
                  <p:embed/>
                </p:oleObj>
              </mc:Choice>
              <mc:Fallback>
                <p:oleObj name="Clip" r:id="rId3" imgW="600761" imgH="960120" progId="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0104" y="220015"/>
                        <a:ext cx="523009" cy="83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16BE1C4-E4A3-46E7-8019-65BFE0FF3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29" y="1390649"/>
            <a:ext cx="11447384" cy="524136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16BADF-B39F-4D66-AA31-672B1A1F533A}"/>
              </a:ext>
            </a:extLst>
          </p:cNvPr>
          <p:cNvCxnSpPr/>
          <p:nvPr/>
        </p:nvCxnSpPr>
        <p:spPr>
          <a:xfrm>
            <a:off x="1621592" y="5980799"/>
            <a:ext cx="1497618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CFD6527-39EA-48AC-9932-E4959010BA71}"/>
              </a:ext>
            </a:extLst>
          </p:cNvPr>
          <p:cNvSpPr txBox="1"/>
          <p:nvPr/>
        </p:nvSpPr>
        <p:spPr>
          <a:xfrm>
            <a:off x="1621591" y="6041718"/>
            <a:ext cx="1656736" cy="264688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$3.15 </a:t>
            </a:r>
            <a:r>
              <a:rPr lang="en-US" sz="1400" b="1" dirty="0">
                <a:solidFill>
                  <a:srgbClr val="C00000"/>
                </a:solidFill>
              </a:rPr>
              <a:t>(8/31/2016)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7EFE6D-9F5B-477F-AFB7-61D61C986824}"/>
              </a:ext>
            </a:extLst>
          </p:cNvPr>
          <p:cNvCxnSpPr/>
          <p:nvPr/>
        </p:nvCxnSpPr>
        <p:spPr>
          <a:xfrm>
            <a:off x="4598382" y="5402615"/>
            <a:ext cx="1497618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601A9B7-AF1C-4A34-A6B2-327579DAA8C1}"/>
              </a:ext>
            </a:extLst>
          </p:cNvPr>
          <p:cNvSpPr txBox="1"/>
          <p:nvPr/>
        </p:nvSpPr>
        <p:spPr>
          <a:xfrm>
            <a:off x="4808224" y="5500668"/>
            <a:ext cx="1130951" cy="480131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$3.35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(12/12/2017)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EB26FB-0656-46DC-9910-5FFCCD0FECA0}"/>
              </a:ext>
            </a:extLst>
          </p:cNvPr>
          <p:cNvCxnSpPr>
            <a:cxnSpLocks/>
          </p:cNvCxnSpPr>
          <p:nvPr/>
        </p:nvCxnSpPr>
        <p:spPr>
          <a:xfrm>
            <a:off x="6943949" y="5206818"/>
            <a:ext cx="932935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58D1A00-B380-4E2D-8D00-1031E6A7E962}"/>
              </a:ext>
            </a:extLst>
          </p:cNvPr>
          <p:cNvSpPr txBox="1"/>
          <p:nvPr/>
        </p:nvSpPr>
        <p:spPr>
          <a:xfrm>
            <a:off x="6870555" y="5302924"/>
            <a:ext cx="1029962" cy="480131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$3.37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(7/12/2018)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4B0565E-C930-4F6C-8A94-EF4D2B9EE049}"/>
              </a:ext>
            </a:extLst>
          </p:cNvPr>
          <p:cNvCxnSpPr>
            <a:cxnSpLocks/>
          </p:cNvCxnSpPr>
          <p:nvPr/>
        </p:nvCxnSpPr>
        <p:spPr>
          <a:xfrm>
            <a:off x="8484094" y="5206818"/>
            <a:ext cx="932935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46C5861-D2F2-4FE9-B387-032CBE2CA3B7}"/>
              </a:ext>
            </a:extLst>
          </p:cNvPr>
          <p:cNvSpPr txBox="1"/>
          <p:nvPr/>
        </p:nvSpPr>
        <p:spPr>
          <a:xfrm>
            <a:off x="8484094" y="5293986"/>
            <a:ext cx="1029962" cy="480131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$3.43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(5/13/2018)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B60EAAB-1764-4361-AFE0-03ED3D691FC4}"/>
              </a:ext>
            </a:extLst>
          </p:cNvPr>
          <p:cNvCxnSpPr>
            <a:cxnSpLocks/>
          </p:cNvCxnSpPr>
          <p:nvPr/>
        </p:nvCxnSpPr>
        <p:spPr>
          <a:xfrm>
            <a:off x="9514056" y="4969706"/>
            <a:ext cx="635018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D4D2AB9-11F4-473A-8388-3C0E0C500FA6}"/>
              </a:ext>
            </a:extLst>
          </p:cNvPr>
          <p:cNvSpPr txBox="1"/>
          <p:nvPr/>
        </p:nvSpPr>
        <p:spPr>
          <a:xfrm>
            <a:off x="9413678" y="5015794"/>
            <a:ext cx="928972" cy="480131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$3.52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(9/9/2019)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F06BDC8-55D5-4137-975D-09A8226676FC}"/>
              </a:ext>
            </a:extLst>
          </p:cNvPr>
          <p:cNvCxnSpPr>
            <a:cxnSpLocks/>
          </p:cNvCxnSpPr>
          <p:nvPr/>
        </p:nvCxnSpPr>
        <p:spPr>
          <a:xfrm>
            <a:off x="10042275" y="4462450"/>
            <a:ext cx="635018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E2644B9-85E4-4C5A-989A-4DCEDEC80D0E}"/>
              </a:ext>
            </a:extLst>
          </p:cNvPr>
          <p:cNvSpPr txBox="1"/>
          <p:nvPr/>
        </p:nvSpPr>
        <p:spPr>
          <a:xfrm>
            <a:off x="10008007" y="4501651"/>
            <a:ext cx="669286" cy="403187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pPr algn="ctr"/>
            <a:r>
              <a:rPr lang="en-US" sz="1300" b="1" dirty="0">
                <a:solidFill>
                  <a:srgbClr val="FF0000"/>
                </a:solidFill>
              </a:rPr>
              <a:t>$3.71 ¼ 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(12/12)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92D53FC-D898-48C4-BFD5-09CEB4B01EF7}"/>
              </a:ext>
            </a:extLst>
          </p:cNvPr>
          <p:cNvCxnSpPr>
            <a:cxnSpLocks/>
          </p:cNvCxnSpPr>
          <p:nvPr/>
        </p:nvCxnSpPr>
        <p:spPr>
          <a:xfrm>
            <a:off x="10677293" y="4599133"/>
            <a:ext cx="321848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96879F8-C65D-4142-B62B-1957B8C3582F}"/>
              </a:ext>
            </a:extLst>
          </p:cNvPr>
          <p:cNvSpPr txBox="1"/>
          <p:nvPr/>
        </p:nvSpPr>
        <p:spPr>
          <a:xfrm>
            <a:off x="11028911" y="4407778"/>
            <a:ext cx="730200" cy="295466"/>
          </a:xfrm>
          <a:prstGeom prst="rect">
            <a:avLst/>
          </a:prstGeom>
          <a:noFill/>
        </p:spPr>
        <p:txBody>
          <a:bodyPr wrap="none" lIns="9144" tIns="9144" rIns="9144" bIns="9144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$3.68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ADF91FE-B576-4B3B-A979-98127BCD8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679" y="1502005"/>
            <a:ext cx="188541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7030A0"/>
            </a:solidFill>
          </a:ln>
        </p:spPr>
        <p:txBody>
          <a:bodyPr wrap="square"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7030A0"/>
                </a:solidFill>
              </a:rPr>
              <a:t>MAR 2020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$3.68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2/27/2020 </a:t>
            </a:r>
            <a:r>
              <a:rPr lang="en-US" sz="2400" b="1" dirty="0">
                <a:solidFill>
                  <a:srgbClr val="7030A0"/>
                </a:solidFill>
              </a:rPr>
              <a:t>        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09452CD7-2322-4F03-A961-28D1E727B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190" y="1390649"/>
            <a:ext cx="237172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31" grpId="0" animBg="1"/>
      <p:bldP spid="34" grpId="0" animBg="1"/>
      <p:bldP spid="49" grpId="0" animBg="1"/>
      <p:bldP spid="51" grpId="0"/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4682" y="119720"/>
            <a:ext cx="10183175" cy="1126165"/>
          </a:xfrm>
          <a:solidFill>
            <a:srgbClr val="2B123E"/>
          </a:solidFill>
        </p:spPr>
        <p:txBody>
          <a:bodyPr>
            <a:normAutofit fontScale="90000"/>
          </a:bodyPr>
          <a:lstStyle/>
          <a:p>
            <a:pPr>
              <a:lnSpc>
                <a:spcPts val="4500"/>
              </a:lnSpc>
            </a:pPr>
            <a:r>
              <a:rPr lang="en-US" sz="4400" b="1" dirty="0">
                <a:solidFill>
                  <a:srgbClr val="FFFF00"/>
                </a:solidFill>
              </a:rPr>
              <a:t>CME Corn Futures</a:t>
            </a:r>
            <a:r>
              <a:rPr lang="en-US" sz="4400" dirty="0">
                <a:solidFill>
                  <a:srgbClr val="FFFF00"/>
                </a:solidFill>
              </a:rPr>
              <a:t/>
            </a:r>
            <a:br>
              <a:rPr lang="en-US" sz="4400" dirty="0">
                <a:solidFill>
                  <a:srgbClr val="FFFF00"/>
                </a:solidFill>
              </a:rPr>
            </a:br>
            <a:r>
              <a:rPr lang="en-US" sz="2700" b="1" u="sng" dirty="0">
                <a:solidFill>
                  <a:srgbClr val="FFFF00"/>
                </a:solidFill>
              </a:rPr>
              <a:t>Weekly</a:t>
            </a:r>
            <a:r>
              <a:rPr lang="en-US" sz="2700" dirty="0">
                <a:solidFill>
                  <a:srgbClr val="FFFF00"/>
                </a:solidFill>
              </a:rPr>
              <a:t> Chart: December 2015 – March 9, 2020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1360104" y="220015"/>
          <a:ext cx="523009" cy="83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Clip" r:id="rId3" imgW="600761" imgH="960120" progId="">
                  <p:embed/>
                </p:oleObj>
              </mc:Choice>
              <mc:Fallback>
                <p:oleObj name="Clip" r:id="rId3" imgW="600761" imgH="960120" progId="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0104" y="220015"/>
                        <a:ext cx="523009" cy="83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" name="Picture 53">
            <a:extLst>
              <a:ext uri="{FF2B5EF4-FFF2-40B4-BE49-F238E27FC236}">
                <a16:creationId xmlns:a16="http://schemas.microsoft.com/office/drawing/2014/main" id="{09452CD7-2322-4F03-A961-28D1E727B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25" y="-384172"/>
            <a:ext cx="2371725" cy="238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AC7EDA-9CED-42CC-B8E1-CCEB30FEE3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29" y="1385887"/>
            <a:ext cx="11314467" cy="513944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9691A0-7532-42ED-95FA-9A7F4767FDA8}"/>
              </a:ext>
            </a:extLst>
          </p:cNvPr>
          <p:cNvCxnSpPr>
            <a:cxnSpLocks/>
          </p:cNvCxnSpPr>
          <p:nvPr/>
        </p:nvCxnSpPr>
        <p:spPr>
          <a:xfrm>
            <a:off x="10676770" y="4529558"/>
            <a:ext cx="321848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925859D-6586-4B85-8739-F55EC26A4D43}"/>
              </a:ext>
            </a:extLst>
          </p:cNvPr>
          <p:cNvSpPr txBox="1"/>
          <p:nvPr/>
        </p:nvSpPr>
        <p:spPr>
          <a:xfrm>
            <a:off x="10995004" y="3982647"/>
            <a:ext cx="730200" cy="295466"/>
          </a:xfrm>
          <a:prstGeom prst="rect">
            <a:avLst/>
          </a:prstGeom>
          <a:noFill/>
        </p:spPr>
        <p:txBody>
          <a:bodyPr wrap="none" lIns="9144" tIns="9144" rIns="9144" bIns="9144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$3.80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CFD612-F4B7-429B-871F-019BE7F67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187" y="1427448"/>
            <a:ext cx="1885415" cy="1508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7030A0"/>
            </a:solidFill>
          </a:ln>
        </p:spPr>
        <p:txBody>
          <a:bodyPr wrap="square"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7030A0"/>
                </a:solidFill>
              </a:rPr>
              <a:t>MAR 2020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$3.79 ¾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3/10/2020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12:50 p.m. </a:t>
            </a:r>
            <a:r>
              <a:rPr lang="en-US" sz="2400" b="1" dirty="0">
                <a:solidFill>
                  <a:srgbClr val="7030A0"/>
                </a:solidFill>
              </a:rPr>
              <a:t>       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E68721-A8F5-456B-86DB-B0F87B545FF0}"/>
              </a:ext>
            </a:extLst>
          </p:cNvPr>
          <p:cNvCxnSpPr/>
          <p:nvPr/>
        </p:nvCxnSpPr>
        <p:spPr>
          <a:xfrm>
            <a:off x="1548911" y="5891347"/>
            <a:ext cx="1497618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B312302-3694-41C3-9BA9-DC85C4930ED8}"/>
              </a:ext>
            </a:extLst>
          </p:cNvPr>
          <p:cNvSpPr txBox="1"/>
          <p:nvPr/>
        </p:nvSpPr>
        <p:spPr>
          <a:xfrm>
            <a:off x="1469352" y="5943650"/>
            <a:ext cx="1656736" cy="264688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$3.15 </a:t>
            </a:r>
            <a:r>
              <a:rPr lang="en-US" sz="1400" b="1" dirty="0">
                <a:solidFill>
                  <a:srgbClr val="C00000"/>
                </a:solidFill>
              </a:rPr>
              <a:t>(8/31/2016)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812AF98-AD04-4414-A233-C4D382C1D41D}"/>
              </a:ext>
            </a:extLst>
          </p:cNvPr>
          <p:cNvCxnSpPr/>
          <p:nvPr/>
        </p:nvCxnSpPr>
        <p:spPr>
          <a:xfrm>
            <a:off x="4415048" y="5331329"/>
            <a:ext cx="1497618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897AB75-D2A8-4B33-ADC7-958AE2A3FBCE}"/>
              </a:ext>
            </a:extLst>
          </p:cNvPr>
          <p:cNvSpPr txBox="1"/>
          <p:nvPr/>
        </p:nvSpPr>
        <p:spPr>
          <a:xfrm>
            <a:off x="4610793" y="5406536"/>
            <a:ext cx="1130951" cy="480131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$3.35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(12/12/2017)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F074C05-FBA5-4C1E-940A-CB917731FA3E}"/>
              </a:ext>
            </a:extLst>
          </p:cNvPr>
          <p:cNvCxnSpPr>
            <a:cxnSpLocks/>
          </p:cNvCxnSpPr>
          <p:nvPr/>
        </p:nvCxnSpPr>
        <p:spPr>
          <a:xfrm>
            <a:off x="6862426" y="5172303"/>
            <a:ext cx="932935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CC5C164-DE21-423B-9B43-358B4ACA82F7}"/>
              </a:ext>
            </a:extLst>
          </p:cNvPr>
          <p:cNvSpPr txBox="1"/>
          <p:nvPr/>
        </p:nvSpPr>
        <p:spPr>
          <a:xfrm>
            <a:off x="6791027" y="5232047"/>
            <a:ext cx="1029962" cy="480131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$3.37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(7/12/2018)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B0B651A-E113-4907-BF14-87E610161F09}"/>
              </a:ext>
            </a:extLst>
          </p:cNvPr>
          <p:cNvCxnSpPr>
            <a:cxnSpLocks/>
          </p:cNvCxnSpPr>
          <p:nvPr/>
        </p:nvCxnSpPr>
        <p:spPr>
          <a:xfrm>
            <a:off x="8271602" y="5170274"/>
            <a:ext cx="932935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FCF2323-DEEA-4240-89F1-982C4BD2C519}"/>
              </a:ext>
            </a:extLst>
          </p:cNvPr>
          <p:cNvSpPr txBox="1"/>
          <p:nvPr/>
        </p:nvSpPr>
        <p:spPr>
          <a:xfrm>
            <a:off x="8174575" y="5190486"/>
            <a:ext cx="1029962" cy="480131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$3.43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(5/13/2018)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EC5F0F6-C0FA-43A8-A3A0-8090158F074C}"/>
              </a:ext>
            </a:extLst>
          </p:cNvPr>
          <p:cNvCxnSpPr>
            <a:cxnSpLocks/>
          </p:cNvCxnSpPr>
          <p:nvPr/>
        </p:nvCxnSpPr>
        <p:spPr>
          <a:xfrm>
            <a:off x="9317805" y="4888339"/>
            <a:ext cx="635018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9341853-A3CB-499F-9C03-EBCDCD435626}"/>
              </a:ext>
            </a:extLst>
          </p:cNvPr>
          <p:cNvSpPr txBox="1"/>
          <p:nvPr/>
        </p:nvSpPr>
        <p:spPr>
          <a:xfrm>
            <a:off x="9216292" y="4934209"/>
            <a:ext cx="928972" cy="480131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$3.52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(9/9/2019)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36E84F3-CA00-44DE-B625-3B0A7BD201F0}"/>
              </a:ext>
            </a:extLst>
          </p:cNvPr>
          <p:cNvCxnSpPr>
            <a:cxnSpLocks/>
          </p:cNvCxnSpPr>
          <p:nvPr/>
        </p:nvCxnSpPr>
        <p:spPr>
          <a:xfrm>
            <a:off x="9913279" y="4416650"/>
            <a:ext cx="635018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F1B0EDA-9A0A-4B6E-98F1-431DF9EE00DC}"/>
              </a:ext>
            </a:extLst>
          </p:cNvPr>
          <p:cNvSpPr txBox="1"/>
          <p:nvPr/>
        </p:nvSpPr>
        <p:spPr>
          <a:xfrm>
            <a:off x="9896145" y="4439283"/>
            <a:ext cx="669286" cy="403187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pPr algn="ctr"/>
            <a:r>
              <a:rPr lang="en-US" sz="1300" b="1" dirty="0">
                <a:solidFill>
                  <a:srgbClr val="FF0000"/>
                </a:solidFill>
              </a:rPr>
              <a:t>$3.71 ¼ 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(12/12)</a:t>
            </a:r>
          </a:p>
        </p:txBody>
      </p:sp>
    </p:spTree>
    <p:extLst>
      <p:ext uri="{BB962C8B-B14F-4D97-AF65-F5344CB8AC3E}">
        <p14:creationId xmlns:p14="http://schemas.microsoft.com/office/powerpoint/2010/main" val="156524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7" grpId="0" animBg="1"/>
      <p:bldP spid="39" grpId="0" animBg="1"/>
      <p:bldP spid="42" grpId="0" animBg="1"/>
      <p:bldP spid="44" grpId="0" animBg="1"/>
      <p:bldP spid="46" grpId="0" animBg="1"/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37360-8F95-4244-B3F5-7E463468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1622" y="138896"/>
            <a:ext cx="838199" cy="504528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7030A0"/>
                </a:solidFill>
              </a:rPr>
              <a:pPr/>
              <a:t>26</a:t>
            </a:fld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A70A83-0D64-4094-83D2-01E043096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2" y="795337"/>
            <a:ext cx="10962409" cy="5923767"/>
          </a:xfrm>
          <a:prstGeom prst="rect">
            <a:avLst/>
          </a:prstGeom>
        </p:spPr>
      </p:pic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6F04637A-F1A2-48D0-9FE0-C2741C29FEA6}"/>
              </a:ext>
            </a:extLst>
          </p:cNvPr>
          <p:cNvSpPr/>
          <p:nvPr/>
        </p:nvSpPr>
        <p:spPr>
          <a:xfrm>
            <a:off x="7897091" y="2119744"/>
            <a:ext cx="2938373" cy="288867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6BA30F-4344-4189-B584-1385F2EBDAF9}"/>
              </a:ext>
            </a:extLst>
          </p:cNvPr>
          <p:cNvSpPr/>
          <p:nvPr/>
        </p:nvSpPr>
        <p:spPr>
          <a:xfrm>
            <a:off x="1273216" y="138896"/>
            <a:ext cx="9873204" cy="995423"/>
          </a:xfrm>
          <a:prstGeom prst="rect">
            <a:avLst/>
          </a:prstGeom>
          <a:solidFill>
            <a:srgbClr val="F3FA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>
              <a:lnSpc>
                <a:spcPts val="3800"/>
              </a:lnSpc>
            </a:pPr>
            <a:r>
              <a:rPr lang="en-US" sz="3200" b="1" dirty="0">
                <a:solidFill>
                  <a:srgbClr val="002060"/>
                </a:solidFill>
              </a:rPr>
              <a:t>Managed Money (Spec) Positions in CME Corn</a:t>
            </a:r>
          </a:p>
          <a:p>
            <a:pPr algn="ctr">
              <a:lnSpc>
                <a:spcPts val="3800"/>
              </a:lnSpc>
            </a:pPr>
            <a:r>
              <a:rPr lang="en-US" sz="2400" dirty="0">
                <a:solidFill>
                  <a:schemeClr val="tx1"/>
                </a:solidFill>
              </a:rPr>
              <a:t>CFTC Commitment of Traders to February 20, 2020</a:t>
            </a:r>
          </a:p>
        </p:txBody>
      </p:sp>
    </p:spTree>
    <p:extLst>
      <p:ext uri="{BB962C8B-B14F-4D97-AF65-F5344CB8AC3E}">
        <p14:creationId xmlns:p14="http://schemas.microsoft.com/office/powerpoint/2010/main" val="397542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66" y="443906"/>
            <a:ext cx="10882371" cy="1262974"/>
          </a:xfrm>
        </p:spPr>
        <p:txBody>
          <a:bodyPr/>
          <a:lstStyle/>
          <a:p>
            <a:pPr>
              <a:lnSpc>
                <a:spcPts val="5200"/>
              </a:lnSpc>
            </a:pPr>
            <a:r>
              <a:rPr lang="en-US" sz="4000" b="1" dirty="0">
                <a:solidFill>
                  <a:srgbClr val="FFFF00"/>
                </a:solidFill>
              </a:rPr>
              <a:t>Probability of </a:t>
            </a:r>
            <a:r>
              <a:rPr lang="en-US" sz="4000" b="1" u="sng" dirty="0">
                <a:solidFill>
                  <a:srgbClr val="FFFF00"/>
                </a:solidFill>
              </a:rPr>
              <a:t>Corn Futures</a:t>
            </a:r>
            <a:r>
              <a:rPr lang="en-US" sz="4000" b="1" dirty="0">
                <a:solidFill>
                  <a:srgbClr val="FFFF00"/>
                </a:solidFill>
              </a:rPr>
              <a:t> Trends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3200" i="1" dirty="0">
                <a:solidFill>
                  <a:srgbClr val="00F66F"/>
                </a:solidFill>
              </a:rPr>
              <a:t>Examining 1990-2019 (Last 30 years)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66" y="1813560"/>
            <a:ext cx="11332747" cy="4819251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600"/>
              </a:spcBef>
            </a:pPr>
            <a:endParaRPr lang="en-US" sz="10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70C0"/>
                </a:solidFill>
              </a:rPr>
              <a:t>Likelihood of </a:t>
            </a:r>
            <a:r>
              <a:rPr lang="en-US" sz="3200" b="1" i="1" u="sng" dirty="0">
                <a:solidFill>
                  <a:srgbClr val="0070C0"/>
                </a:solidFill>
              </a:rPr>
              <a:t>Level-Higher</a:t>
            </a:r>
            <a:r>
              <a:rPr lang="en-US" sz="3200" b="1" dirty="0">
                <a:solidFill>
                  <a:srgbClr val="0070C0"/>
                </a:solidFill>
              </a:rPr>
              <a:t> DEC Corn Futures??</a:t>
            </a:r>
          </a:p>
          <a:p>
            <a:pPr lvl="1">
              <a:spcBef>
                <a:spcPts val="24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000" b="1" dirty="0">
                <a:solidFill>
                  <a:srgbClr val="7030A0"/>
                </a:solidFill>
              </a:rPr>
              <a:t>Trends through Spring-Summer (June-July)?</a:t>
            </a:r>
            <a:r>
              <a:rPr lang="en-US" sz="3000" dirty="0">
                <a:solidFill>
                  <a:srgbClr val="7030A0"/>
                </a:solidFill>
              </a:rPr>
              <a:t>  </a:t>
            </a:r>
          </a:p>
          <a:p>
            <a:pPr marL="914400" lvl="2" indent="0">
              <a:spcBef>
                <a:spcPts val="1200"/>
              </a:spcBef>
              <a:buNone/>
            </a:pPr>
            <a:r>
              <a:rPr lang="en-US" sz="2800" dirty="0">
                <a:solidFill>
                  <a:srgbClr val="7030A0"/>
                </a:solidFill>
                <a:sym typeface="Wingdings" panose="05000000000000000000" pitchFamily="2" charset="2"/>
              </a:rPr>
              <a:t> Spring-Summer </a:t>
            </a:r>
            <a:r>
              <a:rPr lang="en-US" sz="2800" dirty="0">
                <a:solidFill>
                  <a:srgbClr val="7030A0"/>
                </a:solidFill>
              </a:rPr>
              <a:t>Price </a:t>
            </a:r>
            <a:r>
              <a:rPr lang="en-US" sz="2800" dirty="0">
                <a:solidFill>
                  <a:srgbClr val="7030A0"/>
                </a:solidFill>
                <a:sym typeface="Wingdings" panose="05000000000000000000" pitchFamily="2" charset="2"/>
              </a:rPr>
              <a:t></a:t>
            </a:r>
            <a:r>
              <a:rPr lang="en-US" sz="2800" dirty="0">
                <a:solidFill>
                  <a:srgbClr val="7030A0"/>
                </a:solidFill>
              </a:rPr>
              <a:t> occurred </a:t>
            </a:r>
            <a:r>
              <a:rPr lang="en-US" sz="2800" b="1" dirty="0">
                <a:solidFill>
                  <a:srgbClr val="7030A0"/>
                </a:solidFill>
              </a:rPr>
              <a:t>30/30 Years (100%)</a:t>
            </a:r>
          </a:p>
          <a:p>
            <a:pPr lvl="1">
              <a:spcBef>
                <a:spcPts val="4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C00000"/>
                </a:solidFill>
              </a:rPr>
              <a:t>Which direction did prices move by </a:t>
            </a:r>
            <a:r>
              <a:rPr lang="en-US" sz="2800" b="1" u="sng" dirty="0">
                <a:solidFill>
                  <a:srgbClr val="C00000"/>
                </a:solidFill>
              </a:rPr>
              <a:t>Fall</a:t>
            </a:r>
            <a:r>
              <a:rPr lang="en-US" sz="2800" b="1" dirty="0">
                <a:solidFill>
                  <a:srgbClr val="C00000"/>
                </a:solidFill>
              </a:rPr>
              <a:t> (Nov-Dec)??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ð"/>
            </a:pP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Price moving </a:t>
            </a:r>
            <a:r>
              <a:rPr lang="en-US" sz="2800" u="sng" dirty="0">
                <a:solidFill>
                  <a:srgbClr val="C00000"/>
                </a:solidFill>
                <a:sym typeface="Wingdings" panose="05000000000000000000" pitchFamily="2" charset="2"/>
              </a:rPr>
              <a:t>sideways / higher</a:t>
            </a:r>
            <a:r>
              <a:rPr lang="en-US" sz="2800" dirty="0">
                <a:solidFill>
                  <a:srgbClr val="C00000"/>
                </a:solidFill>
              </a:rPr>
              <a:t> 	=   </a:t>
            </a:r>
            <a:r>
              <a:rPr lang="en-US" sz="2800" b="1" dirty="0">
                <a:solidFill>
                  <a:srgbClr val="C00000"/>
                </a:solidFill>
              </a:rPr>
              <a:t>9/30 Years (30%)</a:t>
            </a:r>
          </a:p>
          <a:p>
            <a:pPr lvl="2">
              <a:spcBef>
                <a:spcPts val="1800"/>
              </a:spcBef>
              <a:buFont typeface="Wingdings" panose="05000000000000000000" pitchFamily="2" charset="2"/>
              <a:buChar char="ð"/>
            </a:pPr>
            <a:r>
              <a:rPr lang="en-US" sz="2800" dirty="0">
                <a:solidFill>
                  <a:srgbClr val="3E0000"/>
                </a:solidFill>
                <a:sym typeface="Wingdings" panose="05000000000000000000" pitchFamily="2" charset="2"/>
              </a:rPr>
              <a:t>Price moving </a:t>
            </a:r>
            <a:r>
              <a:rPr lang="en-US" sz="2800" u="sng" dirty="0">
                <a:solidFill>
                  <a:srgbClr val="3E0000"/>
                </a:solidFill>
                <a:sym typeface="Wingdings" panose="05000000000000000000" pitchFamily="2" charset="2"/>
              </a:rPr>
              <a:t>lower</a:t>
            </a:r>
            <a:r>
              <a:rPr lang="en-US" sz="2800" dirty="0">
                <a:solidFill>
                  <a:srgbClr val="3E0000"/>
                </a:solidFill>
              </a:rPr>
              <a:t> 						= </a:t>
            </a:r>
            <a:r>
              <a:rPr lang="en-US" sz="2800" b="1" dirty="0">
                <a:solidFill>
                  <a:srgbClr val="3E0000"/>
                </a:solidFill>
              </a:rPr>
              <a:t>21/30 Years (70%)</a:t>
            </a:r>
          </a:p>
          <a:p>
            <a:pPr lvl="2">
              <a:buFont typeface="Wingdings" panose="05000000000000000000" pitchFamily="2" charset="2"/>
              <a:buChar char="ð"/>
            </a:pPr>
            <a:endParaRPr lang="en-US" sz="2800" b="1" dirty="0">
              <a:solidFill>
                <a:srgbClr val="C00000"/>
              </a:solidFill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1" y="124288"/>
            <a:ext cx="9152878" cy="4687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27" y="452762"/>
            <a:ext cx="9152878" cy="4687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56" y="790113"/>
            <a:ext cx="9161755" cy="4678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731" y="1145218"/>
            <a:ext cx="9179510" cy="4660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9205" y="1491449"/>
            <a:ext cx="9179512" cy="46696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189" y="1944210"/>
            <a:ext cx="9144002" cy="45631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6281" y="2178452"/>
            <a:ext cx="9088360" cy="4568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1257" y="2467993"/>
            <a:ext cx="9066475" cy="4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7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9C62267B-E04F-4A23-A183-0CE156FE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2235" y="16445"/>
            <a:ext cx="838199" cy="4711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7030A0"/>
                </a:solidFill>
              </a:rPr>
              <a:pPr/>
              <a:t>29</a:t>
            </a:fld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7ACB9E-A4E0-4B0F-81B4-871B0B14D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7" y="347870"/>
            <a:ext cx="10962860" cy="6301408"/>
          </a:xfrm>
          <a:prstGeom prst="rect">
            <a:avLst/>
          </a:prstGeom>
          <a:ln w="3175">
            <a:solidFill>
              <a:srgbClr val="0070C0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B065932-BC07-4634-99C0-21E7666FDD72}"/>
              </a:ext>
            </a:extLst>
          </p:cNvPr>
          <p:cNvSpPr/>
          <p:nvPr/>
        </p:nvSpPr>
        <p:spPr>
          <a:xfrm>
            <a:off x="2381865" y="1641111"/>
            <a:ext cx="878169" cy="545498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6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25E001-890E-4CC5-9BDF-E845D36A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8" y="60842"/>
            <a:ext cx="11910175" cy="674654"/>
          </a:xfrm>
          <a:solidFill>
            <a:srgbClr val="4C216D"/>
          </a:solidFill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</a:rPr>
              <a:t>U.S. Corn Supply-Demand </a:t>
            </a:r>
            <a:r>
              <a:rPr lang="en-US" sz="2000" dirty="0">
                <a:solidFill>
                  <a:srgbClr val="FFFFC1"/>
                </a:solidFill>
              </a:rPr>
              <a:t>3/10/2020 WASDE + USDA Outlook Conf.*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4F76BD5-4B5C-4E30-93D1-63CE4EF62F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859025"/>
              </p:ext>
            </p:extLst>
          </p:nvPr>
        </p:nvGraphicFramePr>
        <p:xfrm>
          <a:off x="136048" y="735496"/>
          <a:ext cx="11910175" cy="609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516">
                  <a:extLst>
                    <a:ext uri="{9D8B030D-6E8A-4147-A177-3AD203B41FA5}">
                      <a16:colId xmlns:a16="http://schemas.microsoft.com/office/drawing/2014/main" val="3247314102"/>
                    </a:ext>
                  </a:extLst>
                </a:gridCol>
                <a:gridCol w="2047461">
                  <a:extLst>
                    <a:ext uri="{9D8B030D-6E8A-4147-A177-3AD203B41FA5}">
                      <a16:colId xmlns:a16="http://schemas.microsoft.com/office/drawing/2014/main" val="2607847441"/>
                    </a:ext>
                  </a:extLst>
                </a:gridCol>
                <a:gridCol w="2037522">
                  <a:extLst>
                    <a:ext uri="{9D8B030D-6E8A-4147-A177-3AD203B41FA5}">
                      <a16:colId xmlns:a16="http://schemas.microsoft.com/office/drawing/2014/main" val="2299404657"/>
                    </a:ext>
                  </a:extLst>
                </a:gridCol>
                <a:gridCol w="2087217">
                  <a:extLst>
                    <a:ext uri="{9D8B030D-6E8A-4147-A177-3AD203B41FA5}">
                      <a16:colId xmlns:a16="http://schemas.microsoft.com/office/drawing/2014/main" val="366743558"/>
                    </a:ext>
                  </a:extLst>
                </a:gridCol>
                <a:gridCol w="2047459">
                  <a:extLst>
                    <a:ext uri="{9D8B030D-6E8A-4147-A177-3AD203B41FA5}">
                      <a16:colId xmlns:a16="http://schemas.microsoft.com/office/drawing/2014/main" val="2875403267"/>
                    </a:ext>
                  </a:extLst>
                </a:gridCol>
              </a:tblGrid>
              <a:tr h="3809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MY 2017/18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MY 2018/19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MY 2019/20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MY 2020/21*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31009"/>
                  </a:ext>
                </a:extLst>
              </a:tr>
              <a:tr h="380905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U.S. Corn Area Planted </a:t>
                      </a:r>
                      <a:r>
                        <a:rPr lang="en-US" sz="1000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million acres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90.167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88.871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89.700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94.000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953968"/>
                  </a:ext>
                </a:extLst>
              </a:tr>
              <a:tr h="38090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U.S. Corn Area Harvested </a:t>
                      </a:r>
                      <a:r>
                        <a:rPr lang="en-US" sz="1000" b="0" dirty="0" err="1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en-US" sz="1000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acres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82.733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81.276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81.476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86.600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877123"/>
                  </a:ext>
                </a:extLst>
              </a:tr>
              <a:tr h="380905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U.S. Corn Yield </a:t>
                      </a:r>
                      <a:r>
                        <a:rPr lang="en-US" sz="1000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bushels per harvested acre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176.6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176.4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168.0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178.5</a:t>
                      </a:r>
                      <a:endParaRPr lang="en-US" b="0" dirty="0">
                        <a:solidFill>
                          <a:srgbClr val="005C2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857734"/>
                  </a:ext>
                </a:extLst>
              </a:tr>
              <a:tr h="3809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U.S. Corn Production </a:t>
                      </a:r>
                      <a:r>
                        <a:rPr lang="en-US" sz="10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million bu. or ‘mb’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14,609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14,340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13,692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15,460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148686"/>
                  </a:ext>
                </a:extLst>
              </a:tr>
              <a:tr h="3809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Beginning Stocks </a:t>
                      </a:r>
                      <a:r>
                        <a:rPr lang="en-US" sz="1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2,293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2,140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2,221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1,892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627946"/>
                  </a:ext>
                </a:extLst>
              </a:tr>
              <a:tr h="38090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Imports </a:t>
                      </a:r>
                      <a:r>
                        <a:rPr lang="en-US" sz="1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217515"/>
                  </a:ext>
                </a:extLst>
              </a:tr>
              <a:tr h="380905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Supply </a:t>
                      </a:r>
                      <a:r>
                        <a:rPr lang="en-US" sz="1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16,939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16,509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15,962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17,377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152683"/>
                  </a:ext>
                </a:extLst>
              </a:tr>
              <a:tr h="38090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Ethanol Production </a:t>
                      </a:r>
                      <a:r>
                        <a:rPr lang="en-US" sz="1000" b="0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5,605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5,376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5,425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5,450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201332"/>
                  </a:ext>
                </a:extLst>
              </a:tr>
              <a:tr h="380905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Non-Ethanol FSI </a:t>
                      </a:r>
                      <a:r>
                        <a:rPr lang="en-US" sz="1000" b="0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1,452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1,415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1,395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1,390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508862"/>
                  </a:ext>
                </a:extLst>
              </a:tr>
              <a:tr h="38090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Exports </a:t>
                      </a:r>
                      <a:r>
                        <a:rPr lang="en-US" sz="1000" b="0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2,438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2,065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1,725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2,100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360728"/>
                  </a:ext>
                </a:extLst>
              </a:tr>
              <a:tr h="38090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Feed &amp; Residual </a:t>
                      </a:r>
                      <a:r>
                        <a:rPr lang="en-US" sz="1000" b="0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5,304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5,432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5,525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5,800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017834"/>
                  </a:ext>
                </a:extLst>
              </a:tr>
              <a:tr h="380905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Use </a:t>
                      </a:r>
                      <a:r>
                        <a:rPr lang="en-US" sz="1000" b="1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14,798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14,288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14,070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14,740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910820"/>
                  </a:ext>
                </a:extLst>
              </a:tr>
              <a:tr h="380905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Ending Stocks </a:t>
                      </a:r>
                      <a:r>
                        <a:rPr lang="en-US" sz="1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2,140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2,221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1,892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2,637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068833"/>
                  </a:ext>
                </a:extLst>
              </a:tr>
              <a:tr h="380905">
                <a:tc>
                  <a:txBody>
                    <a:bodyPr/>
                    <a:lstStyle/>
                    <a:p>
                      <a:r>
                        <a:rPr lang="en-US" sz="18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Ending Stocks-to-Use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14.5%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15.5%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13.5%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17.9%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065202"/>
                  </a:ext>
                </a:extLst>
              </a:tr>
              <a:tr h="380905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U.S. Avg. Farm Price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$/bu.</a:t>
                      </a:r>
                    </a:p>
                  </a:txBody>
                  <a:tcP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$3.36</a:t>
                      </a:r>
                    </a:p>
                  </a:txBody>
                  <a:tcP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$3.61</a:t>
                      </a:r>
                    </a:p>
                  </a:txBody>
                  <a:tcP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**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$3.80</a:t>
                      </a:r>
                    </a:p>
                  </a:txBody>
                  <a:tcP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$3.60</a:t>
                      </a:r>
                    </a:p>
                  </a:txBody>
                  <a:tcP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75288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58B13-2F96-4729-B945-B4DF6A5B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9209" y="0"/>
            <a:ext cx="632791" cy="407504"/>
          </a:xfrm>
        </p:spPr>
        <p:txBody>
          <a:bodyPr/>
          <a:lstStyle/>
          <a:p>
            <a:fld id="{D57F1E4F-1CFF-5643-939E-217C01CDF565}" type="slidenum">
              <a:rPr lang="en-US" sz="2000" smtClean="0">
                <a:solidFill>
                  <a:srgbClr val="FFFF00"/>
                </a:solidFill>
              </a:rPr>
              <a:pPr/>
              <a:t>3</a:t>
            </a:fld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30719DAB-FFC5-4D7E-9A40-F2E9515D5E7F}"/>
              </a:ext>
            </a:extLst>
          </p:cNvPr>
          <p:cNvSpPr/>
          <p:nvPr/>
        </p:nvSpPr>
        <p:spPr>
          <a:xfrm>
            <a:off x="11022495" y="1082158"/>
            <a:ext cx="1033457" cy="5715000"/>
          </a:xfrm>
          <a:prstGeom prst="roundRect">
            <a:avLst/>
          </a:prstGeom>
          <a:noFill/>
          <a:ln w="412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C386A-7881-468A-8F0D-205E2A0653F8}"/>
              </a:ext>
            </a:extLst>
          </p:cNvPr>
          <p:cNvSpPr txBox="1"/>
          <p:nvPr/>
        </p:nvSpPr>
        <p:spPr>
          <a:xfrm>
            <a:off x="10426148" y="993914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5C2A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252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382037" y="305561"/>
            <a:ext cx="838199" cy="46135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216310" y="128709"/>
            <a:ext cx="10165727" cy="1194693"/>
          </a:xfrm>
          <a:solidFill>
            <a:srgbClr val="3A1953"/>
          </a:solidFill>
        </p:spPr>
        <p:txBody>
          <a:bodyPr/>
          <a:lstStyle/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FFFF00"/>
                </a:solidFill>
              </a:rPr>
              <a:t>Oklahoma Grain Cash Bids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C9"/>
                </a:solidFill>
              </a:rPr>
              <a:t>Monday, March 6, 2020  </a:t>
            </a:r>
            <a:r>
              <a:rPr lang="en-US" sz="2400" dirty="0">
                <a:solidFill>
                  <a:srgbClr val="FFFFC9"/>
                </a:solidFill>
              </a:rPr>
              <a:t>(Source: USDA AMS)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68961-6E5E-457B-9D55-BDC926264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52" y="1542636"/>
            <a:ext cx="10977020" cy="11111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9B87F9-270E-4F2A-8A6C-312A4466F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3161393"/>
            <a:ext cx="10872044" cy="983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B3D055-31FB-4CBF-B680-48D2AA60A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4652439"/>
            <a:ext cx="10903098" cy="106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24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2151" y="119640"/>
            <a:ext cx="11755439" cy="888278"/>
          </a:xfrm>
          <a:solidFill>
            <a:srgbClr val="271137"/>
          </a:solidFill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sz="4000" b="1" dirty="0">
                <a:solidFill>
                  <a:srgbClr val="FFFF00"/>
                </a:solidFill>
              </a:rPr>
              <a:t>Seasonality of Kansas Corn Prices </a:t>
            </a:r>
            <a:r>
              <a:rPr lang="en-US" sz="3200" b="1" i="1" dirty="0">
                <a:solidFill>
                  <a:srgbClr val="FFFFD1"/>
                </a:solidFill>
              </a:rPr>
              <a:t>– last 15 years</a:t>
            </a:r>
            <a:endParaRPr lang="en-US" sz="3200" i="1" dirty="0">
              <a:solidFill>
                <a:srgbClr val="FFFFD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36088-C338-4ED1-8860-F621AA9B8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82" y="1080654"/>
            <a:ext cx="11014363" cy="55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01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2151" y="119640"/>
            <a:ext cx="11755439" cy="888278"/>
          </a:xfrm>
          <a:solidFill>
            <a:srgbClr val="271137"/>
          </a:solidFill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sz="4000" b="1" dirty="0">
                <a:solidFill>
                  <a:srgbClr val="FFFF00"/>
                </a:solidFill>
              </a:rPr>
              <a:t>Seasonality of Kansas Corn $’s </a:t>
            </a:r>
            <a:r>
              <a:rPr lang="en-US" sz="3200" b="1" i="1" dirty="0">
                <a:solidFill>
                  <a:srgbClr val="FFFFD1"/>
                </a:solidFill>
              </a:rPr>
              <a:t>– last 5-10-15 years</a:t>
            </a:r>
            <a:endParaRPr lang="en-US" sz="3200" i="1" dirty="0">
              <a:solidFill>
                <a:srgbClr val="FFFFD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92B86-E447-4CAE-B179-CBF477CCB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54" y="1007918"/>
            <a:ext cx="11071281" cy="564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24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7939" y="169835"/>
            <a:ext cx="11019295" cy="869950"/>
          </a:xfrm>
          <a:solidFill>
            <a:srgbClr val="3A1953"/>
          </a:solidFill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sz="4400" b="1" dirty="0">
                <a:solidFill>
                  <a:srgbClr val="FFFF00"/>
                </a:solidFill>
              </a:rPr>
              <a:t>U.S. Corn Stocks…..</a:t>
            </a:r>
            <a:endParaRPr lang="en-US" sz="3200" b="1" dirty="0">
              <a:solidFill>
                <a:srgbClr val="99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7113" y="1792705"/>
            <a:ext cx="11720946" cy="4617927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u="sng" dirty="0">
                <a:solidFill>
                  <a:srgbClr val="002060"/>
                </a:solidFill>
              </a:rPr>
              <a:t>Corn</a:t>
            </a:r>
            <a:r>
              <a:rPr lang="en-US" sz="4000" b="1" dirty="0">
                <a:solidFill>
                  <a:srgbClr val="002060"/>
                </a:solidFill>
              </a:rPr>
              <a:t>: </a:t>
            </a:r>
            <a:r>
              <a:rPr lang="en-US" sz="4000" b="1" dirty="0">
                <a:solidFill>
                  <a:srgbClr val="003FBC"/>
                </a:solidFill>
              </a:rPr>
              <a:t>“</a:t>
            </a:r>
            <a:r>
              <a:rPr lang="en-US" sz="4000" b="1" i="1" dirty="0">
                <a:solidFill>
                  <a:srgbClr val="003FBC"/>
                </a:solidFill>
              </a:rPr>
              <a:t>Moderate</a:t>
            </a:r>
            <a:r>
              <a:rPr lang="en-US" sz="4000" b="1" dirty="0">
                <a:solidFill>
                  <a:srgbClr val="003FBC"/>
                </a:solidFill>
              </a:rPr>
              <a:t>” </a:t>
            </a:r>
            <a:r>
              <a:rPr lang="en-US" sz="4000" b="1" dirty="0">
                <a:solidFill>
                  <a:srgbClr val="002060"/>
                </a:solidFill>
              </a:rPr>
              <a:t>Stocks &amp; % S/U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0070C0"/>
                </a:solidFill>
              </a:rPr>
              <a:t>End Stocks</a:t>
            </a:r>
            <a:r>
              <a:rPr lang="en-US" sz="3200" b="1" baseline="30000" dirty="0">
                <a:solidFill>
                  <a:srgbClr val="0070C0"/>
                </a:solidFill>
              </a:rPr>
              <a:t> 2019/20</a:t>
            </a:r>
            <a:r>
              <a:rPr lang="en-US" sz="3200" dirty="0">
                <a:solidFill>
                  <a:srgbClr val="0070C0"/>
                </a:solidFill>
              </a:rPr>
              <a:t>		</a:t>
            </a:r>
            <a:r>
              <a:rPr lang="en-US" sz="3000" dirty="0">
                <a:solidFill>
                  <a:srgbClr val="0070C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→</a:t>
            </a:r>
            <a:r>
              <a:rPr lang="en-US" sz="3000" dirty="0">
                <a:solidFill>
                  <a:srgbClr val="0070C0"/>
                </a:solidFill>
                <a:sym typeface="Wingdings" panose="05000000000000000000" pitchFamily="2" charset="2"/>
              </a:rPr>
              <a:t>	  </a:t>
            </a:r>
            <a:r>
              <a:rPr lang="en-US" sz="3000" dirty="0">
                <a:solidFill>
                  <a:srgbClr val="0070C0"/>
                </a:solidFill>
              </a:rPr>
              <a:t>1.892 </a:t>
            </a:r>
            <a:r>
              <a:rPr lang="en-US" sz="3000" dirty="0" err="1">
                <a:solidFill>
                  <a:srgbClr val="0070C0"/>
                </a:solidFill>
              </a:rPr>
              <a:t>bln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bu</a:t>
            </a:r>
            <a:r>
              <a:rPr lang="en-US" sz="3000" dirty="0">
                <a:solidFill>
                  <a:srgbClr val="0070C0"/>
                </a:solidFill>
              </a:rPr>
              <a:t>	</a:t>
            </a:r>
            <a:r>
              <a:rPr lang="en-US" sz="2800" dirty="0">
                <a:solidFill>
                  <a:srgbClr val="0070C0"/>
                </a:solidFill>
              </a:rPr>
              <a:t>(</a:t>
            </a:r>
            <a:r>
              <a:rPr lang="en-US" sz="2800" i="1" dirty="0">
                <a:solidFill>
                  <a:srgbClr val="0070C0"/>
                </a:solidFill>
              </a:rPr>
              <a:t>vs </a:t>
            </a:r>
            <a:r>
              <a:rPr lang="en-US" sz="2800" b="1" i="1" dirty="0">
                <a:solidFill>
                  <a:srgbClr val="0070C0"/>
                </a:solidFill>
              </a:rPr>
              <a:t>2.221 bb </a:t>
            </a:r>
            <a:r>
              <a:rPr lang="en-US" sz="2800" i="1" dirty="0">
                <a:solidFill>
                  <a:srgbClr val="0070C0"/>
                </a:solidFill>
              </a:rPr>
              <a:t>last </a:t>
            </a:r>
            <a:r>
              <a:rPr lang="en-US" sz="2800" i="1" dirty="0" err="1">
                <a:solidFill>
                  <a:srgbClr val="0070C0"/>
                </a:solidFill>
              </a:rPr>
              <a:t>yr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7030A0"/>
                </a:solidFill>
              </a:rPr>
              <a:t>% Stocks/Use</a:t>
            </a:r>
            <a:r>
              <a:rPr lang="en-US" sz="3200" b="1" baseline="30000" dirty="0">
                <a:solidFill>
                  <a:srgbClr val="7030A0"/>
                </a:solidFill>
              </a:rPr>
              <a:t> 2019/20</a:t>
            </a:r>
            <a:r>
              <a:rPr lang="en-US" sz="3200" dirty="0">
                <a:solidFill>
                  <a:srgbClr val="7030A0"/>
                </a:solidFill>
              </a:rPr>
              <a:t>	</a:t>
            </a:r>
            <a:r>
              <a:rPr lang="en-US" sz="3200" dirty="0">
                <a:solidFill>
                  <a:srgbClr val="7030A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→</a:t>
            </a:r>
            <a:r>
              <a:rPr lang="en-US" sz="2800" dirty="0">
                <a:solidFill>
                  <a:srgbClr val="7030A0"/>
                </a:solidFill>
              </a:rPr>
              <a:t>	    13.5% S/U		(</a:t>
            </a:r>
            <a:r>
              <a:rPr lang="en-US" sz="2800" i="1" dirty="0">
                <a:solidFill>
                  <a:srgbClr val="7030A0"/>
                </a:solidFill>
              </a:rPr>
              <a:t>vs </a:t>
            </a:r>
            <a:r>
              <a:rPr lang="en-US" sz="2800" b="1" i="1" dirty="0">
                <a:solidFill>
                  <a:srgbClr val="7030A0"/>
                </a:solidFill>
              </a:rPr>
              <a:t>15.5%</a:t>
            </a:r>
            <a:r>
              <a:rPr lang="en-US" sz="2800" i="1" dirty="0">
                <a:solidFill>
                  <a:srgbClr val="7030A0"/>
                </a:solidFill>
              </a:rPr>
              <a:t> S/U last </a:t>
            </a:r>
            <a:r>
              <a:rPr lang="en-US" sz="2800" i="1" dirty="0" err="1">
                <a:solidFill>
                  <a:srgbClr val="7030A0"/>
                </a:solidFill>
              </a:rPr>
              <a:t>yr</a:t>
            </a:r>
            <a:r>
              <a:rPr lang="en-US" sz="2800" dirty="0">
                <a:solidFill>
                  <a:srgbClr val="7030A0"/>
                </a:solidFill>
              </a:rPr>
              <a:t>)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" name="Picture 3" descr="Dept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7385" y="6504284"/>
            <a:ext cx="2277208" cy="278646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49835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8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9309" y="88815"/>
            <a:ext cx="9722614" cy="762000"/>
          </a:xfrm>
          <a:prstGeom prst="rect">
            <a:avLst/>
          </a:prstGeom>
          <a:solidFill>
            <a:srgbClr val="401B5B"/>
          </a:solidFill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3500"/>
              </a:lnSpc>
            </a:pPr>
            <a:r>
              <a:rPr lang="en-US" sz="4400" b="1" dirty="0">
                <a:solidFill>
                  <a:srgbClr val="FFFF00"/>
                </a:solidFill>
              </a:rPr>
              <a:t>U.S. Corn % Stocks/Use  </a:t>
            </a:r>
            <a:r>
              <a:rPr lang="en-US" sz="4400" b="1" i="1" dirty="0">
                <a:solidFill>
                  <a:srgbClr val="FFFF00"/>
                </a:solidFill>
              </a:rPr>
              <a:t>vs</a:t>
            </a:r>
            <a:r>
              <a:rPr lang="en-US" sz="4400" b="1" dirty="0">
                <a:solidFill>
                  <a:srgbClr val="FFFF00"/>
                </a:solidFill>
              </a:rPr>
              <a:t>  Price$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52540" y="1"/>
            <a:ext cx="838199" cy="599768"/>
          </a:xfrm>
        </p:spPr>
        <p:txBody>
          <a:bodyPr/>
          <a:lstStyle/>
          <a:p>
            <a:r>
              <a:rPr lang="en-US" dirty="0"/>
              <a:t>94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098719-D330-4562-8DE2-97D68E261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86" y="1023729"/>
            <a:ext cx="10962861" cy="5615609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B492668-B0F3-426F-ABAB-E28FB902EAD5}"/>
              </a:ext>
            </a:extLst>
          </p:cNvPr>
          <p:cNvSpPr/>
          <p:nvPr/>
        </p:nvSpPr>
        <p:spPr>
          <a:xfrm>
            <a:off x="8459571" y="1610139"/>
            <a:ext cx="1882308" cy="297624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0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99090" y="267183"/>
            <a:ext cx="10972800" cy="762000"/>
          </a:xfrm>
          <a:prstGeom prst="rect">
            <a:avLst/>
          </a:prstGeom>
          <a:solidFill>
            <a:srgbClr val="401B5B"/>
          </a:solidFill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3500"/>
              </a:lnSpc>
            </a:pPr>
            <a:r>
              <a:rPr lang="en-US" sz="4400" b="1" dirty="0">
                <a:solidFill>
                  <a:srgbClr val="FFFF00"/>
                </a:solidFill>
              </a:rPr>
              <a:t>U.S. Corn % Stocks/Use  </a:t>
            </a:r>
            <a:r>
              <a:rPr lang="en-US" sz="4400" b="1" i="1" dirty="0">
                <a:solidFill>
                  <a:srgbClr val="FFFF00"/>
                </a:solidFill>
              </a:rPr>
              <a:t>vs</a:t>
            </a:r>
            <a:r>
              <a:rPr lang="en-US" sz="4400" b="1" dirty="0">
                <a:solidFill>
                  <a:srgbClr val="FFFF00"/>
                </a:solidFill>
              </a:rPr>
              <a:t>  Price$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42380" y="90743"/>
            <a:ext cx="838199" cy="767687"/>
          </a:xfrm>
        </p:spPr>
        <p:txBody>
          <a:bodyPr/>
          <a:lstStyle/>
          <a:p>
            <a:r>
              <a:rPr lang="en-US" dirty="0"/>
              <a:t>95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C7481C-B0AF-48C7-BC90-7BE4075A5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90" y="1293843"/>
            <a:ext cx="10972800" cy="5296974"/>
          </a:xfrm>
          <a:prstGeom prst="rect">
            <a:avLst/>
          </a:prstGeom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D0385D77-28A0-4328-920C-14D559B0719A}"/>
              </a:ext>
            </a:extLst>
          </p:cNvPr>
          <p:cNvSpPr/>
          <p:nvPr/>
        </p:nvSpPr>
        <p:spPr>
          <a:xfrm>
            <a:off x="6246851" y="3794547"/>
            <a:ext cx="2608391" cy="144973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3F4381-C47C-4909-A36B-86067E887412}"/>
              </a:ext>
            </a:extLst>
          </p:cNvPr>
          <p:cNvSpPr txBox="1"/>
          <p:nvPr/>
        </p:nvSpPr>
        <p:spPr>
          <a:xfrm>
            <a:off x="10342380" y="4245924"/>
            <a:ext cx="548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9B7D7A-F0BA-4BE0-8A1A-D31C51263D5E}"/>
              </a:ext>
            </a:extLst>
          </p:cNvPr>
          <p:cNvCxnSpPr>
            <a:cxnSpLocks/>
          </p:cNvCxnSpPr>
          <p:nvPr/>
        </p:nvCxnSpPr>
        <p:spPr>
          <a:xfrm flipH="1" flipV="1">
            <a:off x="5811253" y="4114800"/>
            <a:ext cx="963364" cy="272599"/>
          </a:xfrm>
          <a:prstGeom prst="straightConnector1">
            <a:avLst/>
          </a:prstGeom>
          <a:ln w="47625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16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4" y="521491"/>
            <a:ext cx="11144251" cy="706964"/>
          </a:xfrm>
          <a:solidFill>
            <a:srgbClr val="2C133D"/>
          </a:solidFill>
        </p:spPr>
        <p:txBody>
          <a:bodyPr/>
          <a:lstStyle/>
          <a:p>
            <a:r>
              <a:rPr lang="en-US" sz="3800" b="1" dirty="0">
                <a:solidFill>
                  <a:srgbClr val="FFFF00"/>
                </a:solidFill>
              </a:rPr>
              <a:t>World &amp; </a:t>
            </a:r>
            <a:r>
              <a:rPr lang="en-US" sz="38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World-less-China</a:t>
            </a:r>
            <a:r>
              <a:rPr lang="en-US" sz="3800" b="1" dirty="0">
                <a:solidFill>
                  <a:srgbClr val="FFFF00"/>
                </a:solidFill>
              </a:rPr>
              <a:t> CORN Stocks &amp; %S/U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75929279"/>
              </p:ext>
            </p:extLst>
          </p:nvPr>
        </p:nvGraphicFramePr>
        <p:xfrm>
          <a:off x="228600" y="1566607"/>
          <a:ext cx="11715749" cy="508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 descr="Dept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4392" y="6587124"/>
            <a:ext cx="1600200" cy="195805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5" name="TextBox 4"/>
          <p:cNvSpPr txBox="1"/>
          <p:nvPr/>
        </p:nvSpPr>
        <p:spPr>
          <a:xfrm flipH="1">
            <a:off x="8672051" y="1697797"/>
            <a:ext cx="560436" cy="22914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8090" y="4199386"/>
            <a:ext cx="491613" cy="1630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27274" y="0"/>
            <a:ext cx="838199" cy="527433"/>
          </a:xfrm>
        </p:spPr>
        <p:txBody>
          <a:bodyPr/>
          <a:lstStyle/>
          <a:p>
            <a:r>
              <a:rPr lang="en-US" dirty="0"/>
              <a:t>99</a:t>
            </a:r>
          </a:p>
        </p:txBody>
      </p:sp>
      <p:sp>
        <p:nvSpPr>
          <p:cNvPr id="6" name="Right Brace 5"/>
          <p:cNvSpPr/>
          <p:nvPr/>
        </p:nvSpPr>
        <p:spPr>
          <a:xfrm>
            <a:off x="7897275" y="2432522"/>
            <a:ext cx="183600" cy="8219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7989075" y="4361636"/>
            <a:ext cx="183600" cy="652816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8D9D3-DB0F-4808-BBFE-15C74816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321D-C165-4B40-A6F7-EB00881E7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142875"/>
            <a:ext cx="863917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06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7B4EDE-7A1A-455C-913B-EB46CE2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940" y="-2445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7030A0"/>
                </a:solidFill>
              </a:rPr>
              <a:pPr/>
              <a:t>38</a:t>
            </a:fld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AA00C1-0AA5-4E83-8E15-46447CD76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6" y="295729"/>
            <a:ext cx="10952921" cy="63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05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93486" y="505506"/>
            <a:ext cx="9981474" cy="1066800"/>
          </a:xfrm>
          <a:noFill/>
        </p:spPr>
        <p:txBody>
          <a:bodyPr>
            <a:normAutofit/>
          </a:bodyPr>
          <a:lstStyle/>
          <a:p>
            <a:pPr defTabSz="114300">
              <a:defRPr/>
            </a:pPr>
            <a:r>
              <a:rPr lang="en-US" sz="6000" b="1" dirty="0">
                <a:solidFill>
                  <a:srgbClr val="FFFF00"/>
                </a:solidFill>
              </a:rPr>
              <a:t>Soybean Markets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Dept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689" y="5785013"/>
            <a:ext cx="5780677" cy="752699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2" name="Picture 4" descr="http://nwdistrict.ifas.ufl.edu/phag/files/2012/08/Blog-Aug-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6" y="1750074"/>
            <a:ext cx="5833084" cy="385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aes.uga.edu/commodities/fieldcrops/soybeans/images/homep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102" y="1750074"/>
            <a:ext cx="5257800" cy="210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017" y="114462"/>
            <a:ext cx="914075" cy="127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32818" y="74705"/>
            <a:ext cx="838199" cy="558513"/>
          </a:xfrm>
        </p:spPr>
        <p:txBody>
          <a:bodyPr/>
          <a:lstStyle/>
          <a:p>
            <a:r>
              <a:rPr lang="en-US" dirty="0"/>
              <a:t>51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02D70E-81F1-41C0-8C20-9B483086C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6102" y="3922465"/>
            <a:ext cx="4759087" cy="26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91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F72CD-B69B-47CB-8C27-1D448A9A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661" y="0"/>
            <a:ext cx="838199" cy="45964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28200F-8A1C-496C-A8CD-B17C31878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90" y="459645"/>
            <a:ext cx="11274567" cy="61498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FFD8D8-A0F3-4FE2-A7F7-2E006F55FACE}"/>
              </a:ext>
            </a:extLst>
          </p:cNvPr>
          <p:cNvSpPr/>
          <p:nvPr/>
        </p:nvSpPr>
        <p:spPr>
          <a:xfrm>
            <a:off x="11102289" y="1938130"/>
            <a:ext cx="874642" cy="219654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485380-2C6C-4E11-ACFB-8BC4458D3C97}"/>
              </a:ext>
            </a:extLst>
          </p:cNvPr>
          <p:cNvSpPr/>
          <p:nvPr/>
        </p:nvSpPr>
        <p:spPr>
          <a:xfrm>
            <a:off x="11102289" y="4134677"/>
            <a:ext cx="874642" cy="1590261"/>
          </a:xfrm>
          <a:prstGeom prst="round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C15652-7382-4C7B-A06A-5D6E0F767EE0}"/>
              </a:ext>
            </a:extLst>
          </p:cNvPr>
          <p:cNvSpPr/>
          <p:nvPr/>
        </p:nvSpPr>
        <p:spPr>
          <a:xfrm>
            <a:off x="11102290" y="5710030"/>
            <a:ext cx="874641" cy="68832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860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574" y="114724"/>
            <a:ext cx="9036552" cy="1270134"/>
          </a:xfrm>
          <a:solidFill>
            <a:srgbClr val="421C5E"/>
          </a:solidFill>
        </p:spPr>
        <p:txBody>
          <a:bodyPr>
            <a:normAutofit/>
          </a:bodyPr>
          <a:lstStyle/>
          <a:p>
            <a:pPr>
              <a:lnSpc>
                <a:spcPts val="4800"/>
              </a:lnSpc>
            </a:pPr>
            <a:r>
              <a:rPr lang="en-US" sz="4400" b="1" dirty="0">
                <a:solidFill>
                  <a:srgbClr val="FFFF00"/>
                </a:solidFill>
              </a:rPr>
              <a:t>CME Soybean Futures </a:t>
            </a:r>
            <a:r>
              <a:rPr lang="en-US" sz="4400" dirty="0">
                <a:solidFill>
                  <a:srgbClr val="FFFF00"/>
                </a:solidFill>
              </a:rPr>
              <a:t/>
            </a:r>
            <a:br>
              <a:rPr lang="en-US" sz="4400" dirty="0">
                <a:solidFill>
                  <a:srgbClr val="FFFF00"/>
                </a:solidFill>
              </a:rPr>
            </a:br>
            <a:r>
              <a:rPr lang="en-US" sz="2700" b="1" u="sng" dirty="0">
                <a:solidFill>
                  <a:srgbClr val="FFFF00"/>
                </a:solidFill>
              </a:rPr>
              <a:t>Weekly Chart</a:t>
            </a:r>
            <a:r>
              <a:rPr lang="en-US" sz="2700" dirty="0">
                <a:solidFill>
                  <a:srgbClr val="FFFF00"/>
                </a:solidFill>
              </a:rPr>
              <a:t>: Fall 2015 through March 9, 2020 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FB0A84F4-0D91-4483-8A8B-F5D1A4D08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992" y="114725"/>
            <a:ext cx="865434" cy="116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D2190F-4312-465F-B47C-1AEDE1A65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27" y="1499396"/>
            <a:ext cx="11459816" cy="510265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73699C-4C69-4B6A-BA67-781DEBDB9A96}"/>
              </a:ext>
            </a:extLst>
          </p:cNvPr>
          <p:cNvCxnSpPr/>
          <p:nvPr/>
        </p:nvCxnSpPr>
        <p:spPr>
          <a:xfrm flipV="1">
            <a:off x="344557" y="5352989"/>
            <a:ext cx="1509926" cy="5615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E3298E4-77EB-49E4-A479-0B4AA7AB12BB}"/>
              </a:ext>
            </a:extLst>
          </p:cNvPr>
          <p:cNvSpPr txBox="1"/>
          <p:nvPr/>
        </p:nvSpPr>
        <p:spPr>
          <a:xfrm>
            <a:off x="468230" y="5473142"/>
            <a:ext cx="1079655" cy="480131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$8.53 ¼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(9/11/2015)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EEA82C6-041F-47FC-B01D-2FE5F69EDE49}"/>
              </a:ext>
            </a:extLst>
          </p:cNvPr>
          <p:cNvCxnSpPr/>
          <p:nvPr/>
        </p:nvCxnSpPr>
        <p:spPr>
          <a:xfrm>
            <a:off x="6746450" y="5707812"/>
            <a:ext cx="757814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C214C57-0FC1-430C-9C64-ED493137CD2E}"/>
              </a:ext>
            </a:extLst>
          </p:cNvPr>
          <p:cNvSpPr txBox="1"/>
          <p:nvPr/>
        </p:nvSpPr>
        <p:spPr>
          <a:xfrm>
            <a:off x="6585529" y="5739461"/>
            <a:ext cx="1079655" cy="480131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$8.12 ¼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(9/18/2018)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2F26E0E-58A8-4FCD-98F3-1347A8F030E9}"/>
              </a:ext>
            </a:extLst>
          </p:cNvPr>
          <p:cNvCxnSpPr/>
          <p:nvPr/>
        </p:nvCxnSpPr>
        <p:spPr>
          <a:xfrm>
            <a:off x="8356280" y="5858488"/>
            <a:ext cx="61457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97EF315-AE2E-45A8-B9C8-2246EACD77E1}"/>
              </a:ext>
            </a:extLst>
          </p:cNvPr>
          <p:cNvSpPr txBox="1"/>
          <p:nvPr/>
        </p:nvSpPr>
        <p:spPr>
          <a:xfrm>
            <a:off x="8211372" y="5890137"/>
            <a:ext cx="1029961" cy="480131"/>
          </a:xfrm>
          <a:prstGeom prst="rect">
            <a:avLst/>
          </a:prstGeom>
          <a:noFill/>
        </p:spPr>
        <p:txBody>
          <a:bodyPr wrap="none" lIns="9144" tIns="9144" rIns="9144" bIns="9144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$7.91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(5/13/2019)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4A3BAFB-452A-497F-881F-3A136D799662}"/>
              </a:ext>
            </a:extLst>
          </p:cNvPr>
          <p:cNvCxnSpPr/>
          <p:nvPr/>
        </p:nvCxnSpPr>
        <p:spPr>
          <a:xfrm>
            <a:off x="9078956" y="5245698"/>
            <a:ext cx="61457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9982C3A-8A71-44B0-BD0C-99D126C6572E}"/>
              </a:ext>
            </a:extLst>
          </p:cNvPr>
          <p:cNvSpPr txBox="1"/>
          <p:nvPr/>
        </p:nvSpPr>
        <p:spPr>
          <a:xfrm>
            <a:off x="8970850" y="5266525"/>
            <a:ext cx="983689" cy="480131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$8.51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(9/9/2019)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21E901-E5AE-4AF2-9442-3CB09E06A5D9}"/>
              </a:ext>
            </a:extLst>
          </p:cNvPr>
          <p:cNvCxnSpPr/>
          <p:nvPr/>
        </p:nvCxnSpPr>
        <p:spPr>
          <a:xfrm>
            <a:off x="9950505" y="5136864"/>
            <a:ext cx="61457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CF7C707-A195-4A3C-96B7-6109C5BB532B}"/>
              </a:ext>
            </a:extLst>
          </p:cNvPr>
          <p:cNvSpPr txBox="1"/>
          <p:nvPr/>
        </p:nvSpPr>
        <p:spPr>
          <a:xfrm>
            <a:off x="10771639" y="4841398"/>
            <a:ext cx="666080" cy="295466"/>
          </a:xfrm>
          <a:prstGeom prst="rect">
            <a:avLst/>
          </a:prstGeom>
          <a:noFill/>
        </p:spPr>
        <p:txBody>
          <a:bodyPr wrap="none" lIns="9144" tIns="9144" rIns="9144" bIns="9144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$8.73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CC08D1-ECDA-41DF-B648-BEE520493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485" y="1820838"/>
            <a:ext cx="1803364" cy="10649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7030A0"/>
            </a:solidFill>
          </a:ln>
        </p:spPr>
        <p:txBody>
          <a:bodyPr wrap="square" lIns="9144" tIns="9144" rIns="9144" bIns="9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7030A0"/>
                </a:solidFill>
              </a:rPr>
              <a:t>MAR 2020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$8.73             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</a:rPr>
              <a:t>3/10/2020</a:t>
            </a:r>
          </a:p>
        </p:txBody>
      </p:sp>
    </p:spTree>
    <p:extLst>
      <p:ext uri="{BB962C8B-B14F-4D97-AF65-F5344CB8AC3E}">
        <p14:creationId xmlns:p14="http://schemas.microsoft.com/office/powerpoint/2010/main" val="220155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4" grpId="0"/>
      <p:bldP spid="36" grpId="0"/>
      <p:bldP spid="39" grpId="0"/>
      <p:bldP spid="4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792C442-D008-4A9F-A434-37B7F0F9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48" y="0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7030A0"/>
                </a:solidFill>
              </a:rPr>
              <a:pPr/>
              <a:t>41</a:t>
            </a:fld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4F295-DE50-40E1-81B3-91B9C6232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5" y="984972"/>
            <a:ext cx="10952018" cy="5644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A07B7F-7FD7-4870-91DA-B3B22A89AF66}"/>
              </a:ext>
            </a:extLst>
          </p:cNvPr>
          <p:cNvSpPr/>
          <p:nvPr/>
        </p:nvSpPr>
        <p:spPr>
          <a:xfrm>
            <a:off x="1273216" y="138896"/>
            <a:ext cx="9873204" cy="995423"/>
          </a:xfrm>
          <a:prstGeom prst="rect">
            <a:avLst/>
          </a:prstGeom>
          <a:solidFill>
            <a:srgbClr val="F3FA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>
              <a:lnSpc>
                <a:spcPts val="3800"/>
              </a:lnSpc>
            </a:pPr>
            <a:r>
              <a:rPr lang="en-US" sz="3200" b="1" dirty="0">
                <a:solidFill>
                  <a:srgbClr val="002060"/>
                </a:solidFill>
              </a:rPr>
              <a:t>Managed Money (Spec) Positions in Soybeans</a:t>
            </a:r>
          </a:p>
          <a:p>
            <a:pPr algn="ctr">
              <a:lnSpc>
                <a:spcPts val="3800"/>
              </a:lnSpc>
            </a:pPr>
            <a:r>
              <a:rPr lang="en-US" sz="2400" dirty="0">
                <a:solidFill>
                  <a:schemeClr val="tx1"/>
                </a:solidFill>
              </a:rPr>
              <a:t>CFTC Commitment of Traders to February 20, 2020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56126B4C-7B04-4106-B5B3-E622ED9D5DB5}"/>
              </a:ext>
            </a:extLst>
          </p:cNvPr>
          <p:cNvSpPr/>
          <p:nvPr/>
        </p:nvSpPr>
        <p:spPr>
          <a:xfrm>
            <a:off x="6878783" y="1852401"/>
            <a:ext cx="3905836" cy="320797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66" y="443906"/>
            <a:ext cx="10882371" cy="1262974"/>
          </a:xfrm>
        </p:spPr>
        <p:txBody>
          <a:bodyPr/>
          <a:lstStyle/>
          <a:p>
            <a:pPr>
              <a:lnSpc>
                <a:spcPts val="5200"/>
              </a:lnSpc>
            </a:pPr>
            <a:r>
              <a:rPr lang="en-US" sz="4000" b="1" dirty="0">
                <a:solidFill>
                  <a:srgbClr val="FFFF00"/>
                </a:solidFill>
              </a:rPr>
              <a:t>Probability of </a:t>
            </a:r>
            <a:r>
              <a:rPr lang="en-US" sz="4000" b="1" u="sng" dirty="0">
                <a:solidFill>
                  <a:srgbClr val="FFFF00"/>
                </a:solidFill>
              </a:rPr>
              <a:t>Soybean Futures</a:t>
            </a:r>
            <a:r>
              <a:rPr lang="en-US" sz="4000" b="1" dirty="0">
                <a:solidFill>
                  <a:srgbClr val="FFFF00"/>
                </a:solidFill>
              </a:rPr>
              <a:t> Trends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3200" i="1" dirty="0">
                <a:solidFill>
                  <a:srgbClr val="00F66F"/>
                </a:solidFill>
              </a:rPr>
              <a:t>Examining 1990-2019 (Last 29 years)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66" y="1813560"/>
            <a:ext cx="11128031" cy="481925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en-US" sz="1000" dirty="0"/>
          </a:p>
          <a:p>
            <a:pPr>
              <a:lnSpc>
                <a:spcPts val="43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b="1" dirty="0">
                <a:solidFill>
                  <a:srgbClr val="0070C0"/>
                </a:solidFill>
              </a:rPr>
              <a:t>Likelihood of </a:t>
            </a:r>
            <a:r>
              <a:rPr lang="en-US" sz="3000" b="1" i="1" u="sng" dirty="0">
                <a:solidFill>
                  <a:srgbClr val="0070C0"/>
                </a:solidFill>
              </a:rPr>
              <a:t>Level-Higher</a:t>
            </a:r>
            <a:r>
              <a:rPr lang="en-US" sz="3000" b="1" dirty="0">
                <a:solidFill>
                  <a:srgbClr val="0070C0"/>
                </a:solidFill>
              </a:rPr>
              <a:t> NOV Soybean Futures??</a:t>
            </a:r>
          </a:p>
          <a:p>
            <a:pPr lvl="1">
              <a:spcBef>
                <a:spcPts val="18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000" b="1" dirty="0">
                <a:solidFill>
                  <a:srgbClr val="7030A0"/>
                </a:solidFill>
              </a:rPr>
              <a:t>Trend through Spring-Summer (May-August)??</a:t>
            </a:r>
            <a:r>
              <a:rPr lang="en-US" sz="3000" dirty="0">
                <a:solidFill>
                  <a:srgbClr val="7030A0"/>
                </a:solidFill>
              </a:rPr>
              <a:t>  </a:t>
            </a:r>
          </a:p>
          <a:p>
            <a:pPr marL="914400" lvl="2" indent="0">
              <a:spcBef>
                <a:spcPts val="1200"/>
              </a:spcBef>
              <a:buNone/>
            </a:pPr>
            <a:r>
              <a:rPr lang="en-US" sz="2800" dirty="0">
                <a:solidFill>
                  <a:srgbClr val="7030A0"/>
                </a:solidFill>
                <a:sym typeface="Wingdings" panose="05000000000000000000" pitchFamily="2" charset="2"/>
              </a:rPr>
              <a:t> Spring-Summer </a:t>
            </a:r>
            <a:r>
              <a:rPr lang="en-US" sz="2800" dirty="0">
                <a:solidFill>
                  <a:srgbClr val="7030A0"/>
                </a:solidFill>
              </a:rPr>
              <a:t>Price </a:t>
            </a:r>
            <a:r>
              <a:rPr lang="en-US" sz="2800" dirty="0">
                <a:solidFill>
                  <a:srgbClr val="7030A0"/>
                </a:solidFill>
                <a:sym typeface="Wingdings" panose="05000000000000000000" pitchFamily="2" charset="2"/>
              </a:rPr>
              <a:t></a:t>
            </a:r>
            <a:r>
              <a:rPr lang="en-US" sz="2800" dirty="0">
                <a:solidFill>
                  <a:srgbClr val="7030A0"/>
                </a:solidFill>
              </a:rPr>
              <a:t> occurred </a:t>
            </a:r>
            <a:r>
              <a:rPr lang="en-US" sz="2800" b="1" dirty="0">
                <a:solidFill>
                  <a:srgbClr val="7030A0"/>
                </a:solidFill>
              </a:rPr>
              <a:t>23/29 Years (85%)</a:t>
            </a:r>
          </a:p>
          <a:p>
            <a:pPr lvl="1">
              <a:spcBef>
                <a:spcPts val="4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C00000"/>
                </a:solidFill>
              </a:rPr>
              <a:t>Which direction did prices move by </a:t>
            </a:r>
            <a:r>
              <a:rPr lang="en-US" sz="2800" b="1" u="sng" dirty="0">
                <a:solidFill>
                  <a:srgbClr val="C00000"/>
                </a:solidFill>
              </a:rPr>
              <a:t>Fall</a:t>
            </a:r>
            <a:r>
              <a:rPr lang="en-US" sz="2800" b="1" dirty="0">
                <a:solidFill>
                  <a:srgbClr val="C00000"/>
                </a:solidFill>
              </a:rPr>
              <a:t> (Oct-Nov)??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ð"/>
            </a:pP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 Price moving </a:t>
            </a:r>
            <a:r>
              <a:rPr lang="en-US" sz="2800" u="sng" dirty="0">
                <a:solidFill>
                  <a:srgbClr val="C00000"/>
                </a:solidFill>
                <a:sym typeface="Wingdings" panose="05000000000000000000" pitchFamily="2" charset="2"/>
              </a:rPr>
              <a:t>sideways / higher</a:t>
            </a:r>
            <a:r>
              <a:rPr lang="en-US" sz="2800" dirty="0">
                <a:solidFill>
                  <a:srgbClr val="C00000"/>
                </a:solidFill>
              </a:rPr>
              <a:t> 	= </a:t>
            </a:r>
            <a:r>
              <a:rPr lang="en-US" sz="2800" b="1" dirty="0">
                <a:solidFill>
                  <a:srgbClr val="C00000"/>
                </a:solidFill>
              </a:rPr>
              <a:t>13/29 Years (41%)</a:t>
            </a:r>
          </a:p>
          <a:p>
            <a:pPr lvl="2">
              <a:spcBef>
                <a:spcPts val="1800"/>
              </a:spcBef>
              <a:buFont typeface="Wingdings" panose="05000000000000000000" pitchFamily="2" charset="2"/>
              <a:buChar char="ð"/>
            </a:pPr>
            <a:r>
              <a:rPr lang="en-US" sz="2800" dirty="0">
                <a:solidFill>
                  <a:srgbClr val="3E0000"/>
                </a:solidFill>
                <a:sym typeface="Wingdings" panose="05000000000000000000" pitchFamily="2" charset="2"/>
              </a:rPr>
              <a:t> Price moving </a:t>
            </a:r>
            <a:r>
              <a:rPr lang="en-US" sz="2800" u="sng" dirty="0">
                <a:solidFill>
                  <a:srgbClr val="3E0000"/>
                </a:solidFill>
                <a:sym typeface="Wingdings" panose="05000000000000000000" pitchFamily="2" charset="2"/>
              </a:rPr>
              <a:t>lower</a:t>
            </a:r>
            <a:r>
              <a:rPr lang="en-US" sz="2800" dirty="0">
                <a:solidFill>
                  <a:srgbClr val="3E0000"/>
                </a:solidFill>
              </a:rPr>
              <a:t> 					= </a:t>
            </a:r>
            <a:r>
              <a:rPr lang="en-US" sz="2800" b="1" dirty="0">
                <a:solidFill>
                  <a:srgbClr val="3E0000"/>
                </a:solidFill>
              </a:rPr>
              <a:t>17/29 Years (59%)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8" y="115410"/>
            <a:ext cx="9144000" cy="4687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06" y="443884"/>
            <a:ext cx="9135122" cy="4687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57" y="790114"/>
            <a:ext cx="9152879" cy="4669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852" y="1154097"/>
            <a:ext cx="9170635" cy="46519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8082" y="1491450"/>
            <a:ext cx="9144000" cy="46785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2066" y="1837677"/>
            <a:ext cx="9126246" cy="4669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4151" y="2086253"/>
            <a:ext cx="9002733" cy="4678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4321" y="2311229"/>
            <a:ext cx="8894647" cy="454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36446E-EFFE-48FD-B65A-7A050B21F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04" y="228600"/>
            <a:ext cx="11390243" cy="6390861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EF9CAAB-5B32-43B3-8584-3B7D7656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5663" y="0"/>
            <a:ext cx="838199" cy="4711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7030A0"/>
                </a:solidFill>
              </a:rPr>
              <a:pPr/>
              <a:t>44</a:t>
            </a:fld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587410-4958-45FC-A3E4-2E30366A1219}"/>
              </a:ext>
            </a:extLst>
          </p:cNvPr>
          <p:cNvSpPr/>
          <p:nvPr/>
        </p:nvSpPr>
        <p:spPr>
          <a:xfrm>
            <a:off x="2302568" y="3583218"/>
            <a:ext cx="688258" cy="471948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3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382037" y="305561"/>
            <a:ext cx="838199" cy="46135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216310" y="128709"/>
            <a:ext cx="10165727" cy="1194693"/>
          </a:xfrm>
          <a:solidFill>
            <a:srgbClr val="3A1953"/>
          </a:solidFill>
        </p:spPr>
        <p:txBody>
          <a:bodyPr/>
          <a:lstStyle/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FFFF00"/>
                </a:solidFill>
              </a:rPr>
              <a:t>Oklahoma Grain Cash Bids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C9"/>
                </a:solidFill>
              </a:rPr>
              <a:t>Monday, March 6, 2020  </a:t>
            </a:r>
            <a:r>
              <a:rPr lang="en-US" sz="2400" dirty="0">
                <a:solidFill>
                  <a:srgbClr val="FFFFC9"/>
                </a:solidFill>
              </a:rPr>
              <a:t>(Source: USDA AMS)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68961-6E5E-457B-9D55-BDC926264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52" y="1542636"/>
            <a:ext cx="10977020" cy="1111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A75EAC-AE56-47D7-9D89-69782D309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69" y="3176587"/>
            <a:ext cx="11233353" cy="100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251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2151" y="119640"/>
            <a:ext cx="11755439" cy="888278"/>
          </a:xfrm>
          <a:solidFill>
            <a:srgbClr val="271137"/>
          </a:solidFill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sz="4000" b="1" dirty="0">
                <a:solidFill>
                  <a:srgbClr val="FFFF00"/>
                </a:solidFill>
              </a:rPr>
              <a:t>Seasonality of KS Soybean Prices </a:t>
            </a:r>
            <a:r>
              <a:rPr lang="en-US" sz="3200" b="1" i="1" dirty="0">
                <a:solidFill>
                  <a:srgbClr val="FFFFD1"/>
                </a:solidFill>
              </a:rPr>
              <a:t>– last 15 years</a:t>
            </a:r>
            <a:endParaRPr lang="en-US" sz="3200" i="1" dirty="0">
              <a:solidFill>
                <a:srgbClr val="FFFFD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818F3-2D41-46FA-AFCD-D838AC3B1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74" y="1173018"/>
            <a:ext cx="10954326" cy="54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768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2151" y="119640"/>
            <a:ext cx="11755439" cy="888278"/>
          </a:xfrm>
          <a:solidFill>
            <a:srgbClr val="271137"/>
          </a:solidFill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sz="4000" b="1" dirty="0">
                <a:solidFill>
                  <a:srgbClr val="FFFF00"/>
                </a:solidFill>
              </a:rPr>
              <a:t>Seasonality of KS Soybean $’s </a:t>
            </a:r>
            <a:r>
              <a:rPr lang="en-US" sz="3200" b="1" i="1" dirty="0">
                <a:solidFill>
                  <a:srgbClr val="FFFFD1"/>
                </a:solidFill>
              </a:rPr>
              <a:t>– last 5-10-15 years</a:t>
            </a:r>
            <a:endParaRPr lang="en-US" sz="3200" i="1" dirty="0">
              <a:solidFill>
                <a:srgbClr val="FFFFD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DC4A5-2385-4BC7-B6BF-DD3FCC658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35" y="1007917"/>
            <a:ext cx="10954329" cy="56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607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5435" y="155212"/>
            <a:ext cx="9289446" cy="869950"/>
          </a:xfrm>
          <a:solidFill>
            <a:srgbClr val="3A1953"/>
          </a:solidFill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sz="4400" b="1" dirty="0">
                <a:solidFill>
                  <a:srgbClr val="FFFF00"/>
                </a:solidFill>
              </a:rPr>
              <a:t>U.S. Soybean Stocks…..</a:t>
            </a:r>
            <a:endParaRPr lang="en-US" sz="3200" b="1" dirty="0">
              <a:solidFill>
                <a:srgbClr val="99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5435" y="1828800"/>
            <a:ext cx="11566654" cy="467548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rgbClr val="002060"/>
                </a:solidFill>
              </a:rPr>
              <a:t>Soybean</a:t>
            </a:r>
            <a:r>
              <a:rPr lang="en-US" sz="3600" b="1" dirty="0">
                <a:solidFill>
                  <a:srgbClr val="002060"/>
                </a:solidFill>
              </a:rPr>
              <a:t>: </a:t>
            </a:r>
            <a:r>
              <a:rPr lang="en-US" sz="3600" b="1" dirty="0">
                <a:solidFill>
                  <a:srgbClr val="C00000"/>
                </a:solidFill>
              </a:rPr>
              <a:t>“</a:t>
            </a:r>
            <a:r>
              <a:rPr lang="en-US" sz="3600" b="1" i="1" dirty="0">
                <a:solidFill>
                  <a:srgbClr val="C00000"/>
                </a:solidFill>
              </a:rPr>
              <a:t>Moderate-Large</a:t>
            </a:r>
            <a:r>
              <a:rPr lang="en-US" sz="3600" b="1" dirty="0">
                <a:solidFill>
                  <a:srgbClr val="C00000"/>
                </a:solidFill>
              </a:rPr>
              <a:t>” </a:t>
            </a:r>
            <a:r>
              <a:rPr lang="en-US" sz="3600" b="1" dirty="0">
                <a:solidFill>
                  <a:srgbClr val="002060"/>
                </a:solidFill>
              </a:rPr>
              <a:t>Stocks &amp; % S/U</a:t>
            </a:r>
          </a:p>
          <a:p>
            <a:pPr lvl="1">
              <a:spcBef>
                <a:spcPts val="24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0070C0"/>
                </a:solidFill>
              </a:rPr>
              <a:t>End Stocks</a:t>
            </a:r>
            <a:r>
              <a:rPr lang="en-US" sz="3200" b="1" baseline="30000" dirty="0">
                <a:solidFill>
                  <a:srgbClr val="0070C0"/>
                </a:solidFill>
              </a:rPr>
              <a:t> 2019/20</a:t>
            </a:r>
            <a:r>
              <a:rPr lang="en-US" sz="2800" dirty="0">
                <a:solidFill>
                  <a:srgbClr val="0070C0"/>
                </a:solidFill>
              </a:rPr>
              <a:t>		</a:t>
            </a:r>
            <a:r>
              <a:rPr lang="en-US" sz="2800" dirty="0">
                <a:solidFill>
                  <a:srgbClr val="0070C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→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		</a:t>
            </a:r>
            <a:r>
              <a:rPr lang="en-US" sz="3000" dirty="0">
                <a:solidFill>
                  <a:srgbClr val="0070C0"/>
                </a:solidFill>
              </a:rPr>
              <a:t>425 </a:t>
            </a:r>
            <a:r>
              <a:rPr lang="en-US" sz="3000" dirty="0" err="1">
                <a:solidFill>
                  <a:srgbClr val="0070C0"/>
                </a:solidFill>
              </a:rPr>
              <a:t>mln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bu</a:t>
            </a:r>
            <a:r>
              <a:rPr lang="en-US" sz="3000" dirty="0">
                <a:solidFill>
                  <a:srgbClr val="0070C0"/>
                </a:solidFill>
              </a:rPr>
              <a:t>   </a:t>
            </a:r>
            <a:r>
              <a:rPr lang="en-US" sz="2600" i="1" dirty="0">
                <a:solidFill>
                  <a:srgbClr val="0070C0"/>
                </a:solidFill>
              </a:rPr>
              <a:t>(vs 909 mb last </a:t>
            </a:r>
            <a:r>
              <a:rPr lang="en-US" sz="2600" i="1" dirty="0" err="1">
                <a:solidFill>
                  <a:srgbClr val="0070C0"/>
                </a:solidFill>
              </a:rPr>
              <a:t>yr</a:t>
            </a:r>
            <a:r>
              <a:rPr lang="en-US" sz="2600" i="1" dirty="0">
                <a:solidFill>
                  <a:srgbClr val="0070C0"/>
                </a:solidFill>
              </a:rPr>
              <a:t>)</a:t>
            </a:r>
          </a:p>
          <a:p>
            <a:pPr lvl="1">
              <a:spcBef>
                <a:spcPts val="24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7030A0"/>
                </a:solidFill>
              </a:rPr>
              <a:t>% Stocks/Use</a:t>
            </a:r>
            <a:r>
              <a:rPr lang="en-US" sz="3200" b="1" baseline="30000" dirty="0">
                <a:solidFill>
                  <a:srgbClr val="7030A0"/>
                </a:solidFill>
              </a:rPr>
              <a:t> 2019/20</a:t>
            </a:r>
            <a:r>
              <a:rPr lang="en-US" sz="2800" dirty="0">
                <a:solidFill>
                  <a:srgbClr val="7030A0"/>
                </a:solidFill>
              </a:rPr>
              <a:t>	</a:t>
            </a:r>
            <a:r>
              <a:rPr lang="en-US" sz="2800" dirty="0">
                <a:solidFill>
                  <a:srgbClr val="7030A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→</a:t>
            </a:r>
            <a:r>
              <a:rPr lang="en-US" sz="2800" dirty="0">
                <a:solidFill>
                  <a:srgbClr val="7030A0"/>
                </a:solidFill>
              </a:rPr>
              <a:t> 		</a:t>
            </a:r>
            <a:r>
              <a:rPr lang="en-US" sz="3000" dirty="0">
                <a:solidFill>
                  <a:srgbClr val="7030A0"/>
                </a:solidFill>
              </a:rPr>
              <a:t>10.5% S/U	 	</a:t>
            </a:r>
            <a:r>
              <a:rPr lang="en-US" sz="2600" i="1" dirty="0">
                <a:solidFill>
                  <a:srgbClr val="7030A0"/>
                </a:solidFill>
              </a:rPr>
              <a:t>(vs 22.9% last </a:t>
            </a:r>
            <a:r>
              <a:rPr lang="en-US" sz="2600" i="1" dirty="0" err="1">
                <a:solidFill>
                  <a:srgbClr val="7030A0"/>
                </a:solidFill>
              </a:rPr>
              <a:t>yr</a:t>
            </a:r>
            <a:r>
              <a:rPr lang="en-US" sz="2600" i="1" dirty="0">
                <a:solidFill>
                  <a:srgbClr val="7030A0"/>
                </a:solidFill>
              </a:rPr>
              <a:t>)</a:t>
            </a:r>
          </a:p>
        </p:txBody>
      </p:sp>
      <p:pic>
        <p:nvPicPr>
          <p:cNvPr id="4" name="Picture 3" descr="Dept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7385" y="6504284"/>
            <a:ext cx="2277208" cy="278646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36340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0025" y="-82"/>
            <a:ext cx="838199" cy="767687"/>
          </a:xfrm>
        </p:spPr>
        <p:txBody>
          <a:bodyPr/>
          <a:lstStyle/>
          <a:p>
            <a:r>
              <a:rPr lang="en-US" dirty="0"/>
              <a:t>68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166" y="84138"/>
            <a:ext cx="9447322" cy="762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sz="4000" b="1" dirty="0">
                <a:solidFill>
                  <a:srgbClr val="FFFF00"/>
                </a:solidFill>
              </a:rPr>
              <a:t>U.S. Soybean % Stocks/Use vs Price$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AutoShape 2" descr="data:image/jpeg;base64,/9j/4AAQSkZJRgABAQAAAQABAAD/2wCEAAkGBhQSERUUExQWFRQWGBoXGRgYFxkcFxoXGBgXGhgYFx0cHCYeGxojGhkaHy8gJCcpLCwsFx8xNTAqNSYrLCkBCQoKDgwOGg8PGiwkHyUqLCwsLCwsLCwsKiwsLCwsLCwsLCkpLCwsLCwsLCwsLCwsLCwsLCwsLCwsLCwsLCwsLP/AABEIAMoA+QMBIgACEQEDEQH/xAAcAAACAwEBAQEAAAAAAAAAAAAEBQIDBgcBAAj/xABFEAABAgMFBQYEBAUCBAYDAAABAhEAAyEEEjFBUQUGYXGBEyIykaGxQsHR8AcUUuEjM2Jy8YKSU2OishVDVHOD4hYXJP/EABoBAAIDAQEAAAAAAAAAAAAAAAMEAQIFAAb/xAAxEQACAgEEAQIDBwQDAQAAAAAAAQIRAwQSITFBUWETInEFIzKBkbHwQqHR8TNS4RT/2gAMAwEAAhEDEQA/AHNiRemJByqdGH7tDWaIo2XZ2JPIeQr6n0gmcMTHj8/dDeee+f0EiU358xOF0JBPQlvURO12UIKQ4Vm/PKGNhlXb1EvMLuRkwD+QECTkurLHLBk0/eAyy8Uui2abWNRF9slgpIbEH5xbuJt0Wa0KskwtLnm9KJwE0UKf9QAPMHWPrUPb5Rm97tnX5RKaLSFFJzBTUN95xpfZuf4c6fT7Ea4tHeJMx6ZiL0mOO/h5+MCJqUybYq5NDJE04K4L0PH2z6zZ7WFAEEEHAguk8jHpGnEsnYXHxiIVHrxxB4Y8iRiJiCT6ITZoSHge37UlyUFcxaUpGKlEADrHG99/xOVagqTZiUyTRUzBUwYMj9KOOJ4RxKVge9u9Q2ntez2aUp7PJWav3VrFVK0YMw6xzLeiz3LZaEnKav8A7jG0/DzY1yf2rh0gs9A5pi+nvCrerZCBaFOXIOruMieLNC/xU8u1egd4pLGm/UzcyX/DA6wEUkQ1tQrxhdNEMIWZVLWz8YP2QpiTmICMW2ZZSqgfhHM43m5YvT1HNKD6kR0rZMlSKKBu/CeGQPEYdI59urscICLRKUVCYlKVoPwLHiHEXhTgc46dsu3pWlj1GTxi6qKnPhlFKmNRZwQ4b68oskzCTXqMsPeKZS28JcaZ9IvE8Kwa8MtYzM+HdzHh/wBmO4snhk0oBLkUYN++kSKGN01ByGukQs68vFpkBQuIuyZ8MAIRVpUNAakhJIUKHCtE8YqmWcBw7pOYD9Bwg3s37qmHHOpwipSSO6XIwS5ZoElX8/sEszdq2IuXa0WhCrpCSmYjKYjJ2HiBqIeS1Ai8nA4jMR6uXkvD9VSX0gc3kKc51UNQ1OR94Yxah8Rl1+wDLhUla7IWyzjHEH784W/kkaj/AGmNAAFCmB++kVfkIJKEk/lEKKZKGHr84ptXh4n5wXdo2sBW4kqAGL/vHZX2wkFbLKpSvHC6CC4xA8oWTaEcoY2lPdDsKE4a0xzELZvi6QsTqHzRRaIXbTTgOfyhjPxP3mIE2mig+8xDeB0wUfJzHeDYSkzEzEjurGL/ABChf3rB27W+NtsbCXMIRQ3V95BfhiOkasSJcyUUTMHNaBi6mri8ZPaOx1yi7EyySErYsXr0rHqMGptUxnJpqSlXB0PY341E3RPkMTQqlr7vMpOEPZP4z2IjvdsnnKf2McMID869c/WJB8iYb3J+Bfb7nbp/43WEDu9ss6JlN7qjM7a/HdZBEiQE/wBU1Tn/AGhvnHMJ0sl+8WNRwMDosodJL4sfWJ4K0xxtPeafbVvPmKmDIYS08kikVpFeLfMQPZUGgSM2YDnGv3e3euETJviTghgWzc1qeFWhfNkUFbGcGJzfAdsSzmVJYm6pRc0rwirbu7Cp6b8v+YkcWUNA+B/xDibaCoveAAGkDDaN4kXiBmSW6AfWMiM5bt6NmUE4bK4OXW2UUrUlSSlQLEEEEHi8Cqlg4x1i32azzhdmy0qIwU/f/wBwr0whHP3Js70XMSM6pLeYjRhq4/1KjLnoprmPJzqZKY6xtt2vw0tE4JWu7KQq6Q9VlKmIZI8LiofyjR7C/C+WtaVLTMVLoSVKuhQ0ASAS/PCOgytkiWlKUG7cDJYUSAGASMAwpBJZrXykY9NT+8FNn3DRKUhXaKASkJMulxQ0NHocGrFG8yDLQBIJQtRSkNmScC+OENbftJMtKu0XgMc30AGJPpWENi2yla5bqMxyosUsUNWvlCzUe6NLT6aK+bav0Kd4LfNkKZEwlRF45hDM4Tw5wPsvfGcu6mYgKJ+JJul+INH8ngC3LMyee8OQD9D66Q63hkSrNLRcSAtYc8+XWBZcMXHlB5YMTqLj+hptn7SE1LfGOjnjoYa2e03qGihgB7xz7Y85UuYkHwqSSo5hQND6t/iNrYpoX3SWUMDGJqMLUqXf7mbk245ON2hpwwIzzJ4RCYi9RWLYk5cIihRDA5YcYvuXgxFWq8KNP8Nc+hFrsHRhcVUYJpnxilcm66VCmJOfLGDLt4l8sGz5RBUxu6oOMuHFURt4tlkxepHZkqdwpiQKkcaYNFv51H60+Yic+zNUVScePKA7sr/hH0+kEhmcPlZSWFT5CLvpC6ai9Myp86fXzhrMoIBkILqUHpo2XPrF83oLYlyRtQy0oKuKacIVqHfPNoZTsoCuuX4k+kLNgJvc7ApmJ5/OKbelwPvOLVn3jy25fecMYnyVgJLLZkqc5hRg9JBBBq+INQfSFCLQEqIoVOaeWQggTFHGozAA9HrGrKz0WGN419AO37pSll0nssc3T5GvrCj/APDJrshaFto4x5hvWNShKQQoVrrBSpBxGekXjqskOEyJaXFLlqjFDcye7MgMX8R+kFo3IZjMmU0T9T9I1Qmk1YOA2YMM9m7tT7SAVJ7NOq8SOCfq0GjqM+TiIGWnw4+ZGasNklSSBLlh/izUeZIdvKGdgkTJv8qWotoDd82AEb3Z26UiUxKb6h8Sm9sIdJSBgIPHTOXM2Blq4x4hE5/K3KtEwuoS5Y0d/QUg6X+HJ+KaOiPqY2PbpvBN4XiHCXDkagYxNc4AVg8dNjXgBLVZX/oyP/63Q385b/2p+kCHc6VJmPfM1QxSwYc29o09vnFSTiEthrzjIWbeyTLUpBcgYqy445Ae0UlHGuEhjCs2S3d+xoU2inhjK2/eQImKN6lAkPjWqruLcYbbVtaZkspTOSgEUOKiDoMWypWOfW6y9msi8heZuno1QDEUPabEn2aBW35EwqTPS6SGC0JF4GvfSSHbCnu8AWZEqVMmLlLM2WEAXim6XNDSFVtlqATecY00rV9MqcIaSZChZXACb7HPwuQ51z6Rz9B144xVrzx7F27+zwq0szjF64Dnxvco+3oX2ttbFMsO3LCGe6Uq6Cu7duoby0fAZ01hNMVW0zTUhwmrOUvRzqYHlfAnNqMm/T/Zfs5BUHUQ7lv7Xp0/znRzYLUUKCFUr3T8jGc2Ja3TnTEHEK4w07SgeojHzu24yPO/Fc5uT8m5s868K9RHqpZFRX3bQ8IR7L2hglRr8Ksj/SrQw+kzX56QN1NbZ/qEjJxLAu93jQhwAIiQFBsOGZMfGW1Ux8MiMs83hbLCUWMwkmVju0VV8MWTEezR+oQQUXhp7kxR+VOhgEk10rCpoGtSqGB7KkXH7pJ41iW0lsmJg9zEcglvWL5neShSHEGwKefrAycDyPrBNoz5e5EUXe6egigsAFFRz+/aKbWrHpF6xUcvrA1pOI+8IYxEREQlO+rxeLOsNpkQQ/JolKPdNPiOkTFKg04E0jRs9Lhb+HFL0ICUxDgu36cukFWGyrmrEuUlSn5hKRmScPvOPLDsqZapoRLUWFVEhgkakax0zZOyEWdASgcycSdTDWDTvJy+gGfVfDVLsXbC3QlyO8p1zNVFwP7RgOcP48eFW0t6rNIJEyam8KFI7yhzAcjrGqoxgqXBlfPll5bHAERUI5ttL8T5yhds8tKSS17+YrgyWAfzhQvfa3IUVG0hQNCLssseAu0HKK/EQ7H7NzNc0vz/AMWb3eOwJXMRMc30sQQWKSk0UDrUjRnj0W6YVuuqQKFI904gvGAtG9tpWQVlBo14ADCuAo8Xyd4FA1B/0kdaMYo2n0OR0k1BKVOjezdpIul1NlUEV8o5RaprqLtQkFhixNTSNps7akudgocUmimzhZtndlKQubKUGqopNGH9P7xDi+wunUcTcX5M9KmEBTUehIxIzHKgjxTKUOGWvCK5U8XnIcVF1yMQW8jXpFsjNiX5e3CK2mP04jeUmzTpV1xKmBKi5e6pTBgpySczQBjrDCfZblkUhNboSCdRR+jxlZhLE1fB8njU2i13LK6iypgHHyjnywOSG2ufIw2YGshUfiDE86Rj1o7WzqSA4mLKiMrt4qL0wakbSfLu2MJGaRwyMU7j2EJtJTiEy1U53R7ExRx3SSM7JNbJSfqzAosfYjtJC1lScZZN5KhoDiDo9OUP9j7WROReThgUnEHAgg5iHG+e53YvPkB0YqQ3h4j+nhlGCmKImCbZx/F+JA8MwD/tUBgrphC+o0/xOH36mZPBGS34jb2dZQdUn0/aNTZZ94CtdfkdRxjEbI2yi0IdPiFFJNFJOYUMj/kQ+sFqu8vb9ox+YtxmhVyNPKnZHH7+3i9v8QtkzXHsfv2gqVOah6GL7q4l0XjIuUk+IY8Yr/Mn+qCE+sS6CIlgbdxdB1k9RBbaqSK45B4vKyUtXFg+g/eB59ZgoenAQUpLMPP76wp3JsG3WOgS2yLtNWw6wNMHd6+0NLWh0g/ehhZPwHUxOWKjLjoEL5vi6QHaU94n7ZwIOmJ7/UD2gSf4vvV4vhKxFsuU6SWOJwGTn7wjyVJVMmJly6qUWAfzdvhzMUzrSUggA+JQz/UccI3G4WwriO3WO/MFHyR++PJo2cGH4kuTanm+HjX0Huw9jIs0oITjio6nX6CGBj0mPI2UklSMltt2wPbE9SJExUsOsJJTzanrHE5yFhRCx33JU+N7N47hb0vLVyMcU27KMuesalwciDmDx+sAy/iRt/ZcqUkDoWpJdJYjOj8WiQSDhi7Hg+GedYh23dN0AE8cvP8AxEJbZ486Pk/DGBmsrLZkkhCXBDqLaNw4xKzWgpJLnA01BDGISLSU+KqCcKsW9iHxgibKSUJUk90lmNVJPHgcfOOLN+D6WfiSxIrnVtdDl0GMF2bbk1BBBKhgUrqhQ0FHB4wsEtwainp1iyoFcDWudSH9DF0ykop9jy1bNkTgFSFXFnGSvjmhWBEJ7XZFyVXVhiGzBDNRmphHs4EpSWZiQa1yVhp3ovlzVzSiVVRdgD4qg0GtcP3jnREbiu7Xv/n+fUpk2hSCboSXDd5IUK8DnD3bsgES5ZBASlABegUQ+hYi69RWFWyLKTbJMspL3nUGZkoYm8/QdRGj3js4VaEgZgPRxjgflHIXzzW9L8xrbpbWcAVw690wNuSv/wDrmUxSqufiT9IYW8NLGYBHsRFG5kn+LNVwA8z/APWIS+dGbN/cts2SkghjHLt8N2fyq78pLSlnL4Vfp5aeUdQED7S2emdLVLWKKDctCOINYLmx70Z+HL8OV+PJwmbZl3+1ldyaBUk0WB8KxjyViI0e7+8CZvdIKJiaKQcQfmDkc4Ht1gVJmKlq8SS3MZHqKwvtuzb5CkEomp8KwP8ApUM08IxMiWTifDXn0/8ADQ1GkjkW6Hf7nQLPNaowhpZ7QFCv396xg9395HV2M8XJoyOBH6knMfZ1jUSphGBpCcouDqRiNODpj+WpuIi7txCyy2uC+3ETGTS4LqQslh5gqdeDPn5QbNT3oHsgZZJLAJAqafdTFsy1ofxDzgCjUfzCT8ImKi6cx6wqtAwANRj1NB5V68IIXa0qU14DIDAn5xC0S2rdbVs+ekS7caXYO76Fc4d8c/qYEnJN7ygm0L76dPrFdpLKHn7x2NVRCFOx7GbTPRLyKiVHMJBJP06x1uWgJAAoBSMF+FtiJSueoVLIFOAUr1I8o35j1WDHsiM5p7pV6HkeR9H0HAlG0Zl2TMIyQo+SSY4/tUmfIE0H+JKACw/wHBXniOMdN3ytYl2Oab10lN0akqIDDo/R45bsMBSpko0M2WpCf7iyk+qW6iFs3aNv7NjUJT9/9/uLbPPZyUgkhurh26UPOLJspKikINcwQcXwGLjCKXA7qgxBINcToRw4RehKkgzE/CoAGmP04xRI1ro+ZIFTV8AzXWq/GvOJ2WalB7zlKgxYh2ccGcQOlWZrXF259Its0oKAF4B21x4Y14RY5l1rkSye4osXZ0tTm/LCPTKSq4DMYYOUlhmfcxZZUSylUsLNS6SpgkKzcYgEBqHSPkuhMxCqOysiks9QXwOLjSOOT9QyVs9CFUtElaMTeKm/tGbtmGNYDt1hXLAmJdnCkrBBGuI+IQPOlggKwGBD6YEe7wfYrUESrpdV57yfhKW7pBain9hElOV1yaiy7QE2UicGvru3jneSpL88axVvXIPapUAmgreD1dLcuYhLuzbhKmiUS6Fl08FNgRkSB5iNNvNJKpbioeorUHKkTERyx2TSDrQsdkGqAx8iIr3GV/ObB0ty7zRZJkXpDAvT2+cB7s2kSrSZZp2qXH9yT4fImIjxNMVkt2CSRtkxIRWDFkNMyjIb+bOYJngO3dXyPhPnTrGPSXqMMo6vtOxibKWg/ECOuXrHKwkgkMzO+Z84xtbDbLcvJraLJuhtfgCt2zEzAAtwRVKhRaTqkxLZu8i5BEq0kVoiaKIXoFfoX6aaROapjl07x8sB5xRPCVpKVJBSaEKNIWTTVS6CZ9NHMvf1NrY7YFYV4QfcV+k+YjObgbJMpC1FZWCppYVihIFUg5h/Zo10A+Gk6RgyxuEnFvoRITe8IUehi07KVMFUsOJP1h/Z5TDDOPEpgGzhM6WNJ0ZG17roDm6+oClB/l6QXYdpIQlMqYVIAokqr0KjRtHMPLTKxhNPlgqY4VijyPG6fKKuG3lAe0ZDd/xDEEGnQiB0ygtOaQt0hRqQSGcVcsdWi8zFWeiEhcpQ70ugFc0ZA8MDwxiqaUXUzZRJkuynoqUr9MwHAaH1hjDFy+aPK/Ysma3c6wCVZJaeBJfGpMOjFNhS0tH9o9otj1aXFFrt2fR9H0J97dpGTZZih4iLif7lUHlU9I7ovGLk0l5Of7+bz/mJvZIP8OWSxGClYFXTAddYzaZgd0m6Q3Nw2HF6xShIcXnIzI+sHzrG4uoS4DYYuoUri2BhGTt2eswwjigoIYbYsAn96X/OSe8ghgs/qTqpoTJmEhMtVChwBhUknrjB03ai3bC6/mBjrDHebZ6rRZZVqSgFd3+KUgAhsyAan+qJja7KyqFMRz7EpADkAkEFJoQxIPXGp4xWhLcC/rrpFUi2hKO8yzgxdmrUsQaPSsWJnOGBHAgDH5vFi6d9lvZOxNHeuXU6cYPkTzKQAsOFAsCAVIBzScUk0U2fUwAm0qACKlILkAs5Lc6R8q0uXKQXyct74fSOJ2t9hMyzqDKHfTiVIBJAHivDEEAux5x4mylKgFEFOShXunMZEQXsDbglLa6EpV4iHLgDMFwc/OLLJsxClFCVgyjeUm8GUDXwOA4ozOHbIxNlG2nyuAexymnoAUFJBCgRSiS6ccKj1aN9Ok3kd3J4zUncmcmYjtbpQkkltKsDgfFGnsk3XUv1Yj3PlELhieeSnzF2ebBnC6UlqEgiB9q2FwJiHvILhuGUTUns5xLM+eoEFItaQaqa8bo0zIjmr4F42na8mgs8y8lKtQD5h4vEJdj28XjKOGKOIzT0xHDlDlMNJ7lZlZIOEtrLI5ht2zBFpmpLl1XgMQLwB8qx09JjnW/Au2t3xQk+pHyhPWRvGM6J/eV7CG0SydOntFcuQ5AeuFYKnYAvhE9nSHVfOAoOeZ9GjIbqNmjkybU2a7ZcsJQlIwAg3tISWO1XaE0hl+ZEVjLgwZLnkbpSyRFaU1i9A7o5RBOMdKPRMuyqbLxhHak949Y0CxSENuxPWFdRHoqwGbUQnt1vFmTNmlN6XcImIyWh6gjA0JhvKmB2OsJ9vI/hLeoLDB6Facs8YJpW4ZInQVySOnWCelctKkF0kAg8GpFpzgDdxaVWWSpIACpaVU1KQT6wwIj1hxGOc/ihtNXaS5Vbt28RxJIHHAEdY6FPtARVVE5qyH92g4xxrefaP5i1rWKB7oB0SGHtA8kuB/Qw3ZbfgXWErJugaFyHA48uMNrTbRKl3QsFZdzkABprhAJ2iUTCRTAGmIxIPWn+IDlWErUbhvF6AliXyD0JEKrk9E42rZZMQyAXckl6uGNfPGNhuhtZJAQCPAE3F1SoDjrjGMShQSsXa0SxFQXcjUGkRss4yyCC1ajNxp9Yt7kSiskXFml3g3OStRVZwULzlUx/oOfKMuZa5Sg4KFpr9jz846nsdItFnCyzsDeNCKHPRwYwlotS7Qr+W4ALKOLPkp+rRztC+GfLi/Aolt56Zc4JQgaAtXHEDq4MWizit496tKUbLiaxcNlJWKTEA0DKcGmZF0sOschwplz0pLgJIIwJLNm0WrtCSLtxBSaUGDaHGJWaxoSe/PonBpZL0cgHLy4wLZiCtlUGZ0FatrHHbvY6fZ7aJctKJqybrALUMUM4KiNBQk6A5xBBRMUDJWlQJYtg+IB+84x22BeU6SHQhAfAqp4iOUDbD2h+Xm3i9whiM6VB5g/OJfIjHTVHcnz6HQNpTLqVKLMnPLCkItj2oTLxVkrPBj8n+cH7ypJlJUKomChFWLEg8qekAbFSbPKV2t0A1Ygu3BsaRZqxfGqhaGlosyleAkEMQQcCNIJ2dvYm+JU2iqC/8JP9Wh5U5RnZO98qV3UhRcv+kDKlSf8AMHWgSZ0tSikpUA7gkly2IzEdbjymVy4lJfOvozeS4wm/KQbQH/QP+5UbizIupSNAB5Bo59vhPBtanL3UpS2NWd26xTWf8QholeUSiXeUEij5F6vpwhz+XuAAZfZMV7Ikv/ENMkj5mG02QFAxiVu4DanJulSM3tNRKCgFivu0xAPibo8J+3tf6vWHdocLNCbo0zNfYDzg78qdPvygkXtVUdFRUVuRvFCkQRjF600iIRBJwdqjNZVMFIQ21GMaBaYS25NYU1MeiBIEMT96Qt26P4baqSKY0U/yh0uXWEe2w4HBQPorWB4PxphMKuaNh+H9qvWQJzlqUjo95P8A0qEaRQjnf4e27srSqUSbs5N5L/rl4jqgv/8AHHRiI9Vilvgmdljtm0It7wfyqkgkXilJbG6TUDpHH5iFSlgGhySS9FYNHbNuy71nmas/lWOUbbmfxJYAqUsSfTrU14wLL2af2dLwJJs0AsR3r3+ls/WIGYyqBnfVq9Xg+32ZDjtVXQxZKA6sTi9MaPjAEhaK1UdAw9TAzbthln2ytKShbKRmlTEnQP4m5HOL7ZKRNBVJ7rD+WTmakpPxDhTHCIbLlCapdPgWRdpdUEm6eTtTPKFsyWp8ax1FPlv3Huxraq4Jd5i5NwlgoZof9WLZF+MCbPtJM0S2aWKMKJ/uVjwgD8wpKSgm8OtMKD7ygqwETnQoqExjdWMw3hVrWvnHN8UzpRSuSCylNnUSpaVu7hNTUGoU1GMSt9xZSUvebvPw6c4CtGw5ksd4E8i4b3grZu1ZspJACWYsq4CrQgnFo5NFV6oqUlTX2o916Y58B11idmsl9VygDh1UcZAVqzmPZW8Ewu5LMQwAA5thjWJWOc60ILBN5y7Dne4MItYRWFSVX5qiXZzR2ZIoG0aBVyibxDkI8h1HnjFsycoEkmpoCGbIUakVy0LCC95MtWOPeUMz59WiCaNhuVtJU2TOlqqEKTdfILCqcu76x5t+UVApFDgc8BTlXOF/4cTzdnlqHsw+p77N0rBtu2i064aVxodP2gjfBm7Kyyr6mck7NvP99YebCs6kzJEpXxzK8UoF4jk4EMUWUOFAUz/aLd2bMZtsXOcXJSezSP6lYn0I6QJcySIzZvu39P7myjmNpmCdPWqnfUVcbrsPQCN3vPbuysymLKV3E/3Ko/QOrpGN2bZAgOM8OUC10uo/mZmneyLn68IMQGAAyiNstolipAOT+/KKps9uJyH14QnnyO0UVLIf05cOUZaqIzgwb+ZdEkWgzSAHVeNSeJqecafsoS7HlC+C2Gf7Q/7OCwW62dqatJGoUQzPEgkQokznJc1GWb/KC/zgZ4YhnjNXVGXKLRdNEJ7UmDF24MYEmzQRCeacZ9HUK7ShvKMztmY1wVF5RLjRKSNNVCNPbDRhiYye3S0xKQxBBTXABJ7yublm56QLFH5hnTL7xfUUpWqTMTMQSVy1BaH1GKX0UHSeCjHbNlbRRaJMudLLoWkKGtcjxGB4gxxeagsAwHp6PGj/AA53i7GcbLMP8OcSqWckzTVSOS/EP6gr9Qja0mX+ljmtwcb4nSpstwQcDSOQ2vZqlWooUq6zgEh8Hb1Edkuxzfe7ZfZ2qUSaKVQ5MS/mD7iHJxtoX0WTbJr2MftzZJSaHACj1JZy3CsKPyRcO6BqxPUNjHTLTsmVaEqEwFK0kgLGIbLk8YG0WEoUUuSQWb5iAtbTcw5VmXPYLaJ02WkJZhjUB1cdSnTmTH0jaJwIHDkfF9iDjYyuWQT3gBd1x1PtAUmxKergDGh9WrFbLuEk+GTEx2A6aP8Abxbs4mXOSrC6XJxDeWFYDUVJVSlcG+RggrLKoS4q3BtDq0cwkZcUzZTN6bOpIv3iQ1QgBhhrFsqw2e1A3CDriFDQmMJZUXVEmgYtXM4CDNkLnmYBJdKjTFqP5RG0C8UK+VtDTaW78yTVlKRmUivUQvTdY161oco6hsZcwoAnhN7VLscqvn6RC37CkzHdKSSG8IfzxidroVWqcXtl/Y5vKUQ/AAuzhsAVBsC484utVpQZakrBJUfEC7aMH0yPyjV/+B2dCgSgpIF1nLEaEPXrHszYcgi6iWhCXdZZyQBgg/CrjlFUwzzr0Z7ufZgLELrOVKVTGlADxphGWmGYqcoKGLsoA1A6VzjbWTbVlkouhSUhNGr9nnH0nb9nnLKEM+KSUjHRjUwQDGU05S2sWi3FEi8ck0fMmg9Y0e4mzzLswUsd6Yb1cWy9z5wgtliM+1y5F50FQUoCjJSFXhxeNPvNtn8vKCJbdrM7ssZBhVZH6UivEsM47HSbm+kJauTdQXnkRbwW38xarg/lyHD5GYfF/tDJ5lUB2i0AUGMVSk9kgIFVampJxKlHiak684rvaZ56mMnPkc5tkYsW76IrWKu5c/fKPEoc0x1Ff8GLKZmnpHi7S1BQeULNGgvYL2VK72T6wx/8SRrCywTWTMVoD59eLQs/MDj/ALv3g0Z7VwKvF8STs30uSakKJ4MH884rmWReIL8Dh+0MZNoQA4ccxHk22y2x8hB5YopfiX8+pj2LkIQQx7q9Dn/ac4jakBAgiYpKwxD8x7Rmt4NqSLIb0+Z4qIlgEqJ4AOT6Qv8ADXhc+xaKsqt21ky761HwJvEMWA4nB+GMKdry3TKLMTLv1x7xBhdtHaM21qS6TKs6S6UEMpagXCpmgBYhOrE4CDNpqN9Id+zloQeYDn3EE2qK9zT0+FqSb9/2AUSXoW+cQtezkqDCopUUIViCCKgihfWDCBm/MRCzowq2fnlx/aITfZpOnwdA3H3sNoT2E8gWmWKmgE1AoJqeOAUnI8CIc7c2Km0y7iqEG8lTYK+hwMcpmWAuFomKRMQbyFJPeSrIjXQjAgthHQd1N8xaCJFoAlWoDD4JoGKpR90Yp4isbODPHMqff7mHnwSwy3w6/YXiyLF9Kw62IZ/UZHrHO3AUoKwSpq5Vz4PHcbds1MyuCslDH9xHLt6dyZ0uaZiU3kKLm7xNQefGLzVDei1MbpszNrcA3SaV6YNDPdjaq0LTKS/azD8WQGAGPeUcOYgrbAVKl9yWm5QPW+kPUF8j9Ip2DMlHvoSUz0Ed52LObpfDAkQOLp8mpOXxMdJFtv2pLmTnXLSSaOfGCzVOZxFYSzrD33Sc8qODgOL4QXtCSizr7iSsqS7KqQST+8US7SZYcFLjFChQ5UfMa8Y6iVSS2ojtWxGWoXX7zFhQPXwtg0fIlJKHNFDJ6kOSS49+MObbs0qs4W7lNWBwTRhm2sBbPsBnqIRRTAuaJ4jHTDnE0VjkVHiNrzL6GXNQhhfVeJLPUjphDDaW9a7XORLsalAJBJJoSzVPnCbbUpVy6hzdXcKXDhVaMk94FjVuEUbFlT7Os9ml1sXIr3cw+H7tFZccFopSakkrXr0MbTttSiXUp2YcNQNK+8NrNtGUbKj+MqWoO6VAm+RjdVkH1bpjCSVLBPeF1LBRY94VAAFfiwelYptNqaeoiYpLKYC4PDoQTo4Y6RVe5ecVJVHwWz5pKiQm9eNEpqmpYOfiOmEFWC2mQsEpBqElwCQrDulnTp0jyxbQlImBfZhbKc3jcB0ogAYtrh1hSJoUtwTUkqLlmxavvHS4VhFympLijou79uRLE+2zcA0tAFVKUalKBmT3QOsLTb1zZip00fxFUYVCEA91CW0dycyeQC2wy1KShU1VACZSXZKQqpLZrUMScqCkNElhj9ISyZ7ioR68+7MWWFOTk/4iEw1dnJ1NG5R5dU4c46YxBc0E4vwB+2j5KjixJ1J+kKBkklSPVSgl3PCPrNKJW6gQGYOa8yPvOI3jec45aQQVcHPKK8FndETKMtCgl1AqwerNgIH7f/lr/wBsGXqFixFRRwcKRV2p09D9YI6AptXZvES9DFn5cmKJNrSimJ0Ar+0XG0LVgAOdT9IbTh5/Qw6KJqCkcY59tl1T6i8QCQWcuWrwDBo3W0lqSKkv0jDz54XNWpKgpu7RqEVIJGdcIWnNOVJdDmk/HYAtD4nyy56+kWyE3QzOH8Tl3dySTV+cSXIJL4ex4R6qW/dZgMSMSdAYhpI17s+Mq9UDu+T8wzgdI87I6jr+0WBDVSSXzzHyMWXifFTpj9BxitluiuTKz/TxxMfT7OJgZeLhQqQoEYKSRVKgcCIuDmiQOgDD9ovFncC9dU3OItp2Q2vIdsTfubZ/4dsCpsoYWhAdaR/zkAd5v1pHMZxvbHbZc5AmSlpWhWCkkEHqI5qoZANpU/OK7Ps1ctZmWeYqzzDUmWHQr/3JZ7iubA8Y08OufWRfmZ+bSRfMeDoFu3dlTH7rE4tgXDVEc13h3AtMlZXZkladEHEZpIx5RpbHv9Ol0tMjtE/8Wz1PNUpRvD/SVRoNm75WOeWRPRf/AELNxY/0rY+kOJY8nMH/AD6AYZM+n8Wv1Rx1dlmoftL6HGC0F3AoK5PShhYZrLAmOGrfBLEMwxDx+h7ZYpc5F2YkLSciHEZ+3fh1ZZmAUj+1VPIvEPFJdDMPtJf1o45Zds3XZZvnM4N0hts7bEtChMuC+lnY0DUKgOWUa20/g0n/AMudq15LY8nhfM/CK0J8K5a2wcn1pFXGS8DK1uCa5f7oG2vPBSqdLWEpWEsbnepjdatSA/KF2z7Si4oovFRSUkkEMyXYDIEB4J25uBbQgJEoqAzQtx/tGDxnvyKpRSlYMtqG+puprxgb47GMOSE+IyVH1gtqElZmZhghiSok4kvl1xiS0XpmKHVjVxi3Q0hlOmWeQkdiRNmJrfKgGV/SMwx5whcFV4UU70LkmvP7AjnJVyMKaVteR7OsSBdTNWEJJoMCRgCWrgPt4OtOy0Hs0IACHc3Q5KRU9CzRmbVZZkx5ixMJJqbhauAf5Rp9h2ScllTu6lKSEJNCb1SSMqUAgGWcdvD5F5ZOOxt2SNAeGHpEJtmbB2+/KJ3nqAVcw30ifaqao6UjP5FlwDmyO2vHCIokF/r6QcVKADBPAH2ePUy71SC/OnoflEfUtuKBJJLFnGGEWLRqYskOCQUudQQ3XSKzZFYlWPwhm9cY6irkQVJf9o9/J84ndal4tplH35ZHCL0gW5h2789KZAdZoVArmLrQvUqLsAQ3CKrXv3Z0KIlmZPUMeyTeHK9QRltqSgqcAoBQug1D1c6w1kpupZNBSgoIvce6Bf8AzQttgm07VarbWYrsJRwlSz3yP+YvjoGEWyLLLlIup7qRkGEezzUdPePJYrEt2HjFRVIrmLCsCfmf2iUpNGw5/PMxQsd4feYg1CjfHMe8UYwlRJErEMHHB+vCLk2O8GWeLCnrnBk9LEtwgeX8/nFF2D3XySkpApiPvDXpF0tFaff3rAyzU/ecWnLnFqOZbOUw+3++MV/mHGHQmkAzFG8quZHSPpZdSX+6xz4JUeAmZOYlg4zbD94E2jJStPfQhQ/qSFHpkIJbujn8jEikMKaxaKOugKVsMS03pM20SjpKnLSP9pN30gv8zbJYcW+byWiVMPncBgqweGLBBFmyLhSYOSTfKspTtLaH/q/OzIf3iqbbbccbav8A0SpST7GCgax9MxP3nEvU5f8AsyuyN/hX6L/AtXY5kz+ZaLRN/umkJ8ksGiobAkj/AMpNTVw58zX1hmosOsTA7n3pApZJS/E7CLjoVp3XszfyvIqf3gqybFkoAKZaUq/UPF54wdJ8Ij60moGUV5fBVtvg+8PxYdfaBrTKVMb4U4jXrFk8M/X5xGcouOIi3gqu7JJs4DAmv35R8pDKY5xZJQLuEVW80HI/KK1Z3k+Cw+XIxYFDh5iPEyxddg9KtXKLgKxUllTgZitKV5R8ZTj6xJeHnEosikmVmVzid3nFcw1HWKGglAz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RUUExQWFRQWGBoXGRgYFxkcFxoXGBgXGhgYFx0cHCYeGxojGhkaHy8gJCcpLCwsFx8xNTAqNSYrLCkBCQoKDgwOGg8PGiwkHyUqLCwsLCwsLCwsKiwsLCwsLCwsLCkpLCwsLCwsLCwsLCwsLCwsLCwsLCwsLCwsLCwsLP/AABEIAMoA+QMBIgACEQEDEQH/xAAcAAACAwEBAQEAAAAAAAAAAAAEBQIDBgcBAAj/xABFEAABAgMFBQYEBAUCBAYDAAABAhEAAyEEEjFBUQUGYXGBEyIykaGxQsHR8AcUUuEjM2Jy8YKSU2OishVDVHOD4hYXJP/EABoBAAIDAQEAAAAAAAAAAAAAAAMEAQIFAAb/xAAxEQACAgEEAQIDBwQDAQAAAAAAAQIRAwQSITFBUWETInEFIzKBkbHwQqHR8TNS4RT/2gAMAwEAAhEDEQA/AHNiRemJByqdGH7tDWaIo2XZ2JPIeQr6n0gmcMTHj8/dDeee+f0EiU358xOF0JBPQlvURO12UIKQ4Vm/PKGNhlXb1EvMLuRkwD+QECTkurLHLBk0/eAyy8Uui2abWNRF9slgpIbEH5xbuJt0Wa0KskwtLnm9KJwE0UKf9QAPMHWPrUPb5Rm97tnX5RKaLSFFJzBTUN95xpfZuf4c6fT7Ea4tHeJMx6ZiL0mOO/h5+MCJqUybYq5NDJE04K4L0PH2z6zZ7WFAEEEHAguk8jHpGnEsnYXHxiIVHrxxB4Y8iRiJiCT6ITZoSHge37UlyUFcxaUpGKlEADrHG99/xOVagqTZiUyTRUzBUwYMj9KOOJ4RxKVge9u9Q2ntez2aUp7PJWav3VrFVK0YMw6xzLeiz3LZaEnKav8A7jG0/DzY1yf2rh0gs9A5pi+nvCrerZCBaFOXIOruMieLNC/xU8u1egd4pLGm/UzcyX/DA6wEUkQ1tQrxhdNEMIWZVLWz8YP2QpiTmICMW2ZZSqgfhHM43m5YvT1HNKD6kR0rZMlSKKBu/CeGQPEYdI59urscICLRKUVCYlKVoPwLHiHEXhTgc46dsu3pWlj1GTxi6qKnPhlFKmNRZwQ4b68oskzCTXqMsPeKZS28JcaZ9IvE8Kwa8MtYzM+HdzHh/wBmO4snhk0oBLkUYN++kSKGN01ByGukQs68vFpkBQuIuyZ8MAIRVpUNAakhJIUKHCtE8YqmWcBw7pOYD9Bwg3s37qmHHOpwipSSO6XIwS5ZoElX8/sEszdq2IuXa0WhCrpCSmYjKYjJ2HiBqIeS1Ai8nA4jMR6uXkvD9VSX0gc3kKc51UNQ1OR94Yxah8Rl1+wDLhUla7IWyzjHEH784W/kkaj/AGmNAAFCmB++kVfkIJKEk/lEKKZKGHr84ptXh4n5wXdo2sBW4kqAGL/vHZX2wkFbLKpSvHC6CC4xA8oWTaEcoY2lPdDsKE4a0xzELZvi6QsTqHzRRaIXbTTgOfyhjPxP3mIE2mig+8xDeB0wUfJzHeDYSkzEzEjurGL/ABChf3rB27W+NtsbCXMIRQ3V95BfhiOkasSJcyUUTMHNaBi6mri8ZPaOx1yi7EyySErYsXr0rHqMGptUxnJpqSlXB0PY341E3RPkMTQqlr7vMpOEPZP4z2IjvdsnnKf2McMID869c/WJB8iYb3J+Bfb7nbp/43WEDu9ss6JlN7qjM7a/HdZBEiQE/wBU1Tn/AGhvnHMJ0sl+8WNRwMDosodJL4sfWJ4K0xxtPeafbVvPmKmDIYS08kikVpFeLfMQPZUGgSM2YDnGv3e3euETJviTghgWzc1qeFWhfNkUFbGcGJzfAdsSzmVJYm6pRc0rwirbu7Cp6b8v+YkcWUNA+B/xDibaCoveAAGkDDaN4kXiBmSW6AfWMiM5bt6NmUE4bK4OXW2UUrUlSSlQLEEEEHi8Cqlg4x1i32azzhdmy0qIwU/f/wBwr0whHP3Js70XMSM6pLeYjRhq4/1KjLnoprmPJzqZKY6xtt2vw0tE4JWu7KQq6Q9VlKmIZI8LiofyjR7C/C+WtaVLTMVLoSVKuhQ0ASAS/PCOgytkiWlKUG7cDJYUSAGASMAwpBJZrXykY9NT+8FNn3DRKUhXaKASkJMulxQ0NHocGrFG8yDLQBIJQtRSkNmScC+OENbftJMtKu0XgMc30AGJPpWENi2yla5bqMxyosUsUNWvlCzUe6NLT6aK+bav0Kd4LfNkKZEwlRF45hDM4Tw5wPsvfGcu6mYgKJ+JJul+INH8ngC3LMyee8OQD9D66Q63hkSrNLRcSAtYc8+XWBZcMXHlB5YMTqLj+hptn7SE1LfGOjnjoYa2e03qGihgB7xz7Y85UuYkHwqSSo5hQND6t/iNrYpoX3SWUMDGJqMLUqXf7mbk245ON2hpwwIzzJ4RCYi9RWLYk5cIihRDA5YcYvuXgxFWq8KNP8Nc+hFrsHRhcVUYJpnxilcm66VCmJOfLGDLt4l8sGz5RBUxu6oOMuHFURt4tlkxepHZkqdwpiQKkcaYNFv51H60+Yic+zNUVScePKA7sr/hH0+kEhmcPlZSWFT5CLvpC6ai9Myp86fXzhrMoIBkILqUHpo2XPrF83oLYlyRtQy0oKuKacIVqHfPNoZTsoCuuX4k+kLNgJvc7ApmJ5/OKbelwPvOLVn3jy25fecMYnyVgJLLZkqc5hRg9JBBBq+INQfSFCLQEqIoVOaeWQggTFHGozAA9HrGrKz0WGN419AO37pSll0nssc3T5GvrCj/APDJrshaFto4x5hvWNShKQQoVrrBSpBxGekXjqskOEyJaXFLlqjFDcye7MgMX8R+kFo3IZjMmU0T9T9I1Qmk1YOA2YMM9m7tT7SAVJ7NOq8SOCfq0GjqM+TiIGWnw4+ZGasNklSSBLlh/izUeZIdvKGdgkTJv8qWotoDd82AEb3Z26UiUxKb6h8Sm9sIdJSBgIPHTOXM2Blq4x4hE5/K3KtEwuoS5Y0d/QUg6X+HJ+KaOiPqY2PbpvBN4XiHCXDkagYxNc4AVg8dNjXgBLVZX/oyP/63Q385b/2p+kCHc6VJmPfM1QxSwYc29o09vnFSTiEthrzjIWbeyTLUpBcgYqy445Ae0UlHGuEhjCs2S3d+xoU2inhjK2/eQImKN6lAkPjWqruLcYbbVtaZkspTOSgEUOKiDoMWypWOfW6y9msi8heZuno1QDEUPabEn2aBW35EwqTPS6SGC0JF4GvfSSHbCnu8AWZEqVMmLlLM2WEAXim6XNDSFVtlqATecY00rV9MqcIaSZChZXACb7HPwuQ51z6Rz9B144xVrzx7F27+zwq0szjF64Dnxvco+3oX2ttbFMsO3LCGe6Uq6Cu7duoby0fAZ01hNMVW0zTUhwmrOUvRzqYHlfAnNqMm/T/Zfs5BUHUQ7lv7Xp0/znRzYLUUKCFUr3T8jGc2Ja3TnTEHEK4w07SgeojHzu24yPO/Fc5uT8m5s868K9RHqpZFRX3bQ8IR7L2hglRr8Ksj/SrQw+kzX56QN1NbZ/qEjJxLAu93jQhwAIiQFBsOGZMfGW1Ux8MiMs83hbLCUWMwkmVju0VV8MWTEezR+oQQUXhp7kxR+VOhgEk10rCpoGtSqGB7KkXH7pJ41iW0lsmJg9zEcglvWL5neShSHEGwKefrAycDyPrBNoz5e5EUXe6egigsAFFRz+/aKbWrHpF6xUcvrA1pOI+8IYxEREQlO+rxeLOsNpkQQ/JolKPdNPiOkTFKg04E0jRs9Lhb+HFL0ICUxDgu36cukFWGyrmrEuUlSn5hKRmScPvOPLDsqZapoRLUWFVEhgkakax0zZOyEWdASgcycSdTDWDTvJy+gGfVfDVLsXbC3QlyO8p1zNVFwP7RgOcP48eFW0t6rNIJEyam8KFI7yhzAcjrGqoxgqXBlfPll5bHAERUI5ttL8T5yhds8tKSS17+YrgyWAfzhQvfa3IUVG0hQNCLssseAu0HKK/EQ7H7NzNc0vz/AMWb3eOwJXMRMc30sQQWKSk0UDrUjRnj0W6YVuuqQKFI904gvGAtG9tpWQVlBo14ADCuAo8Xyd4FA1B/0kdaMYo2n0OR0k1BKVOjezdpIul1NlUEV8o5RaprqLtQkFhixNTSNps7akudgocUmimzhZtndlKQubKUGqopNGH9P7xDi+wunUcTcX5M9KmEBTUehIxIzHKgjxTKUOGWvCK5U8XnIcVF1yMQW8jXpFsjNiX5e3CK2mP04jeUmzTpV1xKmBKi5e6pTBgpySczQBjrDCfZblkUhNboSCdRR+jxlZhLE1fB8njU2i13LK6iypgHHyjnywOSG2ufIw2YGshUfiDE86Rj1o7WzqSA4mLKiMrt4qL0wakbSfLu2MJGaRwyMU7j2EJtJTiEy1U53R7ExRx3SSM7JNbJSfqzAosfYjtJC1lScZZN5KhoDiDo9OUP9j7WROReThgUnEHAgg5iHG+e53YvPkB0YqQ3h4j+nhlGCmKImCbZx/F+JA8MwD/tUBgrphC+o0/xOH36mZPBGS34jb2dZQdUn0/aNTZZ94CtdfkdRxjEbI2yi0IdPiFFJNFJOYUMj/kQ+sFqu8vb9ox+YtxmhVyNPKnZHH7+3i9v8QtkzXHsfv2gqVOah6GL7q4l0XjIuUk+IY8Yr/Mn+qCE+sS6CIlgbdxdB1k9RBbaqSK45B4vKyUtXFg+g/eB59ZgoenAQUpLMPP76wp3JsG3WOgS2yLtNWw6wNMHd6+0NLWh0g/ehhZPwHUxOWKjLjoEL5vi6QHaU94n7ZwIOmJ7/UD2gSf4vvV4vhKxFsuU6SWOJwGTn7wjyVJVMmJly6qUWAfzdvhzMUzrSUggA+JQz/UccI3G4WwriO3WO/MFHyR++PJo2cGH4kuTanm+HjX0Huw9jIs0oITjio6nX6CGBj0mPI2UklSMltt2wPbE9SJExUsOsJJTzanrHE5yFhRCx33JU+N7N47hb0vLVyMcU27KMuesalwciDmDx+sAy/iRt/ZcqUkDoWpJdJYjOj8WiQSDhi7Hg+GedYh23dN0AE8cvP8AxEJbZ486Pk/DGBmsrLZkkhCXBDqLaNw4xKzWgpJLnA01BDGISLSU+KqCcKsW9iHxgibKSUJUk90lmNVJPHgcfOOLN+D6WfiSxIrnVtdDl0GMF2bbk1BBBKhgUrqhQ0FHB4wsEtwainp1iyoFcDWudSH9DF0ykop9jy1bNkTgFSFXFnGSvjmhWBEJ7XZFyVXVhiGzBDNRmphHs4EpSWZiQa1yVhp3ovlzVzSiVVRdgD4qg0GtcP3jnREbiu7Xv/n+fUpk2hSCboSXDd5IUK8DnD3bsgES5ZBASlABegUQ+hYi69RWFWyLKTbJMspL3nUGZkoYm8/QdRGj3js4VaEgZgPRxjgflHIXzzW9L8xrbpbWcAVw690wNuSv/wDrmUxSqufiT9IYW8NLGYBHsRFG5kn+LNVwA8z/APWIS+dGbN/cts2SkghjHLt8N2fyq78pLSlnL4Vfp5aeUdQED7S2emdLVLWKKDctCOINYLmx70Z+HL8OV+PJwmbZl3+1ldyaBUk0WB8KxjyViI0e7+8CZvdIKJiaKQcQfmDkc4Ht1gVJmKlq8SS3MZHqKwvtuzb5CkEomp8KwP8ApUM08IxMiWTifDXn0/8ADQ1GkjkW6Hf7nQLPNaowhpZ7QFCv396xg9395HV2M8XJoyOBH6knMfZ1jUSphGBpCcouDqRiNODpj+WpuIi7txCyy2uC+3ETGTS4LqQslh5gqdeDPn5QbNT3oHsgZZJLAJAqafdTFsy1ofxDzgCjUfzCT8ImKi6cx6wqtAwANRj1NB5V68IIXa0qU14DIDAn5xC0S2rdbVs+ekS7caXYO76Fc4d8c/qYEnJN7ygm0L76dPrFdpLKHn7x2NVRCFOx7GbTPRLyKiVHMJBJP06x1uWgJAAoBSMF+FtiJSueoVLIFOAUr1I8o35j1WDHsiM5p7pV6HkeR9H0HAlG0Zl2TMIyQo+SSY4/tUmfIE0H+JKACw/wHBXniOMdN3ytYl2Oab10lN0akqIDDo/R45bsMBSpko0M2WpCf7iyk+qW6iFs3aNv7NjUJT9/9/uLbPPZyUgkhurh26UPOLJspKikINcwQcXwGLjCKXA7qgxBINcToRw4RehKkgzE/CoAGmP04xRI1ro+ZIFTV8AzXWq/GvOJ2WalB7zlKgxYh2ccGcQOlWZrXF259Its0oKAF4B21x4Y14RY5l1rkSye4osXZ0tTm/LCPTKSq4DMYYOUlhmfcxZZUSylUsLNS6SpgkKzcYgEBqHSPkuhMxCqOysiks9QXwOLjSOOT9QyVs9CFUtElaMTeKm/tGbtmGNYDt1hXLAmJdnCkrBBGuI+IQPOlggKwGBD6YEe7wfYrUESrpdV57yfhKW7pBain9hElOV1yaiy7QE2UicGvru3jneSpL88axVvXIPapUAmgreD1dLcuYhLuzbhKmiUS6Fl08FNgRkSB5iNNvNJKpbioeorUHKkTERyx2TSDrQsdkGqAx8iIr3GV/ObB0ty7zRZJkXpDAvT2+cB7s2kSrSZZp2qXH9yT4fImIjxNMVkt2CSRtkxIRWDFkNMyjIb+bOYJngO3dXyPhPnTrGPSXqMMo6vtOxibKWg/ECOuXrHKwkgkMzO+Z84xtbDbLcvJraLJuhtfgCt2zEzAAtwRVKhRaTqkxLZu8i5BEq0kVoiaKIXoFfoX6aaROapjl07x8sB5xRPCVpKVJBSaEKNIWTTVS6CZ9NHMvf1NrY7YFYV4QfcV+k+YjObgbJMpC1FZWCppYVihIFUg5h/Zo10A+Gk6RgyxuEnFvoRITe8IUehi07KVMFUsOJP1h/Z5TDDOPEpgGzhM6WNJ0ZG17roDm6+oClB/l6QXYdpIQlMqYVIAokqr0KjRtHMPLTKxhNPlgqY4VijyPG6fKKuG3lAe0ZDd/xDEEGnQiB0ygtOaQt0hRqQSGcVcsdWi8zFWeiEhcpQ70ugFc0ZA8MDwxiqaUXUzZRJkuynoqUr9MwHAaH1hjDFy+aPK/Ysma3c6wCVZJaeBJfGpMOjFNhS0tH9o9otj1aXFFrt2fR9H0J97dpGTZZih4iLif7lUHlU9I7ovGLk0l5Of7+bz/mJvZIP8OWSxGClYFXTAddYzaZgd0m6Q3Nw2HF6xShIcXnIzI+sHzrG4uoS4DYYuoUri2BhGTt2eswwjigoIYbYsAn96X/OSe8ghgs/qTqpoTJmEhMtVChwBhUknrjB03ai3bC6/mBjrDHebZ6rRZZVqSgFd3+KUgAhsyAan+qJja7KyqFMRz7EpADkAkEFJoQxIPXGp4xWhLcC/rrpFUi2hKO8yzgxdmrUsQaPSsWJnOGBHAgDH5vFi6d9lvZOxNHeuXU6cYPkTzKQAsOFAsCAVIBzScUk0U2fUwAm0qACKlILkAs5Lc6R8q0uXKQXyct74fSOJ2t9hMyzqDKHfTiVIBJAHivDEEAux5x4mylKgFEFOShXunMZEQXsDbglLa6EpV4iHLgDMFwc/OLLJsxClFCVgyjeUm8GUDXwOA4ozOHbIxNlG2nyuAexymnoAUFJBCgRSiS6ccKj1aN9Ok3kd3J4zUncmcmYjtbpQkkltKsDgfFGnsk3XUv1Yj3PlELhieeSnzF2ebBnC6UlqEgiB9q2FwJiHvILhuGUTUns5xLM+eoEFItaQaqa8bo0zIjmr4F42na8mgs8y8lKtQD5h4vEJdj28XjKOGKOIzT0xHDlDlMNJ7lZlZIOEtrLI5ht2zBFpmpLl1XgMQLwB8qx09JjnW/Au2t3xQk+pHyhPWRvGM6J/eV7CG0SydOntFcuQ5AeuFYKnYAvhE9nSHVfOAoOeZ9GjIbqNmjkybU2a7ZcsJQlIwAg3tISWO1XaE0hl+ZEVjLgwZLnkbpSyRFaU1i9A7o5RBOMdKPRMuyqbLxhHak949Y0CxSENuxPWFdRHoqwGbUQnt1vFmTNmlN6XcImIyWh6gjA0JhvKmB2OsJ9vI/hLeoLDB6Facs8YJpW4ZInQVySOnWCelctKkF0kAg8GpFpzgDdxaVWWSpIACpaVU1KQT6wwIj1hxGOc/ihtNXaS5Vbt28RxJIHHAEdY6FPtARVVE5qyH92g4xxrefaP5i1rWKB7oB0SGHtA8kuB/Qw3ZbfgXWErJugaFyHA48uMNrTbRKl3QsFZdzkABprhAJ2iUTCRTAGmIxIPWn+IDlWErUbhvF6AliXyD0JEKrk9E42rZZMQyAXckl6uGNfPGNhuhtZJAQCPAE3F1SoDjrjGMShQSsXa0SxFQXcjUGkRss4yyCC1ajNxp9Yt7kSiskXFml3g3OStRVZwULzlUx/oOfKMuZa5Sg4KFpr9jz846nsdItFnCyzsDeNCKHPRwYwlotS7Qr+W4ALKOLPkp+rRztC+GfLi/Aolt56Zc4JQgaAtXHEDq4MWizit496tKUbLiaxcNlJWKTEA0DKcGmZF0sOschwplz0pLgJIIwJLNm0WrtCSLtxBSaUGDaHGJWaxoSe/PonBpZL0cgHLy4wLZiCtlUGZ0FatrHHbvY6fZ7aJctKJqybrALUMUM4KiNBQk6A5xBBRMUDJWlQJYtg+IB+84x22BeU6SHQhAfAqp4iOUDbD2h+Xm3i9whiM6VB5g/OJfIjHTVHcnz6HQNpTLqVKLMnPLCkItj2oTLxVkrPBj8n+cH7ypJlJUKomChFWLEg8qekAbFSbPKV2t0A1Ygu3BsaRZqxfGqhaGlosyleAkEMQQcCNIJ2dvYm+JU2iqC/8JP9Wh5U5RnZO98qV3UhRcv+kDKlSf8AMHWgSZ0tSikpUA7gkly2IzEdbjymVy4lJfOvozeS4wm/KQbQH/QP+5UbizIupSNAB5Bo59vhPBtanL3UpS2NWd26xTWf8QholeUSiXeUEij5F6vpwhz+XuAAZfZMV7Ikv/ENMkj5mG02QFAxiVu4DanJulSM3tNRKCgFivu0xAPibo8J+3tf6vWHdocLNCbo0zNfYDzg78qdPvygkXtVUdFRUVuRvFCkQRjF600iIRBJwdqjNZVMFIQ21GMaBaYS25NYU1MeiBIEMT96Qt26P4baqSKY0U/yh0uXWEe2w4HBQPorWB4PxphMKuaNh+H9qvWQJzlqUjo95P8A0qEaRQjnf4e27srSqUSbs5N5L/rl4jqgv/8AHHRiI9Vilvgmdljtm0It7wfyqkgkXilJbG6TUDpHH5iFSlgGhySS9FYNHbNuy71nmas/lWOUbbmfxJYAqUsSfTrU14wLL2af2dLwJJs0AsR3r3+ls/WIGYyqBnfVq9Xg+32ZDjtVXQxZKA6sTi9MaPjAEhaK1UdAw9TAzbthln2ytKShbKRmlTEnQP4m5HOL7ZKRNBVJ7rD+WTmakpPxDhTHCIbLlCapdPgWRdpdUEm6eTtTPKFsyWp8ax1FPlv3Huxraq4Jd5i5NwlgoZof9WLZF+MCbPtJM0S2aWKMKJ/uVjwgD8wpKSgm8OtMKD7ygqwETnQoqExjdWMw3hVrWvnHN8UzpRSuSCylNnUSpaVu7hNTUGoU1GMSt9xZSUvebvPw6c4CtGw5ksd4E8i4b3grZu1ZspJACWYsq4CrQgnFo5NFV6oqUlTX2o916Y58B11idmsl9VygDh1UcZAVqzmPZW8Ewu5LMQwAA5thjWJWOc60ILBN5y7Dne4MItYRWFSVX5qiXZzR2ZIoG0aBVyibxDkI8h1HnjFsycoEkmpoCGbIUakVy0LCC95MtWOPeUMz59WiCaNhuVtJU2TOlqqEKTdfILCqcu76x5t+UVApFDgc8BTlXOF/4cTzdnlqHsw+p77N0rBtu2i064aVxodP2gjfBm7Kyyr6mck7NvP99YebCs6kzJEpXxzK8UoF4jk4EMUWUOFAUz/aLd2bMZtsXOcXJSezSP6lYn0I6QJcySIzZvu39P7myjmNpmCdPWqnfUVcbrsPQCN3vPbuysymLKV3E/3Ko/QOrpGN2bZAgOM8OUC10uo/mZmneyLn68IMQGAAyiNstolipAOT+/KKps9uJyH14QnnyO0UVLIf05cOUZaqIzgwb+ZdEkWgzSAHVeNSeJqecafsoS7HlC+C2Gf7Q/7OCwW62dqatJGoUQzPEgkQokznJc1GWb/KC/zgZ4YhnjNXVGXKLRdNEJ7UmDF24MYEmzQRCeacZ9HUK7ShvKMztmY1wVF5RLjRKSNNVCNPbDRhiYye3S0xKQxBBTXABJ7yublm56QLFH5hnTL7xfUUpWqTMTMQSVy1BaH1GKX0UHSeCjHbNlbRRaJMudLLoWkKGtcjxGB4gxxeagsAwHp6PGj/AA53i7GcbLMP8OcSqWckzTVSOS/EP6gr9Qja0mX+ljmtwcb4nSpstwQcDSOQ2vZqlWooUq6zgEh8Hb1Edkuxzfe7ZfZ2qUSaKVQ5MS/mD7iHJxtoX0WTbJr2MftzZJSaHACj1JZy3CsKPyRcO6BqxPUNjHTLTsmVaEqEwFK0kgLGIbLk8YG0WEoUUuSQWb5iAtbTcw5VmXPYLaJ02WkJZhjUB1cdSnTmTH0jaJwIHDkfF9iDjYyuWQT3gBd1x1PtAUmxKergDGh9WrFbLuEk+GTEx2A6aP8Abxbs4mXOSrC6XJxDeWFYDUVJVSlcG+RggrLKoS4q3BtDq0cwkZcUzZTN6bOpIv3iQ1QgBhhrFsqw2e1A3CDriFDQmMJZUXVEmgYtXM4CDNkLnmYBJdKjTFqP5RG0C8UK+VtDTaW78yTVlKRmUivUQvTdY161oco6hsZcwoAnhN7VLscqvn6RC37CkzHdKSSG8IfzxidroVWqcXtl/Y5vKUQ/AAuzhsAVBsC484utVpQZakrBJUfEC7aMH0yPyjV/+B2dCgSgpIF1nLEaEPXrHszYcgi6iWhCXdZZyQBgg/CrjlFUwzzr0Z7ufZgLELrOVKVTGlADxphGWmGYqcoKGLsoA1A6VzjbWTbVlkouhSUhNGr9nnH0nb9nnLKEM+KSUjHRjUwQDGU05S2sWi3FEi8ck0fMmg9Y0e4mzzLswUsd6Yb1cWy9z5wgtliM+1y5F50FQUoCjJSFXhxeNPvNtn8vKCJbdrM7ssZBhVZH6UivEsM47HSbm+kJauTdQXnkRbwW38xarg/lyHD5GYfF/tDJ5lUB2i0AUGMVSk9kgIFVampJxKlHiak684rvaZ56mMnPkc5tkYsW76IrWKu5c/fKPEoc0x1Ff8GLKZmnpHi7S1BQeULNGgvYL2VK72T6wx/8SRrCywTWTMVoD59eLQs/MDj/ALv3g0Z7VwKvF8STs30uSakKJ4MH884rmWReIL8Dh+0MZNoQA4ccxHk22y2x8hB5YopfiX8+pj2LkIQQx7q9Dn/ac4jakBAgiYpKwxD8x7Rmt4NqSLIb0+Z4qIlgEqJ4AOT6Qv8ADXhc+xaKsqt21ky761HwJvEMWA4nB+GMKdry3TKLMTLv1x7xBhdtHaM21qS6TKs6S6UEMpagXCpmgBYhOrE4CDNpqN9Id+zloQeYDn3EE2qK9zT0+FqSb9/2AUSXoW+cQtezkqDCopUUIViCCKgihfWDCBm/MRCzowq2fnlx/aITfZpOnwdA3H3sNoT2E8gWmWKmgE1AoJqeOAUnI8CIc7c2Km0y7iqEG8lTYK+hwMcpmWAuFomKRMQbyFJPeSrIjXQjAgthHQd1N8xaCJFoAlWoDD4JoGKpR90Yp4isbODPHMqff7mHnwSwy3w6/YXiyLF9Kw62IZ/UZHrHO3AUoKwSpq5Vz4PHcbds1MyuCslDH9xHLt6dyZ0uaZiU3kKLm7xNQefGLzVDei1MbpszNrcA3SaV6YNDPdjaq0LTKS/azD8WQGAGPeUcOYgrbAVKl9yWm5QPW+kPUF8j9Ip2DMlHvoSUz0Ed52LObpfDAkQOLp8mpOXxMdJFtv2pLmTnXLSSaOfGCzVOZxFYSzrD33Sc8qODgOL4QXtCSizr7iSsqS7KqQST+8US7SZYcFLjFChQ5UfMa8Y6iVSS2ojtWxGWoXX7zFhQPXwtg0fIlJKHNFDJ6kOSS49+MObbs0qs4W7lNWBwTRhm2sBbPsBnqIRRTAuaJ4jHTDnE0VjkVHiNrzL6GXNQhhfVeJLPUjphDDaW9a7XORLsalAJBJJoSzVPnCbbUpVy6hzdXcKXDhVaMk94FjVuEUbFlT7Os9ml1sXIr3cw+H7tFZccFopSakkrXr0MbTttSiXUp2YcNQNK+8NrNtGUbKj+MqWoO6VAm+RjdVkH1bpjCSVLBPeF1LBRY94VAAFfiwelYptNqaeoiYpLKYC4PDoQTo4Y6RVe5ecVJVHwWz5pKiQm9eNEpqmpYOfiOmEFWC2mQsEpBqElwCQrDulnTp0jyxbQlImBfZhbKc3jcB0ogAYtrh1hSJoUtwTUkqLlmxavvHS4VhFympLijou79uRLE+2zcA0tAFVKUalKBmT3QOsLTb1zZip00fxFUYVCEA91CW0dycyeQC2wy1KShU1VACZSXZKQqpLZrUMScqCkNElhj9ISyZ7ioR68+7MWWFOTk/4iEw1dnJ1NG5R5dU4c46YxBc0E4vwB+2j5KjixJ1J+kKBkklSPVSgl3PCPrNKJW6gQGYOa8yPvOI3jec45aQQVcHPKK8FndETKMtCgl1AqwerNgIH7f/lr/wBsGXqFixFRRwcKRV2p09D9YI6AptXZvES9DFn5cmKJNrSimJ0Ar+0XG0LVgAOdT9IbTh5/Qw6KJqCkcY59tl1T6i8QCQWcuWrwDBo3W0lqSKkv0jDz54XNWpKgpu7RqEVIJGdcIWnNOVJdDmk/HYAtD4nyy56+kWyE3QzOH8Tl3dySTV+cSXIJL4ex4R6qW/dZgMSMSdAYhpI17s+Mq9UDu+T8wzgdI87I6jr+0WBDVSSXzzHyMWXifFTpj9BxitluiuTKz/TxxMfT7OJgZeLhQqQoEYKSRVKgcCIuDmiQOgDD9ovFncC9dU3OItp2Q2vIdsTfubZ/4dsCpsoYWhAdaR/zkAd5v1pHMZxvbHbZc5AmSlpWhWCkkEHqI5qoZANpU/OK7Ps1ctZmWeYqzzDUmWHQr/3JZ7iubA8Y08OufWRfmZ+bSRfMeDoFu3dlTH7rE4tgXDVEc13h3AtMlZXZkladEHEZpIx5RpbHv9Ol0tMjtE/8Wz1PNUpRvD/SVRoNm75WOeWRPRf/AELNxY/0rY+kOJY8nMH/AD6AYZM+n8Wv1Rx1dlmoftL6HGC0F3AoK5PShhYZrLAmOGrfBLEMwxDx+h7ZYpc5F2YkLSciHEZ+3fh1ZZmAUj+1VPIvEPFJdDMPtJf1o45Zds3XZZvnM4N0hts7bEtChMuC+lnY0DUKgOWUa20/g0n/AMudq15LY8nhfM/CK0J8K5a2wcn1pFXGS8DK1uCa5f7oG2vPBSqdLWEpWEsbnepjdatSA/KF2z7Si4oovFRSUkkEMyXYDIEB4J25uBbQgJEoqAzQtx/tGDxnvyKpRSlYMtqG+puprxgb47GMOSE+IyVH1gtqElZmZhghiSok4kvl1xiS0XpmKHVjVxi3Q0hlOmWeQkdiRNmJrfKgGV/SMwx5whcFV4UU70LkmvP7AjnJVyMKaVteR7OsSBdTNWEJJoMCRgCWrgPt4OtOy0Hs0IACHc3Q5KRU9CzRmbVZZkx5ixMJJqbhauAf5Rp9h2ScllTu6lKSEJNCb1SSMqUAgGWcdvD5F5ZOOxt2SNAeGHpEJtmbB2+/KJ3nqAVcw30ifaqao6UjP5FlwDmyO2vHCIokF/r6QcVKADBPAH2ePUy71SC/OnoflEfUtuKBJJLFnGGEWLRqYskOCQUudQQ3XSKzZFYlWPwhm9cY6irkQVJf9o9/J84ndal4tplH35ZHCL0gW5h2789KZAdZoVArmLrQvUqLsAQ3CKrXv3Z0KIlmZPUMeyTeHK9QRltqSgqcAoBQug1D1c6w1kpupZNBSgoIvce6Bf8AzQttgm07VarbWYrsJRwlSz3yP+YvjoGEWyLLLlIup7qRkGEezzUdPePJYrEt2HjFRVIrmLCsCfmf2iUpNGw5/PMxQsd4feYg1CjfHMe8UYwlRJErEMHHB+vCLk2O8GWeLCnrnBk9LEtwgeX8/nFF2D3XySkpApiPvDXpF0tFaff3rAyzU/ecWnLnFqOZbOUw+3++MV/mHGHQmkAzFG8quZHSPpZdSX+6xz4JUeAmZOYlg4zbD94E2jJStPfQhQ/qSFHpkIJbujn8jEikMKaxaKOugKVsMS03pM20SjpKnLSP9pN30gv8zbJYcW+byWiVMPncBgqweGLBBFmyLhSYOSTfKspTtLaH/q/OzIf3iqbbbccbav8A0SpST7GCgax9MxP3nEvU5f8AsyuyN/hX6L/AtXY5kz+ZaLRN/umkJ8ksGiobAkj/AMpNTVw58zX1hmosOsTA7n3pApZJS/E7CLjoVp3XszfyvIqf3gqybFkoAKZaUq/UPF54wdJ8Ij60moGUV5fBVtvg+8PxYdfaBrTKVMb4U4jXrFk8M/X5xGcouOIi3gqu7JJs4DAmv35R8pDKY5xZJQLuEVW80HI/KK1Z3k+Cw+XIxYFDh5iPEyxddg9KtXKLgKxUllTgZitKV5R8ZTj6xJeHnEosikmVmVzid3nFcw1HWKGglAz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177241"/>
            <a:ext cx="679434" cy="9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14EA5D-8196-43B4-8057-61A2E9A2A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65" y="1074739"/>
            <a:ext cx="10992677" cy="5614296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D9F382FD-6BBC-41FA-9173-401FCE8688CA}"/>
              </a:ext>
            </a:extLst>
          </p:cNvPr>
          <p:cNvSpPr/>
          <p:nvPr/>
        </p:nvSpPr>
        <p:spPr>
          <a:xfrm>
            <a:off x="9322904" y="2277695"/>
            <a:ext cx="1182757" cy="231418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6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25E001-890E-4CC5-9BDF-E845D36A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8" y="60842"/>
            <a:ext cx="11910175" cy="674654"/>
          </a:xfrm>
          <a:solidFill>
            <a:srgbClr val="4C216D"/>
          </a:solidFill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</a:rPr>
              <a:t>U.S. Sorghum Supply-Demand </a:t>
            </a:r>
            <a:r>
              <a:rPr lang="en-US" sz="2000" dirty="0">
                <a:solidFill>
                  <a:srgbClr val="FFFFC1"/>
                </a:solidFill>
              </a:rPr>
              <a:t>3/10/2020 WASDE + Outlook Conf.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4F76BD5-4B5C-4E30-93D1-63CE4EF62F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556684"/>
              </p:ext>
            </p:extLst>
          </p:nvPr>
        </p:nvGraphicFramePr>
        <p:xfrm>
          <a:off x="136048" y="735496"/>
          <a:ext cx="11910175" cy="595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516">
                  <a:extLst>
                    <a:ext uri="{9D8B030D-6E8A-4147-A177-3AD203B41FA5}">
                      <a16:colId xmlns:a16="http://schemas.microsoft.com/office/drawing/2014/main" val="3247314102"/>
                    </a:ext>
                  </a:extLst>
                </a:gridCol>
                <a:gridCol w="2047461">
                  <a:extLst>
                    <a:ext uri="{9D8B030D-6E8A-4147-A177-3AD203B41FA5}">
                      <a16:colId xmlns:a16="http://schemas.microsoft.com/office/drawing/2014/main" val="2607847441"/>
                    </a:ext>
                  </a:extLst>
                </a:gridCol>
                <a:gridCol w="2037522">
                  <a:extLst>
                    <a:ext uri="{9D8B030D-6E8A-4147-A177-3AD203B41FA5}">
                      <a16:colId xmlns:a16="http://schemas.microsoft.com/office/drawing/2014/main" val="2299404657"/>
                    </a:ext>
                  </a:extLst>
                </a:gridCol>
                <a:gridCol w="2087217">
                  <a:extLst>
                    <a:ext uri="{9D8B030D-6E8A-4147-A177-3AD203B41FA5}">
                      <a16:colId xmlns:a16="http://schemas.microsoft.com/office/drawing/2014/main" val="366743558"/>
                    </a:ext>
                  </a:extLst>
                </a:gridCol>
                <a:gridCol w="2047459">
                  <a:extLst>
                    <a:ext uri="{9D8B030D-6E8A-4147-A177-3AD203B41FA5}">
                      <a16:colId xmlns:a16="http://schemas.microsoft.com/office/drawing/2014/main" val="2875403267"/>
                    </a:ext>
                  </a:extLst>
                </a:gridCol>
              </a:tblGrid>
              <a:tr h="3968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MY 2017/18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MY 2018/19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MY 2019/20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MY 2020/21*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31009"/>
                  </a:ext>
                </a:extLst>
              </a:tr>
              <a:tr h="396962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U.S. Sorghum Area Planted </a:t>
                      </a:r>
                      <a:r>
                        <a:rPr lang="en-US" sz="1000" b="0" dirty="0" err="1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en-US" sz="1000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acres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5.629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5.690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5.265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5.700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953968"/>
                  </a:ext>
                </a:extLst>
              </a:tr>
              <a:tr h="39686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U.S. Sorghum Area Harvested </a:t>
                      </a:r>
                      <a:r>
                        <a:rPr lang="en-US" sz="1000" b="0" dirty="0" err="1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en-US" sz="1000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acres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5.044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5.061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4.675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5.100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877123"/>
                  </a:ext>
                </a:extLst>
              </a:tr>
              <a:tr h="396863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U.S. Sorghum Yield </a:t>
                      </a:r>
                      <a:r>
                        <a:rPr lang="en-US" sz="1000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bushels per harvested acre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71.7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72.1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73.0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67.5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857734"/>
                  </a:ext>
                </a:extLst>
              </a:tr>
              <a:tr h="3969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U.S. Sorghum Production </a:t>
                      </a:r>
                      <a:r>
                        <a:rPr lang="en-US" sz="1000" b="0" dirty="0" err="1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en-US" sz="1000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bu. ‘mb’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148686"/>
                  </a:ext>
                </a:extLst>
              </a:tr>
              <a:tr h="3968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Beginning Stocks </a:t>
                      </a:r>
                      <a:r>
                        <a:rPr lang="en-US" sz="1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** 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627946"/>
                  </a:ext>
                </a:extLst>
              </a:tr>
              <a:tr h="39686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Imports </a:t>
                      </a:r>
                      <a:r>
                        <a:rPr lang="en-US" sz="1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217515"/>
                  </a:ext>
                </a:extLst>
              </a:tr>
              <a:tr h="396962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Supply </a:t>
                      </a:r>
                      <a:r>
                        <a:rPr lang="en-US" sz="1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** </a:t>
                      </a:r>
                      <a:r>
                        <a:rPr lang="en-US" sz="19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379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152683"/>
                  </a:ext>
                </a:extLst>
              </a:tr>
              <a:tr h="39686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Food, Seed &amp; Industrial Use </a:t>
                      </a:r>
                      <a:r>
                        <a:rPr lang="en-US" sz="1000" b="0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5,605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5,376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5,425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201332"/>
                  </a:ext>
                </a:extLst>
              </a:tr>
              <a:tr h="39686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Exports </a:t>
                      </a:r>
                      <a:r>
                        <a:rPr lang="en-US" sz="1000" b="0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**</a:t>
                      </a:r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360728"/>
                  </a:ext>
                </a:extLst>
              </a:tr>
              <a:tr h="39686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Feed &amp; Residual </a:t>
                      </a:r>
                      <a:r>
                        <a:rPr lang="en-US" sz="1000" b="0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**</a:t>
                      </a:r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017834"/>
                  </a:ext>
                </a:extLst>
              </a:tr>
              <a:tr h="396962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Use </a:t>
                      </a:r>
                      <a:r>
                        <a:rPr lang="en-US" sz="1000" b="1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** </a:t>
                      </a:r>
                      <a:r>
                        <a:rPr lang="en-US" sz="1900" b="1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910820"/>
                  </a:ext>
                </a:extLst>
              </a:tr>
              <a:tr h="396962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Ending Stocks </a:t>
                      </a:r>
                      <a:r>
                        <a:rPr lang="en-US" sz="1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** 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** 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068833"/>
                  </a:ext>
                </a:extLst>
              </a:tr>
              <a:tr h="396863">
                <a:tc>
                  <a:txBody>
                    <a:bodyPr/>
                    <a:lstStyle/>
                    <a:p>
                      <a:r>
                        <a:rPr lang="en-US" sz="18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Ending Stocks-to-Use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9.7%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19.1%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** </a:t>
                      </a:r>
                      <a:r>
                        <a:rPr lang="en-US" sz="18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9.5%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** </a:t>
                      </a:r>
                      <a:r>
                        <a:rPr lang="en-US" sz="18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11.5%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065202"/>
                  </a:ext>
                </a:extLst>
              </a:tr>
              <a:tr h="396962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U.S. Avg. Farm Price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$/bu.</a:t>
                      </a:r>
                    </a:p>
                  </a:txBody>
                  <a:tcP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$3.22</a:t>
                      </a:r>
                    </a:p>
                  </a:txBody>
                  <a:tcP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$3.26</a:t>
                      </a:r>
                    </a:p>
                  </a:txBody>
                  <a:tcP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**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$3.30</a:t>
                      </a:r>
                    </a:p>
                  </a:txBody>
                  <a:tcP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 $3.20</a:t>
                      </a:r>
                    </a:p>
                  </a:txBody>
                  <a:tcP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75288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58B13-2F96-4729-B945-B4DF6A5B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9209" y="0"/>
            <a:ext cx="632791" cy="407504"/>
          </a:xfrm>
        </p:spPr>
        <p:txBody>
          <a:bodyPr/>
          <a:lstStyle/>
          <a:p>
            <a:fld id="{D57F1E4F-1CFF-5643-939E-217C01CDF565}" type="slidenum">
              <a:rPr lang="en-US" sz="2000" smtClean="0">
                <a:solidFill>
                  <a:srgbClr val="FFFF00"/>
                </a:solidFill>
              </a:rPr>
              <a:pPr/>
              <a:t>5</a:t>
            </a:fld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3A56C7EB-7161-45FA-A2FF-ABF88933CE13}"/>
              </a:ext>
            </a:extLst>
          </p:cNvPr>
          <p:cNvSpPr/>
          <p:nvPr/>
        </p:nvSpPr>
        <p:spPr>
          <a:xfrm>
            <a:off x="10840045" y="1082158"/>
            <a:ext cx="1215908" cy="5606877"/>
          </a:xfrm>
          <a:prstGeom prst="roundRect">
            <a:avLst/>
          </a:prstGeom>
          <a:noFill/>
          <a:ln w="412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AEB83-33FA-4E85-B89E-F92D1027B907}"/>
              </a:ext>
            </a:extLst>
          </p:cNvPr>
          <p:cNvSpPr txBox="1"/>
          <p:nvPr/>
        </p:nvSpPr>
        <p:spPr>
          <a:xfrm>
            <a:off x="10426148" y="1063488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5C2A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782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-96419"/>
            <a:ext cx="838199" cy="767687"/>
          </a:xfrm>
        </p:spPr>
        <p:txBody>
          <a:bodyPr/>
          <a:lstStyle/>
          <a:p>
            <a:r>
              <a:rPr lang="en-US" dirty="0"/>
              <a:t>69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103" y="122406"/>
            <a:ext cx="9617075" cy="762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sz="4000" b="1" dirty="0">
                <a:solidFill>
                  <a:srgbClr val="FFFF00"/>
                </a:solidFill>
              </a:rPr>
              <a:t>U.S. Soybean </a:t>
            </a: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% Stocks/Use </a:t>
            </a:r>
            <a:r>
              <a:rPr lang="en-US" sz="4000" b="1" dirty="0">
                <a:solidFill>
                  <a:srgbClr val="FFFF00"/>
                </a:solidFill>
              </a:rPr>
              <a:t>vs 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Price$</a:t>
            </a:r>
            <a:endParaRPr lang="en-US" sz="4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AutoShape 2" descr="data:image/jpeg;base64,/9j/4AAQSkZJRgABAQAAAQABAAD/2wCEAAkGBhQSERUUExQWFRQWGBoXGRgYFxkcFxoXGBgXGhgYFx0cHCYeGxojGhkaHy8gJCcpLCwsFx8xNTAqNSYrLCkBCQoKDgwOGg8PGiwkHyUqLCwsLCwsLCwsKiwsLCwsLCwsLCkpLCwsLCwsLCwsLCwsLCwsLCwsLCwsLCwsLCwsLP/AABEIAMoA+QMBIgACEQEDEQH/xAAcAAACAwEBAQEAAAAAAAAAAAAEBQIDBgcBAAj/xABFEAABAgMFBQYEBAUCBAYDAAABAhEAAyEEEjFBUQUGYXGBEyIykaGxQsHR8AcUUuEjM2Jy8YKSU2OishVDVHOD4hYXJP/EABoBAAIDAQEAAAAAAAAAAAAAAAMEAQIFAAb/xAAxEQACAgEEAQIDBwQDAQAAAAAAAQIRAwQSITFBUWETInEFIzKBkbHwQqHR8TNS4RT/2gAMAwEAAhEDEQA/AHNiRemJByqdGH7tDWaIo2XZ2JPIeQr6n0gmcMTHj8/dDeee+f0EiU358xOF0JBPQlvURO12UIKQ4Vm/PKGNhlXb1EvMLuRkwD+QECTkurLHLBk0/eAyy8Uui2abWNRF9slgpIbEH5xbuJt0Wa0KskwtLnm9KJwE0UKf9QAPMHWPrUPb5Rm97tnX5RKaLSFFJzBTUN95xpfZuf4c6fT7Ea4tHeJMx6ZiL0mOO/h5+MCJqUybYq5NDJE04K4L0PH2z6zZ7WFAEEEHAguk8jHpGnEsnYXHxiIVHrxxB4Y8iRiJiCT6ITZoSHge37UlyUFcxaUpGKlEADrHG99/xOVagqTZiUyTRUzBUwYMj9KOOJ4RxKVge9u9Q2ntez2aUp7PJWav3VrFVK0YMw6xzLeiz3LZaEnKav8A7jG0/DzY1yf2rh0gs9A5pi+nvCrerZCBaFOXIOruMieLNC/xU8u1egd4pLGm/UzcyX/DA6wEUkQ1tQrxhdNEMIWZVLWz8YP2QpiTmICMW2ZZSqgfhHM43m5YvT1HNKD6kR0rZMlSKKBu/CeGQPEYdI59urscICLRKUVCYlKVoPwLHiHEXhTgc46dsu3pWlj1GTxi6qKnPhlFKmNRZwQ4b68oskzCTXqMsPeKZS28JcaZ9IvE8Kwa8MtYzM+HdzHh/wBmO4snhk0oBLkUYN++kSKGN01ByGukQs68vFpkBQuIuyZ8MAIRVpUNAakhJIUKHCtE8YqmWcBw7pOYD9Bwg3s37qmHHOpwipSSO6XIwS5ZoElX8/sEszdq2IuXa0WhCrpCSmYjKYjJ2HiBqIeS1Ai8nA4jMR6uXkvD9VSX0gc3kKc51UNQ1OR94Yxah8Rl1+wDLhUla7IWyzjHEH784W/kkaj/AGmNAAFCmB++kVfkIJKEk/lEKKZKGHr84ptXh4n5wXdo2sBW4kqAGL/vHZX2wkFbLKpSvHC6CC4xA8oWTaEcoY2lPdDsKE4a0xzELZvi6QsTqHzRRaIXbTTgOfyhjPxP3mIE2mig+8xDeB0wUfJzHeDYSkzEzEjurGL/ABChf3rB27W+NtsbCXMIRQ3V95BfhiOkasSJcyUUTMHNaBi6mri8ZPaOx1yi7EyySErYsXr0rHqMGptUxnJpqSlXB0PY341E3RPkMTQqlr7vMpOEPZP4z2IjvdsnnKf2McMID869c/WJB8iYb3J+Bfb7nbp/43WEDu9ss6JlN7qjM7a/HdZBEiQE/wBU1Tn/AGhvnHMJ0sl+8WNRwMDosodJL4sfWJ4K0xxtPeafbVvPmKmDIYS08kikVpFeLfMQPZUGgSM2YDnGv3e3euETJviTghgWzc1qeFWhfNkUFbGcGJzfAdsSzmVJYm6pRc0rwirbu7Cp6b8v+YkcWUNA+B/xDibaCoveAAGkDDaN4kXiBmSW6AfWMiM5bt6NmUE4bK4OXW2UUrUlSSlQLEEEEHi8Cqlg4x1i32azzhdmy0qIwU/f/wBwr0whHP3Js70XMSM6pLeYjRhq4/1KjLnoprmPJzqZKY6xtt2vw0tE4JWu7KQq6Q9VlKmIZI8LiofyjR7C/C+WtaVLTMVLoSVKuhQ0ASAS/PCOgytkiWlKUG7cDJYUSAGASMAwpBJZrXykY9NT+8FNn3DRKUhXaKASkJMulxQ0NHocGrFG8yDLQBIJQtRSkNmScC+OENbftJMtKu0XgMc30AGJPpWENi2yla5bqMxyosUsUNWvlCzUe6NLT6aK+bav0Kd4LfNkKZEwlRF45hDM4Tw5wPsvfGcu6mYgKJ+JJul+INH8ngC3LMyee8OQD9D66Q63hkSrNLRcSAtYc8+XWBZcMXHlB5YMTqLj+hptn7SE1LfGOjnjoYa2e03qGihgB7xz7Y85UuYkHwqSSo5hQND6t/iNrYpoX3SWUMDGJqMLUqXf7mbk245ON2hpwwIzzJ4RCYi9RWLYk5cIihRDA5YcYvuXgxFWq8KNP8Nc+hFrsHRhcVUYJpnxilcm66VCmJOfLGDLt4l8sGz5RBUxu6oOMuHFURt4tlkxepHZkqdwpiQKkcaYNFv51H60+Yic+zNUVScePKA7sr/hH0+kEhmcPlZSWFT5CLvpC6ai9Myp86fXzhrMoIBkILqUHpo2XPrF83oLYlyRtQy0oKuKacIVqHfPNoZTsoCuuX4k+kLNgJvc7ApmJ5/OKbelwPvOLVn3jy25fecMYnyVgJLLZkqc5hRg9JBBBq+INQfSFCLQEqIoVOaeWQggTFHGozAA9HrGrKz0WGN419AO37pSll0nssc3T5GvrCj/APDJrshaFto4x5hvWNShKQQoVrrBSpBxGekXjqskOEyJaXFLlqjFDcye7MgMX8R+kFo3IZjMmU0T9T9I1Qmk1YOA2YMM9m7tT7SAVJ7NOq8SOCfq0GjqM+TiIGWnw4+ZGasNklSSBLlh/izUeZIdvKGdgkTJv8qWotoDd82AEb3Z26UiUxKb6h8Sm9sIdJSBgIPHTOXM2Blq4x4hE5/K3KtEwuoS5Y0d/QUg6X+HJ+KaOiPqY2PbpvBN4XiHCXDkagYxNc4AVg8dNjXgBLVZX/oyP/63Q385b/2p+kCHc6VJmPfM1QxSwYc29o09vnFSTiEthrzjIWbeyTLUpBcgYqy445Ae0UlHGuEhjCs2S3d+xoU2inhjK2/eQImKN6lAkPjWqruLcYbbVtaZkspTOSgEUOKiDoMWypWOfW6y9msi8heZuno1QDEUPabEn2aBW35EwqTPS6SGC0JF4GvfSSHbCnu8AWZEqVMmLlLM2WEAXim6XNDSFVtlqATecY00rV9MqcIaSZChZXACb7HPwuQ51z6Rz9B144xVrzx7F27+zwq0szjF64Dnxvco+3oX2ttbFMsO3LCGe6Uq6Cu7duoby0fAZ01hNMVW0zTUhwmrOUvRzqYHlfAnNqMm/T/Zfs5BUHUQ7lv7Xp0/znRzYLUUKCFUr3T8jGc2Ja3TnTEHEK4w07SgeojHzu24yPO/Fc5uT8m5s868K9RHqpZFRX3bQ8IR7L2hglRr8Ksj/SrQw+kzX56QN1NbZ/qEjJxLAu93jQhwAIiQFBsOGZMfGW1Ux8MiMs83hbLCUWMwkmVju0VV8MWTEezR+oQQUXhp7kxR+VOhgEk10rCpoGtSqGB7KkXH7pJ41iW0lsmJg9zEcglvWL5neShSHEGwKefrAycDyPrBNoz5e5EUXe6egigsAFFRz+/aKbWrHpF6xUcvrA1pOI+8IYxEREQlO+rxeLOsNpkQQ/JolKPdNPiOkTFKg04E0jRs9Lhb+HFL0ICUxDgu36cukFWGyrmrEuUlSn5hKRmScPvOPLDsqZapoRLUWFVEhgkakax0zZOyEWdASgcycSdTDWDTvJy+gGfVfDVLsXbC3QlyO8p1zNVFwP7RgOcP48eFW0t6rNIJEyam8KFI7yhzAcjrGqoxgqXBlfPll5bHAERUI5ttL8T5yhds8tKSS17+YrgyWAfzhQvfa3IUVG0hQNCLssseAu0HKK/EQ7H7NzNc0vz/AMWb3eOwJXMRMc30sQQWKSk0UDrUjRnj0W6YVuuqQKFI904gvGAtG9tpWQVlBo14ADCuAo8Xyd4FA1B/0kdaMYo2n0OR0k1BKVOjezdpIul1NlUEV8o5RaprqLtQkFhixNTSNps7akudgocUmimzhZtndlKQubKUGqopNGH9P7xDi+wunUcTcX5M9KmEBTUehIxIzHKgjxTKUOGWvCK5U8XnIcVF1yMQW8jXpFsjNiX5e3CK2mP04jeUmzTpV1xKmBKi5e6pTBgpySczQBjrDCfZblkUhNboSCdRR+jxlZhLE1fB8njU2i13LK6iypgHHyjnywOSG2ufIw2YGshUfiDE86Rj1o7WzqSA4mLKiMrt4qL0wakbSfLu2MJGaRwyMU7j2EJtJTiEy1U53R7ExRx3SSM7JNbJSfqzAosfYjtJC1lScZZN5KhoDiDo9OUP9j7WROReThgUnEHAgg5iHG+e53YvPkB0YqQ3h4j+nhlGCmKImCbZx/F+JA8MwD/tUBgrphC+o0/xOH36mZPBGS34jb2dZQdUn0/aNTZZ94CtdfkdRxjEbI2yi0IdPiFFJNFJOYUMj/kQ+sFqu8vb9ox+YtxmhVyNPKnZHH7+3i9v8QtkzXHsfv2gqVOah6GL7q4l0XjIuUk+IY8Yr/Mn+qCE+sS6CIlgbdxdB1k9RBbaqSK45B4vKyUtXFg+g/eB59ZgoenAQUpLMPP76wp3JsG3WOgS2yLtNWw6wNMHd6+0NLWh0g/ehhZPwHUxOWKjLjoEL5vi6QHaU94n7ZwIOmJ7/UD2gSf4vvV4vhKxFsuU6SWOJwGTn7wjyVJVMmJly6qUWAfzdvhzMUzrSUggA+JQz/UccI3G4WwriO3WO/MFHyR++PJo2cGH4kuTanm+HjX0Huw9jIs0oITjio6nX6CGBj0mPI2UklSMltt2wPbE9SJExUsOsJJTzanrHE5yFhRCx33JU+N7N47hb0vLVyMcU27KMuesalwciDmDx+sAy/iRt/ZcqUkDoWpJdJYjOj8WiQSDhi7Hg+GedYh23dN0AE8cvP8AxEJbZ486Pk/DGBmsrLZkkhCXBDqLaNw4xKzWgpJLnA01BDGISLSU+KqCcKsW9iHxgibKSUJUk90lmNVJPHgcfOOLN+D6WfiSxIrnVtdDl0GMF2bbk1BBBKhgUrqhQ0FHB4wsEtwainp1iyoFcDWudSH9DF0ykop9jy1bNkTgFSFXFnGSvjmhWBEJ7XZFyVXVhiGzBDNRmphHs4EpSWZiQa1yVhp3ovlzVzSiVVRdgD4qg0GtcP3jnREbiu7Xv/n+fUpk2hSCboSXDd5IUK8DnD3bsgES5ZBASlABegUQ+hYi69RWFWyLKTbJMspL3nUGZkoYm8/QdRGj3js4VaEgZgPRxjgflHIXzzW9L8xrbpbWcAVw690wNuSv/wDrmUxSqufiT9IYW8NLGYBHsRFG5kn+LNVwA8z/APWIS+dGbN/cts2SkghjHLt8N2fyq78pLSlnL4Vfp5aeUdQED7S2emdLVLWKKDctCOINYLmx70Z+HL8OV+PJwmbZl3+1ldyaBUk0WB8KxjyViI0e7+8CZvdIKJiaKQcQfmDkc4Ht1gVJmKlq8SS3MZHqKwvtuzb5CkEomp8KwP8ApUM08IxMiWTifDXn0/8ADQ1GkjkW6Hf7nQLPNaowhpZ7QFCv396xg9395HV2M8XJoyOBH6knMfZ1jUSphGBpCcouDqRiNODpj+WpuIi7txCyy2uC+3ETGTS4LqQslh5gqdeDPn5QbNT3oHsgZZJLAJAqafdTFsy1ofxDzgCjUfzCT8ImKi6cx6wqtAwANRj1NB5V68IIXa0qU14DIDAn5xC0S2rdbVs+ekS7caXYO76Fc4d8c/qYEnJN7ygm0L76dPrFdpLKHn7x2NVRCFOx7GbTPRLyKiVHMJBJP06x1uWgJAAoBSMF+FtiJSueoVLIFOAUr1I8o35j1WDHsiM5p7pV6HkeR9H0HAlG0Zl2TMIyQo+SSY4/tUmfIE0H+JKACw/wHBXniOMdN3ytYl2Oab10lN0akqIDDo/R45bsMBSpko0M2WpCf7iyk+qW6iFs3aNv7NjUJT9/9/uLbPPZyUgkhurh26UPOLJspKikINcwQcXwGLjCKXA7qgxBINcToRw4RehKkgzE/CoAGmP04xRI1ro+ZIFTV8AzXWq/GvOJ2WalB7zlKgxYh2ccGcQOlWZrXF259Its0oKAF4B21x4Y14RY5l1rkSye4osXZ0tTm/LCPTKSq4DMYYOUlhmfcxZZUSylUsLNS6SpgkKzcYgEBqHSPkuhMxCqOysiks9QXwOLjSOOT9QyVs9CFUtElaMTeKm/tGbtmGNYDt1hXLAmJdnCkrBBGuI+IQPOlggKwGBD6YEe7wfYrUESrpdV57yfhKW7pBain9hElOV1yaiy7QE2UicGvru3jneSpL88axVvXIPapUAmgreD1dLcuYhLuzbhKmiUS6Fl08FNgRkSB5iNNvNJKpbioeorUHKkTERyx2TSDrQsdkGqAx8iIr3GV/ObB0ty7zRZJkXpDAvT2+cB7s2kSrSZZp2qXH9yT4fImIjxNMVkt2CSRtkxIRWDFkNMyjIb+bOYJngO3dXyPhPnTrGPSXqMMo6vtOxibKWg/ECOuXrHKwkgkMzO+Z84xtbDbLcvJraLJuhtfgCt2zEzAAtwRVKhRaTqkxLZu8i5BEq0kVoiaKIXoFfoX6aaROapjl07x8sB5xRPCVpKVJBSaEKNIWTTVS6CZ9NHMvf1NrY7YFYV4QfcV+k+YjObgbJMpC1FZWCppYVihIFUg5h/Zo10A+Gk6RgyxuEnFvoRITe8IUehi07KVMFUsOJP1h/Z5TDDOPEpgGzhM6WNJ0ZG17roDm6+oClB/l6QXYdpIQlMqYVIAokqr0KjRtHMPLTKxhNPlgqY4VijyPG6fKKuG3lAe0ZDd/xDEEGnQiB0ygtOaQt0hRqQSGcVcsdWi8zFWeiEhcpQ70ugFc0ZA8MDwxiqaUXUzZRJkuynoqUr9MwHAaH1hjDFy+aPK/Ysma3c6wCVZJaeBJfGpMOjFNhS0tH9o9otj1aXFFrt2fR9H0J97dpGTZZih4iLif7lUHlU9I7ovGLk0l5Of7+bz/mJvZIP8OWSxGClYFXTAddYzaZgd0m6Q3Nw2HF6xShIcXnIzI+sHzrG4uoS4DYYuoUri2BhGTt2eswwjigoIYbYsAn96X/OSe8ghgs/qTqpoTJmEhMtVChwBhUknrjB03ai3bC6/mBjrDHebZ6rRZZVqSgFd3+KUgAhsyAan+qJja7KyqFMRz7EpADkAkEFJoQxIPXGp4xWhLcC/rrpFUi2hKO8yzgxdmrUsQaPSsWJnOGBHAgDH5vFi6d9lvZOxNHeuXU6cYPkTzKQAsOFAsCAVIBzScUk0U2fUwAm0qACKlILkAs5Lc6R8q0uXKQXyct74fSOJ2t9hMyzqDKHfTiVIBJAHivDEEAux5x4mylKgFEFOShXunMZEQXsDbglLa6EpV4iHLgDMFwc/OLLJsxClFCVgyjeUm8GUDXwOA4ozOHbIxNlG2nyuAexymnoAUFJBCgRSiS6ccKj1aN9Ok3kd3J4zUncmcmYjtbpQkkltKsDgfFGnsk3XUv1Yj3PlELhieeSnzF2ebBnC6UlqEgiB9q2FwJiHvILhuGUTUns5xLM+eoEFItaQaqa8bo0zIjmr4F42na8mgs8y8lKtQD5h4vEJdj28XjKOGKOIzT0xHDlDlMNJ7lZlZIOEtrLI5ht2zBFpmpLl1XgMQLwB8qx09JjnW/Au2t3xQk+pHyhPWRvGM6J/eV7CG0SydOntFcuQ5AeuFYKnYAvhE9nSHVfOAoOeZ9GjIbqNmjkybU2a7ZcsJQlIwAg3tISWO1XaE0hl+ZEVjLgwZLnkbpSyRFaU1i9A7o5RBOMdKPRMuyqbLxhHak949Y0CxSENuxPWFdRHoqwGbUQnt1vFmTNmlN6XcImIyWh6gjA0JhvKmB2OsJ9vI/hLeoLDB6Facs8YJpW4ZInQVySOnWCelctKkF0kAg8GpFpzgDdxaVWWSpIACpaVU1KQT6wwIj1hxGOc/ihtNXaS5Vbt28RxJIHHAEdY6FPtARVVE5qyH92g4xxrefaP5i1rWKB7oB0SGHtA8kuB/Qw3ZbfgXWErJugaFyHA48uMNrTbRKl3QsFZdzkABprhAJ2iUTCRTAGmIxIPWn+IDlWErUbhvF6AliXyD0JEKrk9E42rZZMQyAXckl6uGNfPGNhuhtZJAQCPAE3F1SoDjrjGMShQSsXa0SxFQXcjUGkRss4yyCC1ajNxp9Yt7kSiskXFml3g3OStRVZwULzlUx/oOfKMuZa5Sg4KFpr9jz846nsdItFnCyzsDeNCKHPRwYwlotS7Qr+W4ALKOLPkp+rRztC+GfLi/Aolt56Zc4JQgaAtXHEDq4MWizit496tKUbLiaxcNlJWKTEA0DKcGmZF0sOschwplz0pLgJIIwJLNm0WrtCSLtxBSaUGDaHGJWaxoSe/PonBpZL0cgHLy4wLZiCtlUGZ0FatrHHbvY6fZ7aJctKJqybrALUMUM4KiNBQk6A5xBBRMUDJWlQJYtg+IB+84x22BeU6SHQhAfAqp4iOUDbD2h+Xm3i9whiM6VB5g/OJfIjHTVHcnz6HQNpTLqVKLMnPLCkItj2oTLxVkrPBj8n+cH7ypJlJUKomChFWLEg8qekAbFSbPKV2t0A1Ygu3BsaRZqxfGqhaGlosyleAkEMQQcCNIJ2dvYm+JU2iqC/8JP9Wh5U5RnZO98qV3UhRcv+kDKlSf8AMHWgSZ0tSikpUA7gkly2IzEdbjymVy4lJfOvozeS4wm/KQbQH/QP+5UbizIupSNAB5Bo59vhPBtanL3UpS2NWd26xTWf8QholeUSiXeUEij5F6vpwhz+XuAAZfZMV7Ikv/ENMkj5mG02QFAxiVu4DanJulSM3tNRKCgFivu0xAPibo8J+3tf6vWHdocLNCbo0zNfYDzg78qdPvygkXtVUdFRUVuRvFCkQRjF600iIRBJwdqjNZVMFIQ21GMaBaYS25NYU1MeiBIEMT96Qt26P4baqSKY0U/yh0uXWEe2w4HBQPorWB4PxphMKuaNh+H9qvWQJzlqUjo95P8A0qEaRQjnf4e27srSqUSbs5N5L/rl4jqgv/8AHHRiI9Vilvgmdljtm0It7wfyqkgkXilJbG6TUDpHH5iFSlgGhySS9FYNHbNuy71nmas/lWOUbbmfxJYAqUsSfTrU14wLL2af2dLwJJs0AsR3r3+ls/WIGYyqBnfVq9Xg+32ZDjtVXQxZKA6sTi9MaPjAEhaK1UdAw9TAzbthln2ytKShbKRmlTEnQP4m5HOL7ZKRNBVJ7rD+WTmakpPxDhTHCIbLlCapdPgWRdpdUEm6eTtTPKFsyWp8ax1FPlv3Huxraq4Jd5i5NwlgoZof9WLZF+MCbPtJM0S2aWKMKJ/uVjwgD8wpKSgm8OtMKD7ygqwETnQoqExjdWMw3hVrWvnHN8UzpRSuSCylNnUSpaVu7hNTUGoU1GMSt9xZSUvebvPw6c4CtGw5ksd4E8i4b3grZu1ZspJACWYsq4CrQgnFo5NFV6oqUlTX2o916Y58B11idmsl9VygDh1UcZAVqzmPZW8Ewu5LMQwAA5thjWJWOc60ILBN5y7Dne4MItYRWFSVX5qiXZzR2ZIoG0aBVyibxDkI8h1HnjFsycoEkmpoCGbIUakVy0LCC95MtWOPeUMz59WiCaNhuVtJU2TOlqqEKTdfILCqcu76x5t+UVApFDgc8BTlXOF/4cTzdnlqHsw+p77N0rBtu2i064aVxodP2gjfBm7Kyyr6mck7NvP99YebCs6kzJEpXxzK8UoF4jk4EMUWUOFAUz/aLd2bMZtsXOcXJSezSP6lYn0I6QJcySIzZvu39P7myjmNpmCdPWqnfUVcbrsPQCN3vPbuysymLKV3E/3Ko/QOrpGN2bZAgOM8OUC10uo/mZmneyLn68IMQGAAyiNstolipAOT+/KKps9uJyH14QnnyO0UVLIf05cOUZaqIzgwb+ZdEkWgzSAHVeNSeJqecafsoS7HlC+C2Gf7Q/7OCwW62dqatJGoUQzPEgkQokznJc1GWb/KC/zgZ4YhnjNXVGXKLRdNEJ7UmDF24MYEmzQRCeacZ9HUK7ShvKMztmY1wVF5RLjRKSNNVCNPbDRhiYye3S0xKQxBBTXABJ7yublm56QLFH5hnTL7xfUUpWqTMTMQSVy1BaH1GKX0UHSeCjHbNlbRRaJMudLLoWkKGtcjxGB4gxxeagsAwHp6PGj/AA53i7GcbLMP8OcSqWckzTVSOS/EP6gr9Qja0mX+ljmtwcb4nSpstwQcDSOQ2vZqlWooUq6zgEh8Hb1Edkuxzfe7ZfZ2qUSaKVQ5MS/mD7iHJxtoX0WTbJr2MftzZJSaHACj1JZy3CsKPyRcO6BqxPUNjHTLTsmVaEqEwFK0kgLGIbLk8YG0WEoUUuSQWb5iAtbTcw5VmXPYLaJ02WkJZhjUB1cdSnTmTH0jaJwIHDkfF9iDjYyuWQT3gBd1x1PtAUmxKergDGh9WrFbLuEk+GTEx2A6aP8Abxbs4mXOSrC6XJxDeWFYDUVJVSlcG+RggrLKoS4q3BtDq0cwkZcUzZTN6bOpIv3iQ1QgBhhrFsqw2e1A3CDriFDQmMJZUXVEmgYtXM4CDNkLnmYBJdKjTFqP5RG0C8UK+VtDTaW78yTVlKRmUivUQvTdY161oco6hsZcwoAnhN7VLscqvn6RC37CkzHdKSSG8IfzxidroVWqcXtl/Y5vKUQ/AAuzhsAVBsC484utVpQZakrBJUfEC7aMH0yPyjV/+B2dCgSgpIF1nLEaEPXrHszYcgi6iWhCXdZZyQBgg/CrjlFUwzzr0Z7ufZgLELrOVKVTGlADxphGWmGYqcoKGLsoA1A6VzjbWTbVlkouhSUhNGr9nnH0nb9nnLKEM+KSUjHRjUwQDGU05S2sWi3FEi8ck0fMmg9Y0e4mzzLswUsd6Yb1cWy9z5wgtliM+1y5F50FQUoCjJSFXhxeNPvNtn8vKCJbdrM7ssZBhVZH6UivEsM47HSbm+kJauTdQXnkRbwW38xarg/lyHD5GYfF/tDJ5lUB2i0AUGMVSk9kgIFVampJxKlHiak684rvaZ56mMnPkc5tkYsW76IrWKu5c/fKPEoc0x1Ff8GLKZmnpHi7S1BQeULNGgvYL2VK72T6wx/8SRrCywTWTMVoD59eLQs/MDj/ALv3g0Z7VwKvF8STs30uSakKJ4MH884rmWReIL8Dh+0MZNoQA4ccxHk22y2x8hB5YopfiX8+pj2LkIQQx7q9Dn/ac4jakBAgiYpKwxD8x7Rmt4NqSLIb0+Z4qIlgEqJ4AOT6Qv8ADXhc+xaKsqt21ky761HwJvEMWA4nB+GMKdry3TKLMTLv1x7xBhdtHaM21qS6TKs6S6UEMpagXCpmgBYhOrE4CDNpqN9Id+zloQeYDn3EE2qK9zT0+FqSb9/2AUSXoW+cQtezkqDCopUUIViCCKgihfWDCBm/MRCzowq2fnlx/aITfZpOnwdA3H3sNoT2E8gWmWKmgE1AoJqeOAUnI8CIc7c2Km0y7iqEG8lTYK+hwMcpmWAuFomKRMQbyFJPeSrIjXQjAgthHQd1N8xaCJFoAlWoDD4JoGKpR90Yp4isbODPHMqff7mHnwSwy3w6/YXiyLF9Kw62IZ/UZHrHO3AUoKwSpq5Vz4PHcbds1MyuCslDH9xHLt6dyZ0uaZiU3kKLm7xNQefGLzVDei1MbpszNrcA3SaV6YNDPdjaq0LTKS/azD8WQGAGPeUcOYgrbAVKl9yWm5QPW+kPUF8j9Ip2DMlHvoSUz0Ed52LObpfDAkQOLp8mpOXxMdJFtv2pLmTnXLSSaOfGCzVOZxFYSzrD33Sc8qODgOL4QXtCSizr7iSsqS7KqQST+8US7SZYcFLjFChQ5UfMa8Y6iVSS2ojtWxGWoXX7zFhQPXwtg0fIlJKHNFDJ6kOSS49+MObbs0qs4W7lNWBwTRhm2sBbPsBnqIRRTAuaJ4jHTDnE0VjkVHiNrzL6GXNQhhfVeJLPUjphDDaW9a7XORLsalAJBJJoSzVPnCbbUpVy6hzdXcKXDhVaMk94FjVuEUbFlT7Os9ml1sXIr3cw+H7tFZccFopSakkrXr0MbTttSiXUp2YcNQNK+8NrNtGUbKj+MqWoO6VAm+RjdVkH1bpjCSVLBPeF1LBRY94VAAFfiwelYptNqaeoiYpLKYC4PDoQTo4Y6RVe5ecVJVHwWz5pKiQm9eNEpqmpYOfiOmEFWC2mQsEpBqElwCQrDulnTp0jyxbQlImBfZhbKc3jcB0ogAYtrh1hSJoUtwTUkqLlmxavvHS4VhFympLijou79uRLE+2zcA0tAFVKUalKBmT3QOsLTb1zZip00fxFUYVCEA91CW0dycyeQC2wy1KShU1VACZSXZKQqpLZrUMScqCkNElhj9ISyZ7ioR68+7MWWFOTk/4iEw1dnJ1NG5R5dU4c46YxBc0E4vwB+2j5KjixJ1J+kKBkklSPVSgl3PCPrNKJW6gQGYOa8yPvOI3jec45aQQVcHPKK8FndETKMtCgl1AqwerNgIH7f/lr/wBsGXqFixFRRwcKRV2p09D9YI6AptXZvES9DFn5cmKJNrSimJ0Ar+0XG0LVgAOdT9IbTh5/Qw6KJqCkcY59tl1T6i8QCQWcuWrwDBo3W0lqSKkv0jDz54XNWpKgpu7RqEVIJGdcIWnNOVJdDmk/HYAtD4nyy56+kWyE3QzOH8Tl3dySTV+cSXIJL4ex4R6qW/dZgMSMSdAYhpI17s+Mq9UDu+T8wzgdI87I6jr+0WBDVSSXzzHyMWXifFTpj9BxitluiuTKz/TxxMfT7OJgZeLhQqQoEYKSRVKgcCIuDmiQOgDD9ovFncC9dU3OItp2Q2vIdsTfubZ/4dsCpsoYWhAdaR/zkAd5v1pHMZxvbHbZc5AmSlpWhWCkkEHqI5qoZANpU/OK7Ps1ctZmWeYqzzDUmWHQr/3JZ7iubA8Y08OufWRfmZ+bSRfMeDoFu3dlTH7rE4tgXDVEc13h3AtMlZXZkladEHEZpIx5RpbHv9Ol0tMjtE/8Wz1PNUpRvD/SVRoNm75WOeWRPRf/AELNxY/0rY+kOJY8nMH/AD6AYZM+n8Wv1Rx1dlmoftL6HGC0F3AoK5PShhYZrLAmOGrfBLEMwxDx+h7ZYpc5F2YkLSciHEZ+3fh1ZZmAUj+1VPIvEPFJdDMPtJf1o45Zds3XZZvnM4N0hts7bEtChMuC+lnY0DUKgOWUa20/g0n/AMudq15LY8nhfM/CK0J8K5a2wcn1pFXGS8DK1uCa5f7oG2vPBSqdLWEpWEsbnepjdatSA/KF2z7Si4oovFRSUkkEMyXYDIEB4J25uBbQgJEoqAzQtx/tGDxnvyKpRSlYMtqG+puprxgb47GMOSE+IyVH1gtqElZmZhghiSok4kvl1xiS0XpmKHVjVxi3Q0hlOmWeQkdiRNmJrfKgGV/SMwx5whcFV4UU70LkmvP7AjnJVyMKaVteR7OsSBdTNWEJJoMCRgCWrgPt4OtOy0Hs0IACHc3Q5KRU9CzRmbVZZkx5ixMJJqbhauAf5Rp9h2ScllTu6lKSEJNCb1SSMqUAgGWcdvD5F5ZOOxt2SNAeGHpEJtmbB2+/KJ3nqAVcw30ifaqao6UjP5FlwDmyO2vHCIokF/r6QcVKADBPAH2ePUy71SC/OnoflEfUtuKBJJLFnGGEWLRqYskOCQUudQQ3XSKzZFYlWPwhm9cY6irkQVJf9o9/J84ndal4tplH35ZHCL0gW5h2789KZAdZoVArmLrQvUqLsAQ3CKrXv3Z0KIlmZPUMeyTeHK9QRltqSgqcAoBQug1D1c6w1kpupZNBSgoIvce6Bf8AzQttgm07VarbWYrsJRwlSz3yP+YvjoGEWyLLLlIup7qRkGEezzUdPePJYrEt2HjFRVIrmLCsCfmf2iUpNGw5/PMxQsd4feYg1CjfHMe8UYwlRJErEMHHB+vCLk2O8GWeLCnrnBk9LEtwgeX8/nFF2D3XySkpApiPvDXpF0tFaff3rAyzU/ecWnLnFqOZbOUw+3++MV/mHGHQmkAzFG8quZHSPpZdSX+6xz4JUeAmZOYlg4zbD94E2jJStPfQhQ/qSFHpkIJbujn8jEikMKaxaKOugKVsMS03pM20SjpKnLSP9pN30gv8zbJYcW+byWiVMPncBgqweGLBBFmyLhSYOSTfKspTtLaH/q/OzIf3iqbbbccbav8A0SpST7GCgax9MxP3nEvU5f8AsyuyN/hX6L/AtXY5kz+ZaLRN/umkJ8ksGiobAkj/AMpNTVw58zX1hmosOsTA7n3pApZJS/E7CLjoVp3XszfyvIqf3gqybFkoAKZaUq/UPF54wdJ8Ij60moGUV5fBVtvg+8PxYdfaBrTKVMb4U4jXrFk8M/X5xGcouOIi3gqu7JJs4DAmv35R8pDKY5xZJQLuEVW80HI/KK1Z3k+Cw+XIxYFDh5iPEyxddg9KtXKLgKxUllTgZitKV5R8ZTj6xJeHnEosikmVmVzid3nFcw1HWKGglAz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RUUExQWFRQWGBoXGRgYFxkcFxoXGBgXGhgYFx0cHCYeGxojGhkaHy8gJCcpLCwsFx8xNTAqNSYrLCkBCQoKDgwOGg8PGiwkHyUqLCwsLCwsLCwsKiwsLCwsLCwsLCkpLCwsLCwsLCwsLCwsLCwsLCwsLCwsLCwsLCwsLP/AABEIAMoA+QMBIgACEQEDEQH/xAAcAAACAwEBAQEAAAAAAAAAAAAEBQIDBgcBAAj/xABFEAABAgMFBQYEBAUCBAYDAAABAhEAAyEEEjFBUQUGYXGBEyIykaGxQsHR8AcUUuEjM2Jy8YKSU2OishVDVHOD4hYXJP/EABoBAAIDAQEAAAAAAAAAAAAAAAMEAQIFAAb/xAAxEQACAgEEAQIDBwQDAQAAAAAAAQIRAwQSITFBUWETInEFIzKBkbHwQqHR8TNS4RT/2gAMAwEAAhEDEQA/AHNiRemJByqdGH7tDWaIo2XZ2JPIeQr6n0gmcMTHj8/dDeee+f0EiU358xOF0JBPQlvURO12UIKQ4Vm/PKGNhlXb1EvMLuRkwD+QECTkurLHLBk0/eAyy8Uui2abWNRF9slgpIbEH5xbuJt0Wa0KskwtLnm9KJwE0UKf9QAPMHWPrUPb5Rm97tnX5RKaLSFFJzBTUN95xpfZuf4c6fT7Ea4tHeJMx6ZiL0mOO/h5+MCJqUybYq5NDJE04K4L0PH2z6zZ7WFAEEEHAguk8jHpGnEsnYXHxiIVHrxxB4Y8iRiJiCT6ITZoSHge37UlyUFcxaUpGKlEADrHG99/xOVagqTZiUyTRUzBUwYMj9KOOJ4RxKVge9u9Q2ntez2aUp7PJWav3VrFVK0YMw6xzLeiz3LZaEnKav8A7jG0/DzY1yf2rh0gs9A5pi+nvCrerZCBaFOXIOruMieLNC/xU8u1egd4pLGm/UzcyX/DA6wEUkQ1tQrxhdNEMIWZVLWz8YP2QpiTmICMW2ZZSqgfhHM43m5YvT1HNKD6kR0rZMlSKKBu/CeGQPEYdI59urscICLRKUVCYlKVoPwLHiHEXhTgc46dsu3pWlj1GTxi6qKnPhlFKmNRZwQ4b68oskzCTXqMsPeKZS28JcaZ9IvE8Kwa8MtYzM+HdzHh/wBmO4snhk0oBLkUYN++kSKGN01ByGukQs68vFpkBQuIuyZ8MAIRVpUNAakhJIUKHCtE8YqmWcBw7pOYD9Bwg3s37qmHHOpwipSSO6XIwS5ZoElX8/sEszdq2IuXa0WhCrpCSmYjKYjJ2HiBqIeS1Ai8nA4jMR6uXkvD9VSX0gc3kKc51UNQ1OR94Yxah8Rl1+wDLhUla7IWyzjHEH784W/kkaj/AGmNAAFCmB++kVfkIJKEk/lEKKZKGHr84ptXh4n5wXdo2sBW4kqAGL/vHZX2wkFbLKpSvHC6CC4xA8oWTaEcoY2lPdDsKE4a0xzELZvi6QsTqHzRRaIXbTTgOfyhjPxP3mIE2mig+8xDeB0wUfJzHeDYSkzEzEjurGL/ABChf3rB27W+NtsbCXMIRQ3V95BfhiOkasSJcyUUTMHNaBi6mri8ZPaOx1yi7EyySErYsXr0rHqMGptUxnJpqSlXB0PY341E3RPkMTQqlr7vMpOEPZP4z2IjvdsnnKf2McMID869c/WJB8iYb3J+Bfb7nbp/43WEDu9ss6JlN7qjM7a/HdZBEiQE/wBU1Tn/AGhvnHMJ0sl+8WNRwMDosodJL4sfWJ4K0xxtPeafbVvPmKmDIYS08kikVpFeLfMQPZUGgSM2YDnGv3e3euETJviTghgWzc1qeFWhfNkUFbGcGJzfAdsSzmVJYm6pRc0rwirbu7Cp6b8v+YkcWUNA+B/xDibaCoveAAGkDDaN4kXiBmSW6AfWMiM5bt6NmUE4bK4OXW2UUrUlSSlQLEEEEHi8Cqlg4x1i32azzhdmy0qIwU/f/wBwr0whHP3Js70XMSM6pLeYjRhq4/1KjLnoprmPJzqZKY6xtt2vw0tE4JWu7KQq6Q9VlKmIZI8LiofyjR7C/C+WtaVLTMVLoSVKuhQ0ASAS/PCOgytkiWlKUG7cDJYUSAGASMAwpBJZrXykY9NT+8FNn3DRKUhXaKASkJMulxQ0NHocGrFG8yDLQBIJQtRSkNmScC+OENbftJMtKu0XgMc30AGJPpWENi2yla5bqMxyosUsUNWvlCzUe6NLT6aK+bav0Kd4LfNkKZEwlRF45hDM4Tw5wPsvfGcu6mYgKJ+JJul+INH8ngC3LMyee8OQD9D66Q63hkSrNLRcSAtYc8+XWBZcMXHlB5YMTqLj+hptn7SE1LfGOjnjoYa2e03qGihgB7xz7Y85UuYkHwqSSo5hQND6t/iNrYpoX3SWUMDGJqMLUqXf7mbk245ON2hpwwIzzJ4RCYi9RWLYk5cIihRDA5YcYvuXgxFWq8KNP8Nc+hFrsHRhcVUYJpnxilcm66VCmJOfLGDLt4l8sGz5RBUxu6oOMuHFURt4tlkxepHZkqdwpiQKkcaYNFv51H60+Yic+zNUVScePKA7sr/hH0+kEhmcPlZSWFT5CLvpC6ai9Myp86fXzhrMoIBkILqUHpo2XPrF83oLYlyRtQy0oKuKacIVqHfPNoZTsoCuuX4k+kLNgJvc7ApmJ5/OKbelwPvOLVn3jy25fecMYnyVgJLLZkqc5hRg9JBBBq+INQfSFCLQEqIoVOaeWQggTFHGozAA9HrGrKz0WGN419AO37pSll0nssc3T5GvrCj/APDJrshaFto4x5hvWNShKQQoVrrBSpBxGekXjqskOEyJaXFLlqjFDcye7MgMX8R+kFo3IZjMmU0T9T9I1Qmk1YOA2YMM9m7tT7SAVJ7NOq8SOCfq0GjqM+TiIGWnw4+ZGasNklSSBLlh/izUeZIdvKGdgkTJv8qWotoDd82AEb3Z26UiUxKb6h8Sm9sIdJSBgIPHTOXM2Blq4x4hE5/K3KtEwuoS5Y0d/QUg6X+HJ+KaOiPqY2PbpvBN4XiHCXDkagYxNc4AVg8dNjXgBLVZX/oyP/63Q385b/2p+kCHc6VJmPfM1QxSwYc29o09vnFSTiEthrzjIWbeyTLUpBcgYqy445Ae0UlHGuEhjCs2S3d+xoU2inhjK2/eQImKN6lAkPjWqruLcYbbVtaZkspTOSgEUOKiDoMWypWOfW6y9msi8heZuno1QDEUPabEn2aBW35EwqTPS6SGC0JF4GvfSSHbCnu8AWZEqVMmLlLM2WEAXim6XNDSFVtlqATecY00rV9MqcIaSZChZXACb7HPwuQ51z6Rz9B144xVrzx7F27+zwq0szjF64Dnxvco+3oX2ttbFMsO3LCGe6Uq6Cu7duoby0fAZ01hNMVW0zTUhwmrOUvRzqYHlfAnNqMm/T/Zfs5BUHUQ7lv7Xp0/znRzYLUUKCFUr3T8jGc2Ja3TnTEHEK4w07SgeojHzu24yPO/Fc5uT8m5s868K9RHqpZFRX3bQ8IR7L2hglRr8Ksj/SrQw+kzX56QN1NbZ/qEjJxLAu93jQhwAIiQFBsOGZMfGW1Ux8MiMs83hbLCUWMwkmVju0VV8MWTEezR+oQQUXhp7kxR+VOhgEk10rCpoGtSqGB7KkXH7pJ41iW0lsmJg9zEcglvWL5neShSHEGwKefrAycDyPrBNoz5e5EUXe6egigsAFFRz+/aKbWrHpF6xUcvrA1pOI+8IYxEREQlO+rxeLOsNpkQQ/JolKPdNPiOkTFKg04E0jRs9Lhb+HFL0ICUxDgu36cukFWGyrmrEuUlSn5hKRmScPvOPLDsqZapoRLUWFVEhgkakax0zZOyEWdASgcycSdTDWDTvJy+gGfVfDVLsXbC3QlyO8p1zNVFwP7RgOcP48eFW0t6rNIJEyam8KFI7yhzAcjrGqoxgqXBlfPll5bHAERUI5ttL8T5yhds8tKSS17+YrgyWAfzhQvfa3IUVG0hQNCLssseAu0HKK/EQ7H7NzNc0vz/AMWb3eOwJXMRMc30sQQWKSk0UDrUjRnj0W6YVuuqQKFI904gvGAtG9tpWQVlBo14ADCuAo8Xyd4FA1B/0kdaMYo2n0OR0k1BKVOjezdpIul1NlUEV8o5RaprqLtQkFhixNTSNps7akudgocUmimzhZtndlKQubKUGqopNGH9P7xDi+wunUcTcX5M9KmEBTUehIxIzHKgjxTKUOGWvCK5U8XnIcVF1yMQW8jXpFsjNiX5e3CK2mP04jeUmzTpV1xKmBKi5e6pTBgpySczQBjrDCfZblkUhNboSCdRR+jxlZhLE1fB8njU2i13LK6iypgHHyjnywOSG2ufIw2YGshUfiDE86Rj1o7WzqSA4mLKiMrt4qL0wakbSfLu2MJGaRwyMU7j2EJtJTiEy1U53R7ExRx3SSM7JNbJSfqzAosfYjtJC1lScZZN5KhoDiDo9OUP9j7WROReThgUnEHAgg5iHG+e53YvPkB0YqQ3h4j+nhlGCmKImCbZx/F+JA8MwD/tUBgrphC+o0/xOH36mZPBGS34jb2dZQdUn0/aNTZZ94CtdfkdRxjEbI2yi0IdPiFFJNFJOYUMj/kQ+sFqu8vb9ox+YtxmhVyNPKnZHH7+3i9v8QtkzXHsfv2gqVOah6GL7q4l0XjIuUk+IY8Yr/Mn+qCE+sS6CIlgbdxdB1k9RBbaqSK45B4vKyUtXFg+g/eB59ZgoenAQUpLMPP76wp3JsG3WOgS2yLtNWw6wNMHd6+0NLWh0g/ehhZPwHUxOWKjLjoEL5vi6QHaU94n7ZwIOmJ7/UD2gSf4vvV4vhKxFsuU6SWOJwGTn7wjyVJVMmJly6qUWAfzdvhzMUzrSUggA+JQz/UccI3G4WwriO3WO/MFHyR++PJo2cGH4kuTanm+HjX0Huw9jIs0oITjio6nX6CGBj0mPI2UklSMltt2wPbE9SJExUsOsJJTzanrHE5yFhRCx33JU+N7N47hb0vLVyMcU27KMuesalwciDmDx+sAy/iRt/ZcqUkDoWpJdJYjOj8WiQSDhi7Hg+GedYh23dN0AE8cvP8AxEJbZ486Pk/DGBmsrLZkkhCXBDqLaNw4xKzWgpJLnA01BDGISLSU+KqCcKsW9iHxgibKSUJUk90lmNVJPHgcfOOLN+D6WfiSxIrnVtdDl0GMF2bbk1BBBKhgUrqhQ0FHB4wsEtwainp1iyoFcDWudSH9DF0ykop9jy1bNkTgFSFXFnGSvjmhWBEJ7XZFyVXVhiGzBDNRmphHs4EpSWZiQa1yVhp3ovlzVzSiVVRdgD4qg0GtcP3jnREbiu7Xv/n+fUpk2hSCboSXDd5IUK8DnD3bsgES5ZBASlABegUQ+hYi69RWFWyLKTbJMspL3nUGZkoYm8/QdRGj3js4VaEgZgPRxjgflHIXzzW9L8xrbpbWcAVw690wNuSv/wDrmUxSqufiT9IYW8NLGYBHsRFG5kn+LNVwA8z/APWIS+dGbN/cts2SkghjHLt8N2fyq78pLSlnL4Vfp5aeUdQED7S2emdLVLWKKDctCOINYLmx70Z+HL8OV+PJwmbZl3+1ldyaBUk0WB8KxjyViI0e7+8CZvdIKJiaKQcQfmDkc4Ht1gVJmKlq8SS3MZHqKwvtuzb5CkEomp8KwP8ApUM08IxMiWTifDXn0/8ADQ1GkjkW6Hf7nQLPNaowhpZ7QFCv396xg9395HV2M8XJoyOBH6knMfZ1jUSphGBpCcouDqRiNODpj+WpuIi7txCyy2uC+3ETGTS4LqQslh5gqdeDPn5QbNT3oHsgZZJLAJAqafdTFsy1ofxDzgCjUfzCT8ImKi6cx6wqtAwANRj1NB5V68IIXa0qU14DIDAn5xC0S2rdbVs+ekS7caXYO76Fc4d8c/qYEnJN7ygm0L76dPrFdpLKHn7x2NVRCFOx7GbTPRLyKiVHMJBJP06x1uWgJAAoBSMF+FtiJSueoVLIFOAUr1I8o35j1WDHsiM5p7pV6HkeR9H0HAlG0Zl2TMIyQo+SSY4/tUmfIE0H+JKACw/wHBXniOMdN3ytYl2Oab10lN0akqIDDo/R45bsMBSpko0M2WpCf7iyk+qW6iFs3aNv7NjUJT9/9/uLbPPZyUgkhurh26UPOLJspKikINcwQcXwGLjCKXA7qgxBINcToRw4RehKkgzE/CoAGmP04xRI1ro+ZIFTV8AzXWq/GvOJ2WalB7zlKgxYh2ccGcQOlWZrXF259Its0oKAF4B21x4Y14RY5l1rkSye4osXZ0tTm/LCPTKSq4DMYYOUlhmfcxZZUSylUsLNS6SpgkKzcYgEBqHSPkuhMxCqOysiks9QXwOLjSOOT9QyVs9CFUtElaMTeKm/tGbtmGNYDt1hXLAmJdnCkrBBGuI+IQPOlggKwGBD6YEe7wfYrUESrpdV57yfhKW7pBain9hElOV1yaiy7QE2UicGvru3jneSpL88axVvXIPapUAmgreD1dLcuYhLuzbhKmiUS6Fl08FNgRkSB5iNNvNJKpbioeorUHKkTERyx2TSDrQsdkGqAx8iIr3GV/ObB0ty7zRZJkXpDAvT2+cB7s2kSrSZZp2qXH9yT4fImIjxNMVkt2CSRtkxIRWDFkNMyjIb+bOYJngO3dXyPhPnTrGPSXqMMo6vtOxibKWg/ECOuXrHKwkgkMzO+Z84xtbDbLcvJraLJuhtfgCt2zEzAAtwRVKhRaTqkxLZu8i5BEq0kVoiaKIXoFfoX6aaROapjl07x8sB5xRPCVpKVJBSaEKNIWTTVS6CZ9NHMvf1NrY7YFYV4QfcV+k+YjObgbJMpC1FZWCppYVihIFUg5h/Zo10A+Gk6RgyxuEnFvoRITe8IUehi07KVMFUsOJP1h/Z5TDDOPEpgGzhM6WNJ0ZG17roDm6+oClB/l6QXYdpIQlMqYVIAokqr0KjRtHMPLTKxhNPlgqY4VijyPG6fKKuG3lAe0ZDd/xDEEGnQiB0ygtOaQt0hRqQSGcVcsdWi8zFWeiEhcpQ70ugFc0ZA8MDwxiqaUXUzZRJkuynoqUr9MwHAaH1hjDFy+aPK/Ysma3c6wCVZJaeBJfGpMOjFNhS0tH9o9otj1aXFFrt2fR9H0J97dpGTZZih4iLif7lUHlU9I7ovGLk0l5Of7+bz/mJvZIP8OWSxGClYFXTAddYzaZgd0m6Q3Nw2HF6xShIcXnIzI+sHzrG4uoS4DYYuoUri2BhGTt2eswwjigoIYbYsAn96X/OSe8ghgs/qTqpoTJmEhMtVChwBhUknrjB03ai3bC6/mBjrDHebZ6rRZZVqSgFd3+KUgAhsyAan+qJja7KyqFMRz7EpADkAkEFJoQxIPXGp4xWhLcC/rrpFUi2hKO8yzgxdmrUsQaPSsWJnOGBHAgDH5vFi6d9lvZOxNHeuXU6cYPkTzKQAsOFAsCAVIBzScUk0U2fUwAm0qACKlILkAs5Lc6R8q0uXKQXyct74fSOJ2t9hMyzqDKHfTiVIBJAHivDEEAux5x4mylKgFEFOShXunMZEQXsDbglLa6EpV4iHLgDMFwc/OLLJsxClFCVgyjeUm8GUDXwOA4ozOHbIxNlG2nyuAexymnoAUFJBCgRSiS6ccKj1aN9Ok3kd3J4zUncmcmYjtbpQkkltKsDgfFGnsk3XUv1Yj3PlELhieeSnzF2ebBnC6UlqEgiB9q2FwJiHvILhuGUTUns5xLM+eoEFItaQaqa8bo0zIjmr4F42na8mgs8y8lKtQD5h4vEJdj28XjKOGKOIzT0xHDlDlMNJ7lZlZIOEtrLI5ht2zBFpmpLl1XgMQLwB8qx09JjnW/Au2t3xQk+pHyhPWRvGM6J/eV7CG0SydOntFcuQ5AeuFYKnYAvhE9nSHVfOAoOeZ9GjIbqNmjkybU2a7ZcsJQlIwAg3tISWO1XaE0hl+ZEVjLgwZLnkbpSyRFaU1i9A7o5RBOMdKPRMuyqbLxhHak949Y0CxSENuxPWFdRHoqwGbUQnt1vFmTNmlN6XcImIyWh6gjA0JhvKmB2OsJ9vI/hLeoLDB6Facs8YJpW4ZInQVySOnWCelctKkF0kAg8GpFpzgDdxaVWWSpIACpaVU1KQT6wwIj1hxGOc/ihtNXaS5Vbt28RxJIHHAEdY6FPtARVVE5qyH92g4xxrefaP5i1rWKB7oB0SGHtA8kuB/Qw3ZbfgXWErJugaFyHA48uMNrTbRKl3QsFZdzkABprhAJ2iUTCRTAGmIxIPWn+IDlWErUbhvF6AliXyD0JEKrk9E42rZZMQyAXckl6uGNfPGNhuhtZJAQCPAE3F1SoDjrjGMShQSsXa0SxFQXcjUGkRss4yyCC1ajNxp9Yt7kSiskXFml3g3OStRVZwULzlUx/oOfKMuZa5Sg4KFpr9jz846nsdItFnCyzsDeNCKHPRwYwlotS7Qr+W4ALKOLPkp+rRztC+GfLi/Aolt56Zc4JQgaAtXHEDq4MWizit496tKUbLiaxcNlJWKTEA0DKcGmZF0sOschwplz0pLgJIIwJLNm0WrtCSLtxBSaUGDaHGJWaxoSe/PonBpZL0cgHLy4wLZiCtlUGZ0FatrHHbvY6fZ7aJctKJqybrALUMUM4KiNBQk6A5xBBRMUDJWlQJYtg+IB+84x22BeU6SHQhAfAqp4iOUDbD2h+Xm3i9whiM6VB5g/OJfIjHTVHcnz6HQNpTLqVKLMnPLCkItj2oTLxVkrPBj8n+cH7ypJlJUKomChFWLEg8qekAbFSbPKV2t0A1Ygu3BsaRZqxfGqhaGlosyleAkEMQQcCNIJ2dvYm+JU2iqC/8JP9Wh5U5RnZO98qV3UhRcv+kDKlSf8AMHWgSZ0tSikpUA7gkly2IzEdbjymVy4lJfOvozeS4wm/KQbQH/QP+5UbizIupSNAB5Bo59vhPBtanL3UpS2NWd26xTWf8QholeUSiXeUEij5F6vpwhz+XuAAZfZMV7Ikv/ENMkj5mG02QFAxiVu4DanJulSM3tNRKCgFivu0xAPibo8J+3tf6vWHdocLNCbo0zNfYDzg78qdPvygkXtVUdFRUVuRvFCkQRjF600iIRBJwdqjNZVMFIQ21GMaBaYS25NYU1MeiBIEMT96Qt26P4baqSKY0U/yh0uXWEe2w4HBQPorWB4PxphMKuaNh+H9qvWQJzlqUjo95P8A0qEaRQjnf4e27srSqUSbs5N5L/rl4jqgv/8AHHRiI9Vilvgmdljtm0It7wfyqkgkXilJbG6TUDpHH5iFSlgGhySS9FYNHbNuy71nmas/lWOUbbmfxJYAqUsSfTrU14wLL2af2dLwJJs0AsR3r3+ls/WIGYyqBnfVq9Xg+32ZDjtVXQxZKA6sTi9MaPjAEhaK1UdAw9TAzbthln2ytKShbKRmlTEnQP4m5HOL7ZKRNBVJ7rD+WTmakpPxDhTHCIbLlCapdPgWRdpdUEm6eTtTPKFsyWp8ax1FPlv3Huxraq4Jd5i5NwlgoZof9WLZF+MCbPtJM0S2aWKMKJ/uVjwgD8wpKSgm8OtMKD7ygqwETnQoqExjdWMw3hVrWvnHN8UzpRSuSCylNnUSpaVu7hNTUGoU1GMSt9xZSUvebvPw6c4CtGw5ksd4E8i4b3grZu1ZspJACWYsq4CrQgnFo5NFV6oqUlTX2o916Y58B11idmsl9VygDh1UcZAVqzmPZW8Ewu5LMQwAA5thjWJWOc60ILBN5y7Dne4MItYRWFSVX5qiXZzR2ZIoG0aBVyibxDkI8h1HnjFsycoEkmpoCGbIUakVy0LCC95MtWOPeUMz59WiCaNhuVtJU2TOlqqEKTdfILCqcu76x5t+UVApFDgc8BTlXOF/4cTzdnlqHsw+p77N0rBtu2i064aVxodP2gjfBm7Kyyr6mck7NvP99YebCs6kzJEpXxzK8UoF4jk4EMUWUOFAUz/aLd2bMZtsXOcXJSezSP6lYn0I6QJcySIzZvu39P7myjmNpmCdPWqnfUVcbrsPQCN3vPbuysymLKV3E/3Ko/QOrpGN2bZAgOM8OUC10uo/mZmneyLn68IMQGAAyiNstolipAOT+/KKps9uJyH14QnnyO0UVLIf05cOUZaqIzgwb+ZdEkWgzSAHVeNSeJqecafsoS7HlC+C2Gf7Q/7OCwW62dqatJGoUQzPEgkQokznJc1GWb/KC/zgZ4YhnjNXVGXKLRdNEJ7UmDF24MYEmzQRCeacZ9HUK7ShvKMztmY1wVF5RLjRKSNNVCNPbDRhiYye3S0xKQxBBTXABJ7yublm56QLFH5hnTL7xfUUpWqTMTMQSVy1BaH1GKX0UHSeCjHbNlbRRaJMudLLoWkKGtcjxGB4gxxeagsAwHp6PGj/AA53i7GcbLMP8OcSqWckzTVSOS/EP6gr9Qja0mX+ljmtwcb4nSpstwQcDSOQ2vZqlWooUq6zgEh8Hb1Edkuxzfe7ZfZ2qUSaKVQ5MS/mD7iHJxtoX0WTbJr2MftzZJSaHACj1JZy3CsKPyRcO6BqxPUNjHTLTsmVaEqEwFK0kgLGIbLk8YG0WEoUUuSQWb5iAtbTcw5VmXPYLaJ02WkJZhjUB1cdSnTmTH0jaJwIHDkfF9iDjYyuWQT3gBd1x1PtAUmxKergDGh9WrFbLuEk+GTEx2A6aP8Abxbs4mXOSrC6XJxDeWFYDUVJVSlcG+RggrLKoS4q3BtDq0cwkZcUzZTN6bOpIv3iQ1QgBhhrFsqw2e1A3CDriFDQmMJZUXVEmgYtXM4CDNkLnmYBJdKjTFqP5RG0C8UK+VtDTaW78yTVlKRmUivUQvTdY161oco6hsZcwoAnhN7VLscqvn6RC37CkzHdKSSG8IfzxidroVWqcXtl/Y5vKUQ/AAuzhsAVBsC484utVpQZakrBJUfEC7aMH0yPyjV/+B2dCgSgpIF1nLEaEPXrHszYcgi6iWhCXdZZyQBgg/CrjlFUwzzr0Z7ufZgLELrOVKVTGlADxphGWmGYqcoKGLsoA1A6VzjbWTbVlkouhSUhNGr9nnH0nb9nnLKEM+KSUjHRjUwQDGU05S2sWi3FEi8ck0fMmg9Y0e4mzzLswUsd6Yb1cWy9z5wgtliM+1y5F50FQUoCjJSFXhxeNPvNtn8vKCJbdrM7ssZBhVZH6UivEsM47HSbm+kJauTdQXnkRbwW38xarg/lyHD5GYfF/tDJ5lUB2i0AUGMVSk9kgIFVampJxKlHiak684rvaZ56mMnPkc5tkYsW76IrWKu5c/fKPEoc0x1Ff8GLKZmnpHi7S1BQeULNGgvYL2VK72T6wx/8SRrCywTWTMVoD59eLQs/MDj/ALv3g0Z7VwKvF8STs30uSakKJ4MH884rmWReIL8Dh+0MZNoQA4ccxHk22y2x8hB5YopfiX8+pj2LkIQQx7q9Dn/ac4jakBAgiYpKwxD8x7Rmt4NqSLIb0+Z4qIlgEqJ4AOT6Qv8ADXhc+xaKsqt21ky761HwJvEMWA4nB+GMKdry3TKLMTLv1x7xBhdtHaM21qS6TKs6S6UEMpagXCpmgBYhOrE4CDNpqN9Id+zloQeYDn3EE2qK9zT0+FqSb9/2AUSXoW+cQtezkqDCopUUIViCCKgihfWDCBm/MRCzowq2fnlx/aITfZpOnwdA3H3sNoT2E8gWmWKmgE1AoJqeOAUnI8CIc7c2Km0y7iqEG8lTYK+hwMcpmWAuFomKRMQbyFJPeSrIjXQjAgthHQd1N8xaCJFoAlWoDD4JoGKpR90Yp4isbODPHMqff7mHnwSwy3w6/YXiyLF9Kw62IZ/UZHrHO3AUoKwSpq5Vz4PHcbds1MyuCslDH9xHLt6dyZ0uaZiU3kKLm7xNQefGLzVDei1MbpszNrcA3SaV6YNDPdjaq0LTKS/azD8WQGAGPeUcOYgrbAVKl9yWm5QPW+kPUF8j9Ip2DMlHvoSUz0Ed52LObpfDAkQOLp8mpOXxMdJFtv2pLmTnXLSSaOfGCzVOZxFYSzrD33Sc8qODgOL4QXtCSizr7iSsqS7KqQST+8US7SZYcFLjFChQ5UfMa8Y6iVSS2ojtWxGWoXX7zFhQPXwtg0fIlJKHNFDJ6kOSS49+MObbs0qs4W7lNWBwTRhm2sBbPsBnqIRRTAuaJ4jHTDnE0VjkVHiNrzL6GXNQhhfVeJLPUjphDDaW9a7XORLsalAJBJJoSzVPnCbbUpVy6hzdXcKXDhVaMk94FjVuEUbFlT7Os9ml1sXIr3cw+H7tFZccFopSakkrXr0MbTttSiXUp2YcNQNK+8NrNtGUbKj+MqWoO6VAm+RjdVkH1bpjCSVLBPeF1LBRY94VAAFfiwelYptNqaeoiYpLKYC4PDoQTo4Y6RVe5ecVJVHwWz5pKiQm9eNEpqmpYOfiOmEFWC2mQsEpBqElwCQrDulnTp0jyxbQlImBfZhbKc3jcB0ogAYtrh1hSJoUtwTUkqLlmxavvHS4VhFympLijou79uRLE+2zcA0tAFVKUalKBmT3QOsLTb1zZip00fxFUYVCEA91CW0dycyeQC2wy1KShU1VACZSXZKQqpLZrUMScqCkNElhj9ISyZ7ioR68+7MWWFOTk/4iEw1dnJ1NG5R5dU4c46YxBc0E4vwB+2j5KjixJ1J+kKBkklSPVSgl3PCPrNKJW6gQGYOa8yPvOI3jec45aQQVcHPKK8FndETKMtCgl1AqwerNgIH7f/lr/wBsGXqFixFRRwcKRV2p09D9YI6AptXZvES9DFn5cmKJNrSimJ0Ar+0XG0LVgAOdT9IbTh5/Qw6KJqCkcY59tl1T6i8QCQWcuWrwDBo3W0lqSKkv0jDz54XNWpKgpu7RqEVIJGdcIWnNOVJdDmk/HYAtD4nyy56+kWyE3QzOH8Tl3dySTV+cSXIJL4ex4R6qW/dZgMSMSdAYhpI17s+Mq9UDu+T8wzgdI87I6jr+0WBDVSSXzzHyMWXifFTpj9BxitluiuTKz/TxxMfT7OJgZeLhQqQoEYKSRVKgcCIuDmiQOgDD9ovFncC9dU3OItp2Q2vIdsTfubZ/4dsCpsoYWhAdaR/zkAd5v1pHMZxvbHbZc5AmSlpWhWCkkEHqI5qoZANpU/OK7Ps1ctZmWeYqzzDUmWHQr/3JZ7iubA8Y08OufWRfmZ+bSRfMeDoFu3dlTH7rE4tgXDVEc13h3AtMlZXZkladEHEZpIx5RpbHv9Ol0tMjtE/8Wz1PNUpRvD/SVRoNm75WOeWRPRf/AELNxY/0rY+kOJY8nMH/AD6AYZM+n8Wv1Rx1dlmoftL6HGC0F3AoK5PShhYZrLAmOGrfBLEMwxDx+h7ZYpc5F2YkLSciHEZ+3fh1ZZmAUj+1VPIvEPFJdDMPtJf1o45Zds3XZZvnM4N0hts7bEtChMuC+lnY0DUKgOWUa20/g0n/AMudq15LY8nhfM/CK0J8K5a2wcn1pFXGS8DK1uCa5f7oG2vPBSqdLWEpWEsbnepjdatSA/KF2z7Si4oovFRSUkkEMyXYDIEB4J25uBbQgJEoqAzQtx/tGDxnvyKpRSlYMtqG+puprxgb47GMOSE+IyVH1gtqElZmZhghiSok4kvl1xiS0XpmKHVjVxi3Q0hlOmWeQkdiRNmJrfKgGV/SMwx5whcFV4UU70LkmvP7AjnJVyMKaVteR7OsSBdTNWEJJoMCRgCWrgPt4OtOy0Hs0IACHc3Q5KRU9CzRmbVZZkx5ixMJJqbhauAf5Rp9h2ScllTu6lKSEJNCb1SSMqUAgGWcdvD5F5ZOOxt2SNAeGHpEJtmbB2+/KJ3nqAVcw30ifaqao6UjP5FlwDmyO2vHCIokF/r6QcVKADBPAH2ePUy71SC/OnoflEfUtuKBJJLFnGGEWLRqYskOCQUudQQ3XSKzZFYlWPwhm9cY6irkQVJf9o9/J84ndal4tplH35ZHCL0gW5h2789KZAdZoVArmLrQvUqLsAQ3CKrXv3Z0KIlmZPUMeyTeHK9QRltqSgqcAoBQug1D1c6w1kpupZNBSgoIvce6Bf8AzQttgm07VarbWYrsJRwlSz3yP+YvjoGEWyLLLlIup7qRkGEezzUdPePJYrEt2HjFRVIrmLCsCfmf2iUpNGw5/PMxQsd4feYg1CjfHMe8UYwlRJErEMHHB+vCLk2O8GWeLCnrnBk9LEtwgeX8/nFF2D3XySkpApiPvDXpF0tFaff3rAyzU/ecWnLnFqOZbOUw+3++MV/mHGHQmkAzFG8quZHSPpZdSX+6xz4JUeAmZOYlg4zbD94E2jJStPfQhQ/qSFHpkIJbujn8jEikMKaxaKOugKVsMS03pM20SjpKnLSP9pN30gv8zbJYcW+byWiVMPncBgqweGLBBFmyLhSYOSTfKspTtLaH/q/OzIf3iqbbbccbav8A0SpST7GCgax9MxP3nEvU5f8AsyuyN/hX6L/AtXY5kz+ZaLRN/umkJ8ksGiobAkj/AMpNTVw58zX1hmosOsTA7n3pApZJS/E7CLjoVp3XszfyvIqf3gqybFkoAKZaUq/UPF54wdJ8Ij60moGUV5fBVtvg+8PxYdfaBrTKVMb4U4jXrFk8M/X5xGcouOIi3gqu7JJs4DAmv35R8pDKY5xZJQLuEVW80HI/KK1Z3k+Cw+XIxYFDh5iPEyxddg9KtXKLgKxUllTgZitKV5R8ZTj6xJeHnEosikmVmVzid3nFcw1HWKGglAz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0FAAC9-2E26-459D-9CD3-5F219088B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19" y="1036807"/>
            <a:ext cx="10945729" cy="5643952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20398563-9E74-4D6B-9715-1E898571E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739" y="177241"/>
            <a:ext cx="936158" cy="130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A3E6BC-E7A4-4D36-B918-2D87601AFF62}"/>
              </a:ext>
            </a:extLst>
          </p:cNvPr>
          <p:cNvCxnSpPr>
            <a:cxnSpLocks/>
          </p:cNvCxnSpPr>
          <p:nvPr/>
        </p:nvCxnSpPr>
        <p:spPr>
          <a:xfrm>
            <a:off x="1942888" y="2802835"/>
            <a:ext cx="830129" cy="1441174"/>
          </a:xfrm>
          <a:prstGeom prst="straightConnector1">
            <a:avLst/>
          </a:prstGeom>
          <a:ln w="25400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3382D2-16F9-4962-9C18-08D0051CB15E}"/>
              </a:ext>
            </a:extLst>
          </p:cNvPr>
          <p:cNvCxnSpPr>
            <a:cxnSpLocks/>
          </p:cNvCxnSpPr>
          <p:nvPr/>
        </p:nvCxnSpPr>
        <p:spPr>
          <a:xfrm>
            <a:off x="4430183" y="3598821"/>
            <a:ext cx="5818929" cy="734640"/>
          </a:xfrm>
          <a:prstGeom prst="straightConnector1">
            <a:avLst/>
          </a:prstGeom>
          <a:ln w="25400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59F3B54-D5E3-458C-9752-C835C0E48634}"/>
              </a:ext>
            </a:extLst>
          </p:cNvPr>
          <p:cNvCxnSpPr>
            <a:cxnSpLocks/>
          </p:cNvCxnSpPr>
          <p:nvPr/>
        </p:nvCxnSpPr>
        <p:spPr>
          <a:xfrm flipH="1" flipV="1">
            <a:off x="6490252" y="5193027"/>
            <a:ext cx="3758860" cy="195544"/>
          </a:xfrm>
          <a:prstGeom prst="straightConnector1">
            <a:avLst/>
          </a:prstGeom>
          <a:ln w="25400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226136AB-3F38-42EC-B741-2A1ED1849438}"/>
              </a:ext>
            </a:extLst>
          </p:cNvPr>
          <p:cNvSpPr/>
          <p:nvPr/>
        </p:nvSpPr>
        <p:spPr>
          <a:xfrm>
            <a:off x="3770448" y="4418251"/>
            <a:ext cx="2471326" cy="97032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8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07323" y="104172"/>
            <a:ext cx="838199" cy="44169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7030A0"/>
                </a:solidFill>
              </a:rPr>
              <a:pPr/>
              <a:t>51</a:t>
            </a:fld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DA5A9A-12CC-483D-BD07-65704B0F2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43" y="104172"/>
            <a:ext cx="9383485" cy="658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701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9174" y="738458"/>
            <a:ext cx="6745661" cy="5254837"/>
          </a:xfrm>
        </p:spPr>
        <p:txBody>
          <a:bodyPr>
            <a:normAutofit/>
          </a:bodyPr>
          <a:lstStyle/>
          <a:p>
            <a:pPr algn="ctr">
              <a:lnSpc>
                <a:spcPts val="8000"/>
              </a:lnSpc>
              <a:spcBef>
                <a:spcPts val="1200"/>
              </a:spcBef>
              <a:defRPr/>
            </a:pPr>
            <a:r>
              <a:rPr lang="en-US" sz="6000" b="1">
                <a:solidFill>
                  <a:schemeClr val="bg1"/>
                </a:solidFill>
              </a:rPr>
              <a:t> Questions</a:t>
            </a:r>
            <a:r>
              <a:rPr lang="en-US" sz="6000" b="1" dirty="0">
                <a:solidFill>
                  <a:schemeClr val="bg1"/>
                </a:solidFill>
              </a:rPr>
              <a:t>?</a:t>
            </a:r>
            <a:r>
              <a:rPr lang="en-US" sz="6000" dirty="0">
                <a:solidFill>
                  <a:schemeClr val="bg1"/>
                </a:solidFill>
              </a:rPr>
              <a:t/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Daniel O’Brien – Extension Ag Economist</a:t>
            </a:r>
            <a:r>
              <a:rPr lang="en-US" sz="2400" dirty="0">
                <a:solidFill>
                  <a:srgbClr val="FFFF00"/>
                </a:solidFill>
              </a:rPr>
              <a:t/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CDFFE4"/>
                </a:solidFill>
              </a:rPr>
              <a:t>Blog:   www.ksugrains.wordpress.com</a:t>
            </a:r>
            <a:r>
              <a:rPr lang="en-US" sz="2400" dirty="0">
                <a:solidFill>
                  <a:srgbClr val="CDFFE4"/>
                </a:solidFill>
              </a:rPr>
              <a:t/>
            </a:r>
            <a:br>
              <a:rPr lang="en-US" sz="2400" dirty="0">
                <a:solidFill>
                  <a:srgbClr val="CDFFE4"/>
                </a:solidFill>
              </a:rPr>
            </a:br>
            <a:r>
              <a:rPr lang="en-US" sz="2400" b="1" dirty="0" err="1">
                <a:solidFill>
                  <a:srgbClr val="FFFF00"/>
                </a:solidFill>
              </a:rPr>
              <a:t>KSUGrains</a:t>
            </a:r>
            <a:r>
              <a:rPr lang="en-US" sz="2400" dirty="0"/>
              <a:t> on Twitter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3200" dirty="0">
                <a:solidFill>
                  <a:srgbClr val="FFFF00"/>
                </a:solidFill>
              </a:rPr>
              <a:t>www.AgManager.info</a:t>
            </a:r>
          </a:p>
        </p:txBody>
      </p:sp>
      <p:pic>
        <p:nvPicPr>
          <p:cNvPr id="9933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51" y="2885312"/>
            <a:ext cx="13414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190" y="599311"/>
            <a:ext cx="1305895" cy="185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729" y="2108554"/>
            <a:ext cx="1919490" cy="155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576" y="1617421"/>
            <a:ext cx="920673" cy="129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ept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91181" y="5571975"/>
            <a:ext cx="4907234" cy="560467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80" y="4076571"/>
            <a:ext cx="662507" cy="92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s://c1.staticflickr.com/3/2914/14395707251_2fbe6bc1b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310" y="150175"/>
            <a:ext cx="2458950" cy="184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media-2.web.britannica.com/eb-media/67/60567-004-1A68138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027" y="3776236"/>
            <a:ext cx="1948388" cy="17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8FCDDFC-7557-431A-A705-8BE4038B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219" y="6090313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7030A0"/>
                </a:solidFill>
              </a:rPr>
              <a:pPr/>
              <a:t>52</a:t>
            </a:fld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7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5414963" y="2976563"/>
            <a:ext cx="1304925" cy="136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V="1">
            <a:off x="6038850" y="857250"/>
            <a:ext cx="0" cy="2114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096000" y="4343400"/>
            <a:ext cx="0" cy="2114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6724650" y="3536524"/>
            <a:ext cx="2114538" cy="67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 flipV="1">
            <a:off x="3363194" y="3536524"/>
            <a:ext cx="2047006" cy="67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361542" y="87279"/>
            <a:ext cx="9367512" cy="5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/>
          <a:p>
            <a:pPr algn="ctr"/>
            <a:r>
              <a:rPr lang="en-US" altLang="en-US" sz="3200" b="1" dirty="0"/>
              <a:t>Which pre-harvest grain sales strategy to use?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495925" y="3321477"/>
            <a:ext cx="1143000" cy="68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>
            <a:spAutoFit/>
          </a:bodyPr>
          <a:lstStyle/>
          <a:p>
            <a:pPr algn="ctr"/>
            <a:r>
              <a:rPr lang="en-US" altLang="en-US" sz="2000" b="1" dirty="0"/>
              <a:t>Expected</a:t>
            </a:r>
          </a:p>
          <a:p>
            <a:pPr algn="ctr"/>
            <a:r>
              <a:rPr lang="en-US" altLang="en-US" sz="2000" b="1" dirty="0"/>
              <a:t>Changes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638551" y="3543300"/>
            <a:ext cx="1559978" cy="53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650" b="1" u="sng" dirty="0">
                <a:solidFill>
                  <a:schemeClr val="accent4">
                    <a:lumMod val="50000"/>
                  </a:schemeClr>
                </a:solidFill>
              </a:rPr>
              <a:t>Narrowing</a:t>
            </a:r>
            <a:r>
              <a:rPr lang="en-US" altLang="en-US" sz="1650" b="1" dirty="0">
                <a:solidFill>
                  <a:schemeClr val="accent4">
                    <a:lumMod val="50000"/>
                  </a:schemeClr>
                </a:solidFill>
              </a:rPr>
              <a:t> Basis</a:t>
            </a:r>
            <a:endParaRPr lang="en-US" altLang="en-US" sz="165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altLang="en-US" sz="1350" i="1" dirty="0">
                <a:solidFill>
                  <a:schemeClr val="accent4">
                    <a:lumMod val="50000"/>
                  </a:schemeClr>
                </a:solidFill>
              </a:rPr>
              <a:t>“Stronger” Basis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6979444" y="3543299"/>
            <a:ext cx="1474763" cy="53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650" b="1" u="sng" dirty="0">
                <a:solidFill>
                  <a:schemeClr val="accent4">
                    <a:lumMod val="50000"/>
                  </a:schemeClr>
                </a:solidFill>
              </a:rPr>
              <a:t>Widening</a:t>
            </a:r>
            <a:r>
              <a:rPr lang="en-US" altLang="en-US" sz="1650" b="1" dirty="0">
                <a:solidFill>
                  <a:schemeClr val="accent4">
                    <a:lumMod val="50000"/>
                  </a:schemeClr>
                </a:solidFill>
              </a:rPr>
              <a:t> Basis</a:t>
            </a:r>
            <a:endParaRPr lang="en-US" altLang="en-US" sz="165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altLang="en-US" sz="1350" i="1" dirty="0">
                <a:solidFill>
                  <a:schemeClr val="accent4">
                    <a:lumMod val="50000"/>
                  </a:schemeClr>
                </a:solidFill>
              </a:rPr>
              <a:t>“Weaker” Basis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 rot="16200000">
            <a:off x="5169199" y="1663405"/>
            <a:ext cx="1371401" cy="32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650" b="1">
                <a:solidFill>
                  <a:schemeClr val="accent2"/>
                </a:solidFill>
              </a:rPr>
              <a:t>Rising Futures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 rot="16200000">
            <a:off x="5175812" y="5147769"/>
            <a:ext cx="1415323" cy="32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650" b="1">
                <a:solidFill>
                  <a:schemeClr val="accent2"/>
                </a:solidFill>
              </a:rPr>
              <a:t>Falling Futures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3194572" y="840847"/>
            <a:ext cx="2382318" cy="212619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6557962" y="862013"/>
            <a:ext cx="2367824" cy="21050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3237663" y="4183338"/>
            <a:ext cx="2316462" cy="21621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3194572" y="857250"/>
            <a:ext cx="2325162" cy="100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/>
          <a:p>
            <a:r>
              <a:rPr lang="en-US" altLang="en-US" sz="1350" b="1" dirty="0">
                <a:solidFill>
                  <a:srgbClr val="FF0033"/>
                </a:solidFill>
              </a:rPr>
              <a:t>1. Wait for better forward </a:t>
            </a:r>
          </a:p>
          <a:p>
            <a:r>
              <a:rPr lang="en-US" altLang="en-US" sz="1350" b="1" dirty="0">
                <a:solidFill>
                  <a:srgbClr val="FF0033"/>
                </a:solidFill>
              </a:rPr>
              <a:t>    pricing opportunities</a:t>
            </a:r>
            <a:endParaRPr lang="en-US" altLang="en-US" sz="1050" b="1" dirty="0">
              <a:solidFill>
                <a:srgbClr val="FF0033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050" dirty="0"/>
              <a:t>2. </a:t>
            </a:r>
            <a:r>
              <a:rPr lang="en-US" altLang="en-US" sz="1050" i="1" u="sng" dirty="0"/>
              <a:t>(To Manage Price Risk)</a:t>
            </a:r>
            <a:endParaRPr lang="en-US" altLang="en-US" sz="1050" u="sng" dirty="0"/>
          </a:p>
          <a:p>
            <a:pPr marL="111125" indent="-111125"/>
            <a:r>
              <a:rPr lang="en-US" altLang="en-US" sz="1050" dirty="0"/>
              <a:t>    Buy Put Options to allow for rising    futures &amp; narrowing basis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6998494" y="1073944"/>
            <a:ext cx="139525" cy="34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endParaRPr lang="en-US" altLang="en-US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6553199" y="857250"/>
            <a:ext cx="2285987" cy="116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/>
          <a:p>
            <a:r>
              <a:rPr lang="en-US" altLang="en-US" sz="1350" b="1" dirty="0">
                <a:solidFill>
                  <a:srgbClr val="FF0033"/>
                </a:solidFill>
              </a:rPr>
              <a:t>1. Basis Contract</a:t>
            </a:r>
            <a:endParaRPr lang="en-US" altLang="en-US" sz="1350" b="1" dirty="0"/>
          </a:p>
          <a:p>
            <a:r>
              <a:rPr lang="en-US" altLang="en-US" sz="1350" b="1" dirty="0"/>
              <a:t>   </a:t>
            </a:r>
            <a:r>
              <a:rPr lang="en-US" altLang="en-US" sz="1050" b="1" i="1" dirty="0">
                <a:solidFill>
                  <a:srgbClr val="FF0033"/>
                </a:solidFill>
              </a:rPr>
              <a:t>(Lock in narrow basis)</a:t>
            </a:r>
            <a:endParaRPr lang="en-US" altLang="en-US" sz="1050" b="1" i="1" dirty="0"/>
          </a:p>
          <a:p>
            <a:pPr>
              <a:spcBef>
                <a:spcPct val="20000"/>
              </a:spcBef>
            </a:pPr>
            <a:r>
              <a:rPr lang="en-US" altLang="en-US" sz="1050" dirty="0"/>
              <a:t>2. </a:t>
            </a:r>
            <a:r>
              <a:rPr lang="en-US" altLang="en-US" sz="1050" b="1" i="1" u="sng" dirty="0"/>
              <a:t>(To Manage Price Risk)</a:t>
            </a:r>
          </a:p>
          <a:p>
            <a:pPr marL="111125" indent="-111125"/>
            <a:r>
              <a:rPr lang="en-US" altLang="en-US" sz="1050" dirty="0"/>
              <a:t>    Minimum Price Contract to lock in basis &amp; allow for rising futures</a:t>
            </a: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3256499" y="4227910"/>
            <a:ext cx="2320390" cy="121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/>
          <a:p>
            <a:r>
              <a:rPr lang="en-US" altLang="en-US" sz="1350" b="1" dirty="0">
                <a:solidFill>
                  <a:srgbClr val="FF0033"/>
                </a:solidFill>
              </a:rPr>
              <a:t>1. Futures Short Hedge </a:t>
            </a:r>
          </a:p>
          <a:p>
            <a:r>
              <a:rPr lang="en-US" altLang="en-US" sz="1350" b="1" dirty="0">
                <a:solidFill>
                  <a:srgbClr val="FF0033"/>
                </a:solidFill>
              </a:rPr>
              <a:t>   or HTA Contract</a:t>
            </a:r>
          </a:p>
          <a:p>
            <a:r>
              <a:rPr lang="en-US" altLang="en-US" sz="1350" dirty="0">
                <a:solidFill>
                  <a:srgbClr val="FF0033"/>
                </a:solidFill>
              </a:rPr>
              <a:t>   </a:t>
            </a:r>
            <a:r>
              <a:rPr lang="en-US" altLang="en-US" sz="1050" i="1" dirty="0">
                <a:solidFill>
                  <a:srgbClr val="FF0033"/>
                </a:solidFill>
              </a:rPr>
              <a:t>(Lock in futures, not basis)</a:t>
            </a:r>
            <a:endParaRPr lang="en-US" altLang="en-US" sz="1350" dirty="0">
              <a:solidFill>
                <a:srgbClr val="FF0033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050" dirty="0"/>
              <a:t>2. </a:t>
            </a:r>
            <a:r>
              <a:rPr lang="en-US" altLang="en-US" sz="1050" b="1" i="1" u="sng" dirty="0"/>
              <a:t>(To Manage Price Risk)</a:t>
            </a:r>
            <a:endParaRPr lang="en-US" altLang="en-US" sz="1050" b="1" i="1" dirty="0"/>
          </a:p>
          <a:p>
            <a:pPr marL="111125" indent="-111125"/>
            <a:r>
              <a:rPr lang="en-US" altLang="en-US" sz="1050" dirty="0"/>
              <a:t>    Buy Put Options to protect from falling futures </a:t>
            </a: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 rot="16200000">
            <a:off x="2733942" y="2203862"/>
            <a:ext cx="561051" cy="31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600" b="1" dirty="0">
                <a:solidFill>
                  <a:schemeClr val="accent6">
                    <a:lumMod val="50000"/>
                  </a:schemeClr>
                </a:solidFill>
              </a:rPr>
              <a:t>Price</a:t>
            </a: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3736991" y="3043995"/>
            <a:ext cx="559448" cy="31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</a:rPr>
              <a:t>Time</a:t>
            </a:r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V="1">
            <a:off x="3473291" y="2155562"/>
            <a:ext cx="1994059" cy="22493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 flipV="1">
            <a:off x="3571875" y="2325178"/>
            <a:ext cx="1838325" cy="598996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3600807" y="1956129"/>
            <a:ext cx="805990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b="1" dirty="0">
                <a:solidFill>
                  <a:srgbClr val="0070C0"/>
                </a:solidFill>
              </a:rPr>
              <a:t>Futures $</a:t>
            </a: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3586737" y="2477964"/>
            <a:ext cx="604332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b="1" dirty="0">
                <a:solidFill>
                  <a:srgbClr val="7030A0"/>
                </a:solidFill>
              </a:rPr>
              <a:t>Cash $</a:t>
            </a:r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6662738" y="2071475"/>
            <a:ext cx="2093328" cy="611261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 flipV="1">
            <a:off x="6667500" y="2702083"/>
            <a:ext cx="2038020" cy="155416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6959185" y="2102530"/>
            <a:ext cx="805990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b="1" dirty="0">
                <a:solidFill>
                  <a:srgbClr val="0070C0"/>
                </a:solidFill>
              </a:rPr>
              <a:t>Futures $</a:t>
            </a: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6940980" y="2550877"/>
            <a:ext cx="604332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b="1" dirty="0">
                <a:solidFill>
                  <a:srgbClr val="7030A0"/>
                </a:solidFill>
              </a:rPr>
              <a:t>Cash $</a:t>
            </a:r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 rot="16200000">
            <a:off x="6142896" y="2251254"/>
            <a:ext cx="561051" cy="31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600" b="1" dirty="0">
                <a:solidFill>
                  <a:schemeClr val="accent6">
                    <a:lumMod val="50000"/>
                  </a:schemeClr>
                </a:solidFill>
              </a:rPr>
              <a:t>Price</a:t>
            </a: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7067551" y="3006280"/>
            <a:ext cx="559448" cy="31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</a:rPr>
              <a:t>Time</a:t>
            </a:r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 rot="16260000">
            <a:off x="2813124" y="5688802"/>
            <a:ext cx="561051" cy="31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600" b="1" dirty="0">
                <a:solidFill>
                  <a:schemeClr val="accent6">
                    <a:lumMod val="50000"/>
                  </a:schemeClr>
                </a:solidFill>
              </a:rPr>
              <a:t>Price</a:t>
            </a:r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3736992" y="6399610"/>
            <a:ext cx="559448" cy="31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</a:rPr>
              <a:t>Time</a:t>
            </a:r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3491728" y="5586133"/>
            <a:ext cx="1975622" cy="598277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3548879" y="6187982"/>
            <a:ext cx="1918471" cy="155668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907233" y="5460147"/>
            <a:ext cx="805990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b="1" dirty="0">
                <a:solidFill>
                  <a:srgbClr val="0070C0"/>
                </a:solidFill>
              </a:rPr>
              <a:t>Futures $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3715362" y="5934908"/>
            <a:ext cx="604332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b="1" dirty="0">
                <a:solidFill>
                  <a:srgbClr val="7030A0"/>
                </a:solidFill>
              </a:rPr>
              <a:t>Cash $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6610349" y="4229100"/>
            <a:ext cx="2315435" cy="21621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6610349" y="4229100"/>
            <a:ext cx="2315434" cy="144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/>
          <a:p>
            <a:r>
              <a:rPr lang="en-US" altLang="en-US" sz="1350" b="1" dirty="0">
                <a:solidFill>
                  <a:srgbClr val="FF0033"/>
                </a:solidFill>
              </a:rPr>
              <a:t>1. Forward Cash Contract</a:t>
            </a:r>
            <a:endParaRPr lang="en-US" altLang="en-US" sz="1050" b="1" dirty="0">
              <a:solidFill>
                <a:srgbClr val="FF0033"/>
              </a:solidFill>
            </a:endParaRPr>
          </a:p>
          <a:p>
            <a:r>
              <a:rPr lang="en-US" altLang="en-US" sz="1050" b="1" dirty="0">
                <a:solidFill>
                  <a:srgbClr val="FF0033"/>
                </a:solidFill>
              </a:rPr>
              <a:t>    </a:t>
            </a:r>
            <a:r>
              <a:rPr lang="en-US" altLang="en-US" sz="1050" b="1" i="1" dirty="0">
                <a:solidFill>
                  <a:srgbClr val="FF0033"/>
                </a:solidFill>
              </a:rPr>
              <a:t>(Lock in futures &amp; basis)</a:t>
            </a:r>
            <a:endParaRPr lang="en-US" altLang="en-US" sz="1050" b="1" dirty="0">
              <a:solidFill>
                <a:srgbClr val="FF0033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050" dirty="0"/>
              <a:t>2. </a:t>
            </a:r>
            <a:r>
              <a:rPr lang="en-US" altLang="en-US" sz="1050" b="1" i="1" u="sng" dirty="0"/>
              <a:t>(To Manage Price Risk)</a:t>
            </a:r>
          </a:p>
          <a:p>
            <a:pPr marL="111125" indent="-111125"/>
            <a:r>
              <a:rPr lang="en-US" altLang="en-US" sz="1050" dirty="0"/>
              <a:t>    Minimum Price Contract to protect from wider basis &amp; falling futures</a:t>
            </a:r>
          </a:p>
          <a:p>
            <a:endParaRPr lang="en-US" altLang="en-US" sz="1050" i="1" dirty="0"/>
          </a:p>
          <a:p>
            <a:endParaRPr lang="en-US" altLang="en-US" sz="1050" dirty="0"/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6724650" y="5600700"/>
            <a:ext cx="1980870" cy="169206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6714684" y="5764262"/>
            <a:ext cx="1895916" cy="579388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46" name="Rectangle 42"/>
          <p:cNvSpPr>
            <a:spLocks noChangeArrowheads="1"/>
          </p:cNvSpPr>
          <p:nvPr/>
        </p:nvSpPr>
        <p:spPr bwMode="auto">
          <a:xfrm>
            <a:off x="7138019" y="5321406"/>
            <a:ext cx="805990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b="1" dirty="0">
                <a:solidFill>
                  <a:srgbClr val="0070C0"/>
                </a:solidFill>
              </a:rPr>
              <a:t>Futures $</a:t>
            </a:r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7303406" y="5725128"/>
            <a:ext cx="604332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b="1" dirty="0">
                <a:solidFill>
                  <a:srgbClr val="7030A0"/>
                </a:solidFill>
              </a:rPr>
              <a:t>Cash $</a:t>
            </a:r>
          </a:p>
        </p:txBody>
      </p:sp>
      <p:sp>
        <p:nvSpPr>
          <p:cNvPr id="21548" name="Rectangle 44"/>
          <p:cNvSpPr>
            <a:spLocks noChangeArrowheads="1"/>
          </p:cNvSpPr>
          <p:nvPr/>
        </p:nvSpPr>
        <p:spPr bwMode="auto">
          <a:xfrm rot="16140000">
            <a:off x="6169091" y="5666561"/>
            <a:ext cx="561051" cy="31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600" b="1" dirty="0">
                <a:solidFill>
                  <a:schemeClr val="accent6">
                    <a:lumMod val="50000"/>
                  </a:schemeClr>
                </a:solidFill>
              </a:rPr>
              <a:t>Price</a:t>
            </a:r>
          </a:p>
        </p:txBody>
      </p:sp>
      <p:sp>
        <p:nvSpPr>
          <p:cNvPr id="21549" name="Rectangle 45"/>
          <p:cNvSpPr>
            <a:spLocks noChangeArrowheads="1"/>
          </p:cNvSpPr>
          <p:nvPr/>
        </p:nvSpPr>
        <p:spPr bwMode="auto">
          <a:xfrm>
            <a:off x="7067551" y="6400800"/>
            <a:ext cx="559448" cy="31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600" b="1" dirty="0">
                <a:solidFill>
                  <a:schemeClr val="accent5">
                    <a:lumMod val="50000"/>
                  </a:schemeClr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6320636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5469126" y="3083938"/>
            <a:ext cx="1237839" cy="11839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V="1">
            <a:off x="6110558" y="774499"/>
            <a:ext cx="18461" cy="23151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6095991" y="4267900"/>
            <a:ext cx="9" cy="219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6718192" y="3596865"/>
            <a:ext cx="2109774" cy="397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 flipV="1">
            <a:off x="3429581" y="3556799"/>
            <a:ext cx="2073990" cy="12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609853" y="82612"/>
            <a:ext cx="6972293" cy="43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/>
          <a:p>
            <a:pPr algn="ctr"/>
            <a:r>
              <a:rPr lang="en-US" altLang="en-US" sz="2400" b="1" dirty="0"/>
              <a:t>Harvest/Postharvest Grain Sales Strategies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5503571" y="3336218"/>
            <a:ext cx="1143000" cy="57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>
            <a:spAutoFit/>
          </a:bodyPr>
          <a:lstStyle/>
          <a:p>
            <a:pPr algn="ctr"/>
            <a:r>
              <a:rPr lang="en-US" altLang="en-US" sz="1650" b="1" dirty="0"/>
              <a:t>Expected</a:t>
            </a:r>
          </a:p>
          <a:p>
            <a:pPr algn="ctr"/>
            <a:r>
              <a:rPr lang="en-US" altLang="en-US" sz="1650" b="1" dirty="0"/>
              <a:t>Changes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3671305" y="3593746"/>
            <a:ext cx="1559978" cy="53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650" b="1" dirty="0">
                <a:solidFill>
                  <a:srgbClr val="FF0033"/>
                </a:solidFill>
              </a:rPr>
              <a:t>Narrowing Basis</a:t>
            </a:r>
            <a:endParaRPr lang="en-US" altLang="en-US" sz="1650" dirty="0">
              <a:solidFill>
                <a:srgbClr val="FF0033"/>
              </a:solidFill>
            </a:endParaRPr>
          </a:p>
          <a:p>
            <a:r>
              <a:rPr lang="en-US" altLang="en-US" sz="1350" i="1" dirty="0">
                <a:solidFill>
                  <a:srgbClr val="FF0033"/>
                </a:solidFill>
              </a:rPr>
              <a:t>“Stronger” Basis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6787369" y="3627702"/>
            <a:ext cx="1474763" cy="53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650" b="1" dirty="0">
                <a:solidFill>
                  <a:srgbClr val="FF0033"/>
                </a:solidFill>
              </a:rPr>
              <a:t>Widening Basis</a:t>
            </a:r>
            <a:endParaRPr lang="en-US" altLang="en-US" sz="1650" dirty="0">
              <a:solidFill>
                <a:srgbClr val="FF0033"/>
              </a:solidFill>
            </a:endParaRPr>
          </a:p>
          <a:p>
            <a:r>
              <a:rPr lang="en-US" altLang="en-US" sz="1350" i="1" dirty="0">
                <a:solidFill>
                  <a:srgbClr val="FF0033"/>
                </a:solidFill>
              </a:rPr>
              <a:t>“Weaker” Basis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 rot="16200000">
            <a:off x="5169199" y="1663405"/>
            <a:ext cx="1371401" cy="32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650" b="1">
                <a:solidFill>
                  <a:schemeClr val="accent2"/>
                </a:solidFill>
              </a:rPr>
              <a:t>Rising Futures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 rot="16200000">
            <a:off x="5175812" y="5147769"/>
            <a:ext cx="1415323" cy="32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650" b="1">
                <a:solidFill>
                  <a:schemeClr val="accent2"/>
                </a:solidFill>
              </a:rPr>
              <a:t>Falling Futures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3373726" y="774499"/>
            <a:ext cx="2265379" cy="23869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6557962" y="774499"/>
            <a:ext cx="2281231" cy="23710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3373726" y="4233863"/>
            <a:ext cx="2249035" cy="22240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3373726" y="837347"/>
            <a:ext cx="2276442" cy="132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/>
          <a:p>
            <a:r>
              <a:rPr lang="en-US" altLang="en-US" sz="1350" b="1" dirty="0">
                <a:solidFill>
                  <a:srgbClr val="FF0033"/>
                </a:solidFill>
              </a:rPr>
              <a:t>1. Store &amp; Wait for better</a:t>
            </a:r>
          </a:p>
          <a:p>
            <a:r>
              <a:rPr lang="en-US" altLang="en-US" sz="1350" b="1" dirty="0">
                <a:solidFill>
                  <a:srgbClr val="FF0033"/>
                </a:solidFill>
              </a:rPr>
              <a:t>    cash sale prices</a:t>
            </a:r>
            <a:endParaRPr lang="en-US" altLang="en-US" sz="1050" b="1" dirty="0">
              <a:solidFill>
                <a:srgbClr val="FF0033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050" dirty="0"/>
              <a:t>2. </a:t>
            </a:r>
            <a:r>
              <a:rPr lang="en-US" altLang="en-US" sz="1050" i="1" u="sng" dirty="0"/>
              <a:t>(To Manage Price Risk)</a:t>
            </a:r>
            <a:endParaRPr lang="en-US" altLang="en-US" sz="1050" u="sng" dirty="0"/>
          </a:p>
          <a:p>
            <a:r>
              <a:rPr lang="en-US" altLang="en-US" sz="1050" dirty="0"/>
              <a:t>    Buy Put Options to allow</a:t>
            </a:r>
          </a:p>
          <a:p>
            <a:r>
              <a:rPr lang="en-US" altLang="en-US" sz="1050" dirty="0"/>
              <a:t>      for rising futures &amp;</a:t>
            </a:r>
          </a:p>
          <a:p>
            <a:r>
              <a:rPr lang="en-US" altLang="en-US" sz="1050" dirty="0"/>
              <a:t>      narrowing basis</a:t>
            </a:r>
          </a:p>
          <a:p>
            <a:r>
              <a:rPr lang="en-US" altLang="en-US" sz="1050" b="1" dirty="0">
                <a:solidFill>
                  <a:schemeClr val="accent3">
                    <a:lumMod val="50000"/>
                  </a:schemeClr>
                </a:solidFill>
              </a:rPr>
              <a:t>    Use Marketing Loan</a:t>
            </a: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6998494" y="1073944"/>
            <a:ext cx="139525" cy="34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endParaRPr lang="en-US" altLang="en-US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6553199" y="857250"/>
            <a:ext cx="2281225" cy="132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/>
          <a:p>
            <a:r>
              <a:rPr lang="en-US" altLang="en-US" sz="1350" b="1" dirty="0">
                <a:solidFill>
                  <a:srgbClr val="FF0033"/>
                </a:solidFill>
              </a:rPr>
              <a:t>1. Basis Contract &amp; Store</a:t>
            </a:r>
            <a:endParaRPr lang="en-US" altLang="en-US" sz="1350" b="1" dirty="0"/>
          </a:p>
          <a:p>
            <a:r>
              <a:rPr lang="en-US" altLang="en-US" sz="1350" dirty="0"/>
              <a:t>   </a:t>
            </a:r>
            <a:r>
              <a:rPr lang="en-US" altLang="en-US" sz="1050" b="1" i="1" dirty="0">
                <a:solidFill>
                  <a:srgbClr val="FF0033"/>
                </a:solidFill>
              </a:rPr>
              <a:t>(Lock in narrow basis)</a:t>
            </a:r>
          </a:p>
          <a:p>
            <a:r>
              <a:rPr lang="en-US" altLang="en-US" sz="1050" dirty="0">
                <a:solidFill>
                  <a:schemeClr val="accent3">
                    <a:lumMod val="50000"/>
                  </a:schemeClr>
                </a:solidFill>
              </a:rPr>
              <a:t>2. Sell Grain, Buy Call Option</a:t>
            </a:r>
            <a:endParaRPr lang="en-US" altLang="en-US" sz="1050" i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050" dirty="0"/>
              <a:t>3. </a:t>
            </a:r>
            <a:r>
              <a:rPr lang="en-US" altLang="en-US" sz="1050" b="1" i="1" u="sng" dirty="0"/>
              <a:t>(To Manage Price Risk)</a:t>
            </a:r>
          </a:p>
          <a:p>
            <a:r>
              <a:rPr lang="en-US" altLang="en-US" sz="1050" dirty="0"/>
              <a:t>    Minimum Price Contract</a:t>
            </a:r>
          </a:p>
          <a:p>
            <a:r>
              <a:rPr lang="en-US" altLang="en-US" sz="1050" dirty="0"/>
              <a:t>      </a:t>
            </a:r>
            <a:r>
              <a:rPr lang="en-US" altLang="en-US" sz="1050" i="1" dirty="0"/>
              <a:t>(Lock in basis)</a:t>
            </a:r>
          </a:p>
          <a:p>
            <a:r>
              <a:rPr lang="en-US" altLang="en-US" sz="1050" b="1" dirty="0">
                <a:solidFill>
                  <a:schemeClr val="accent3">
                    <a:lumMod val="50000"/>
                  </a:schemeClr>
                </a:solidFill>
              </a:rPr>
              <a:t>    Use Marketing Loan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3373726" y="4227910"/>
            <a:ext cx="2192015" cy="127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/>
          <a:p>
            <a:r>
              <a:rPr lang="en-US" altLang="en-US" sz="1350" b="1" dirty="0">
                <a:solidFill>
                  <a:srgbClr val="FF0033"/>
                </a:solidFill>
              </a:rPr>
              <a:t>1. Sell Cash Grain </a:t>
            </a:r>
          </a:p>
          <a:p>
            <a:r>
              <a:rPr lang="en-US" altLang="en-US" sz="1050" dirty="0">
                <a:solidFill>
                  <a:schemeClr val="accent2">
                    <a:lumMod val="50000"/>
                  </a:schemeClr>
                </a:solidFill>
              </a:rPr>
              <a:t>2. Storage Hedge or HTA</a:t>
            </a:r>
          </a:p>
          <a:p>
            <a:r>
              <a:rPr lang="en-US" altLang="en-US" sz="1050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en-US" altLang="en-US" sz="1050" i="1" dirty="0">
                <a:solidFill>
                  <a:schemeClr val="accent2">
                    <a:lumMod val="50000"/>
                  </a:schemeClr>
                </a:solidFill>
              </a:rPr>
              <a:t>(Lock in futures, not basis)</a:t>
            </a:r>
            <a:endParaRPr lang="en-US" altLang="en-US" sz="135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050" dirty="0"/>
              <a:t>3. </a:t>
            </a:r>
            <a:r>
              <a:rPr lang="en-US" altLang="en-US" sz="1050" b="1" i="1" u="sng" dirty="0"/>
              <a:t>(To Manage Price Risk)</a:t>
            </a:r>
            <a:endParaRPr lang="en-US" altLang="en-US" sz="1050" b="1" i="1" dirty="0"/>
          </a:p>
          <a:p>
            <a:r>
              <a:rPr lang="en-US" altLang="en-US" sz="1050" dirty="0"/>
              <a:t>    Buy Put Options to protect</a:t>
            </a:r>
          </a:p>
          <a:p>
            <a:r>
              <a:rPr lang="en-US" altLang="en-US" sz="1050" dirty="0"/>
              <a:t>      from falling futures</a:t>
            </a:r>
          </a:p>
          <a:p>
            <a:r>
              <a:rPr lang="en-US" altLang="en-US" sz="1050" dirty="0"/>
              <a:t>    </a:t>
            </a:r>
            <a:r>
              <a:rPr lang="en-US" altLang="en-US" sz="1050" b="1" dirty="0">
                <a:solidFill>
                  <a:schemeClr val="accent2"/>
                </a:solidFill>
              </a:rPr>
              <a:t>Use Marketing Loan</a:t>
            </a:r>
            <a:r>
              <a:rPr lang="en-US" altLang="en-US" sz="1050" b="1" dirty="0"/>
              <a:t> 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 rot="16200000">
            <a:off x="3324602" y="2693755"/>
            <a:ext cx="490519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dirty="0"/>
              <a:t>Price</a:t>
            </a: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4219404" y="3146912"/>
            <a:ext cx="488915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dirty="0"/>
              <a:t>Time</a:t>
            </a:r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 flipV="1">
            <a:off x="3871913" y="2464219"/>
            <a:ext cx="1543050" cy="17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 flipV="1">
            <a:off x="3983984" y="2575322"/>
            <a:ext cx="1543050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3863641" y="2233473"/>
            <a:ext cx="805990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b="1" dirty="0"/>
              <a:t>Futures $</a:t>
            </a: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3985657" y="2678030"/>
            <a:ext cx="604332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b="1" dirty="0">
                <a:solidFill>
                  <a:srgbClr val="FF0033"/>
                </a:solidFill>
              </a:rPr>
              <a:t>Cash $</a:t>
            </a: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6924518" y="2300447"/>
            <a:ext cx="1371601" cy="55388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 flipV="1">
            <a:off x="6979436" y="2832962"/>
            <a:ext cx="1428750" cy="17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/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6935581" y="2226782"/>
            <a:ext cx="805990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b="1" dirty="0"/>
              <a:t>Futures $</a:t>
            </a: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7373925" y="2637001"/>
            <a:ext cx="604332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b="1" dirty="0">
                <a:solidFill>
                  <a:srgbClr val="FF0033"/>
                </a:solidFill>
              </a:rPr>
              <a:t>Cash $</a:t>
            </a: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 rot="16200000">
            <a:off x="6500138" y="2551488"/>
            <a:ext cx="490519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dirty="0"/>
              <a:t>Price</a:t>
            </a: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7018360" y="3137104"/>
            <a:ext cx="488915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dirty="0"/>
              <a:t>Time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 rot="16200000">
            <a:off x="3363439" y="5704107"/>
            <a:ext cx="490519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dirty="0"/>
              <a:t>Price</a:t>
            </a: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4233908" y="6481130"/>
            <a:ext cx="488915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dirty="0"/>
              <a:t>Time</a:t>
            </a:r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3871913" y="5721182"/>
            <a:ext cx="1595437" cy="50816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>
            <a:off x="3747440" y="6191813"/>
            <a:ext cx="1719910" cy="151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4541044" y="5656660"/>
            <a:ext cx="805990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b="1"/>
              <a:t>Futures $</a:t>
            </a: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4198144" y="5999560"/>
            <a:ext cx="604332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b="1">
                <a:solidFill>
                  <a:srgbClr val="FF0033"/>
                </a:solidFill>
              </a:rPr>
              <a:t>Cash $</a:t>
            </a:r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6610350" y="4229100"/>
            <a:ext cx="2192015" cy="224805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67" name="Rectangle 39"/>
          <p:cNvSpPr>
            <a:spLocks noChangeArrowheads="1"/>
          </p:cNvSpPr>
          <p:nvPr/>
        </p:nvSpPr>
        <p:spPr bwMode="auto">
          <a:xfrm>
            <a:off x="6610350" y="4229100"/>
            <a:ext cx="2209748" cy="160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/>
          <a:p>
            <a:r>
              <a:rPr lang="en-US" altLang="en-US" sz="1350" b="1" dirty="0">
                <a:solidFill>
                  <a:srgbClr val="FF0033"/>
                </a:solidFill>
              </a:rPr>
              <a:t>1. Sell Cash Grain</a:t>
            </a:r>
            <a:endParaRPr lang="en-US" altLang="en-US" sz="1050" b="1" dirty="0">
              <a:solidFill>
                <a:srgbClr val="FF0033"/>
              </a:solidFill>
            </a:endParaRPr>
          </a:p>
          <a:p>
            <a:r>
              <a:rPr lang="en-US" altLang="en-US" sz="1050" dirty="0">
                <a:solidFill>
                  <a:schemeClr val="accent2">
                    <a:lumMod val="50000"/>
                  </a:schemeClr>
                </a:solidFill>
              </a:rPr>
              <a:t>2. Forward Cash Contract</a:t>
            </a:r>
          </a:p>
          <a:p>
            <a:r>
              <a:rPr lang="en-US" altLang="en-US" sz="1050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en-US" altLang="en-US" sz="1050" i="1" dirty="0">
                <a:solidFill>
                  <a:schemeClr val="accent2">
                    <a:lumMod val="50000"/>
                  </a:schemeClr>
                </a:solidFill>
              </a:rPr>
              <a:t>(Lock in futures &amp; basis)</a:t>
            </a:r>
            <a:endParaRPr lang="en-US" altLang="en-US" sz="105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050" dirty="0"/>
              <a:t>3. </a:t>
            </a:r>
            <a:r>
              <a:rPr lang="en-US" altLang="en-US" sz="1050" b="1" i="1" u="sng" dirty="0"/>
              <a:t>(To Manage Price Risk)</a:t>
            </a:r>
          </a:p>
          <a:p>
            <a:r>
              <a:rPr lang="en-US" altLang="en-US" sz="1050" dirty="0"/>
              <a:t>    Minimum Price Contract</a:t>
            </a:r>
          </a:p>
          <a:p>
            <a:r>
              <a:rPr lang="en-US" altLang="en-US" sz="1050" dirty="0"/>
              <a:t>      to protect from wider </a:t>
            </a:r>
          </a:p>
          <a:p>
            <a:r>
              <a:rPr lang="en-US" altLang="en-US" sz="1050" dirty="0"/>
              <a:t>      basis &amp; falling futures</a:t>
            </a:r>
          </a:p>
          <a:p>
            <a:r>
              <a:rPr lang="en-US" altLang="en-US" sz="1050" i="1" dirty="0"/>
              <a:t>    </a:t>
            </a:r>
            <a:r>
              <a:rPr lang="en-US" altLang="en-US" sz="1050" b="1" dirty="0">
                <a:solidFill>
                  <a:schemeClr val="accent2"/>
                </a:solidFill>
              </a:rPr>
              <a:t>Use Marketing Loan</a:t>
            </a:r>
            <a:endParaRPr lang="en-US" altLang="en-US" sz="1050" b="1" i="1" dirty="0"/>
          </a:p>
          <a:p>
            <a:endParaRPr lang="en-US" altLang="en-US" sz="1050" dirty="0"/>
          </a:p>
        </p:txBody>
      </p:sp>
      <p:sp>
        <p:nvSpPr>
          <p:cNvPr id="22568" name="Line 40"/>
          <p:cNvSpPr>
            <a:spLocks noChangeShapeType="1"/>
          </p:cNvSpPr>
          <p:nvPr/>
        </p:nvSpPr>
        <p:spPr bwMode="auto">
          <a:xfrm>
            <a:off x="6934832" y="5790778"/>
            <a:ext cx="154305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69" name="Line 41"/>
          <p:cNvSpPr>
            <a:spLocks noChangeShapeType="1"/>
          </p:cNvSpPr>
          <p:nvPr/>
        </p:nvSpPr>
        <p:spPr bwMode="auto">
          <a:xfrm>
            <a:off x="6865701" y="5915138"/>
            <a:ext cx="1543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7529830" y="5647987"/>
            <a:ext cx="805990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b="1" dirty="0"/>
              <a:t>Futures $</a:t>
            </a: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7524751" y="5943600"/>
            <a:ext cx="604332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b="1">
                <a:solidFill>
                  <a:srgbClr val="FF0033"/>
                </a:solidFill>
              </a:rPr>
              <a:t>Cash $</a:t>
            </a: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 rot="16140000">
            <a:off x="6495879" y="5892107"/>
            <a:ext cx="490519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dirty="0"/>
              <a:t>Price</a:t>
            </a: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7311044" y="6477152"/>
            <a:ext cx="488915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altLang="en-US" sz="135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589713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C0AE2-7B14-49DB-AE28-5F367A92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C5035B-51D7-43BE-9638-E6EEF6ED3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38100"/>
            <a:ext cx="8896350" cy="67818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EF1FF0-5D27-4192-86BB-EDB4D2A6F7C1}"/>
              </a:ext>
            </a:extLst>
          </p:cNvPr>
          <p:cNvSpPr/>
          <p:nvPr/>
        </p:nvSpPr>
        <p:spPr>
          <a:xfrm>
            <a:off x="9263271" y="1441174"/>
            <a:ext cx="874642" cy="86470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718FC9-8D17-4058-B478-664534EABA32}"/>
              </a:ext>
            </a:extLst>
          </p:cNvPr>
          <p:cNvSpPr/>
          <p:nvPr/>
        </p:nvSpPr>
        <p:spPr>
          <a:xfrm>
            <a:off x="9263271" y="2544416"/>
            <a:ext cx="874642" cy="116453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12AA8E5-0449-40F9-BD2E-B2C3E6C83E8C}"/>
              </a:ext>
            </a:extLst>
          </p:cNvPr>
          <p:cNvSpPr/>
          <p:nvPr/>
        </p:nvSpPr>
        <p:spPr>
          <a:xfrm>
            <a:off x="9263271" y="3708952"/>
            <a:ext cx="874642" cy="1379884"/>
          </a:xfrm>
          <a:prstGeom prst="round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489383-DEE4-4773-9CFB-C36B598ADF90}"/>
              </a:ext>
            </a:extLst>
          </p:cNvPr>
          <p:cNvSpPr/>
          <p:nvPr/>
        </p:nvSpPr>
        <p:spPr>
          <a:xfrm>
            <a:off x="9263271" y="5088836"/>
            <a:ext cx="874641" cy="89452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5739CD-DC69-4E12-892E-A441D4A91551}"/>
              </a:ext>
            </a:extLst>
          </p:cNvPr>
          <p:cNvSpPr/>
          <p:nvPr/>
        </p:nvSpPr>
        <p:spPr>
          <a:xfrm>
            <a:off x="9263271" y="6110911"/>
            <a:ext cx="874641" cy="35780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6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25E001-890E-4CC5-9BDF-E845D36A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8" y="60842"/>
            <a:ext cx="11910175" cy="674654"/>
          </a:xfrm>
          <a:solidFill>
            <a:srgbClr val="4C216D"/>
          </a:solidFill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</a:rPr>
              <a:t>U.S. Soybean Supply-Demand </a:t>
            </a:r>
            <a:r>
              <a:rPr lang="en-US" sz="2000" dirty="0">
                <a:solidFill>
                  <a:srgbClr val="FFFFC1"/>
                </a:solidFill>
              </a:rPr>
              <a:t>3/10/2020 WASDE + Outlook Conf.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4F76BD5-4B5C-4E30-93D1-63CE4EF62F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29823"/>
              </p:ext>
            </p:extLst>
          </p:nvPr>
        </p:nvGraphicFramePr>
        <p:xfrm>
          <a:off x="136048" y="735496"/>
          <a:ext cx="11910175" cy="595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516">
                  <a:extLst>
                    <a:ext uri="{9D8B030D-6E8A-4147-A177-3AD203B41FA5}">
                      <a16:colId xmlns:a16="http://schemas.microsoft.com/office/drawing/2014/main" val="3247314102"/>
                    </a:ext>
                  </a:extLst>
                </a:gridCol>
                <a:gridCol w="2047461">
                  <a:extLst>
                    <a:ext uri="{9D8B030D-6E8A-4147-A177-3AD203B41FA5}">
                      <a16:colId xmlns:a16="http://schemas.microsoft.com/office/drawing/2014/main" val="2607847441"/>
                    </a:ext>
                  </a:extLst>
                </a:gridCol>
                <a:gridCol w="2037522">
                  <a:extLst>
                    <a:ext uri="{9D8B030D-6E8A-4147-A177-3AD203B41FA5}">
                      <a16:colId xmlns:a16="http://schemas.microsoft.com/office/drawing/2014/main" val="2299404657"/>
                    </a:ext>
                  </a:extLst>
                </a:gridCol>
                <a:gridCol w="2087217">
                  <a:extLst>
                    <a:ext uri="{9D8B030D-6E8A-4147-A177-3AD203B41FA5}">
                      <a16:colId xmlns:a16="http://schemas.microsoft.com/office/drawing/2014/main" val="366743558"/>
                    </a:ext>
                  </a:extLst>
                </a:gridCol>
                <a:gridCol w="2047459">
                  <a:extLst>
                    <a:ext uri="{9D8B030D-6E8A-4147-A177-3AD203B41FA5}">
                      <a16:colId xmlns:a16="http://schemas.microsoft.com/office/drawing/2014/main" val="2875403267"/>
                    </a:ext>
                  </a:extLst>
                </a:gridCol>
              </a:tblGrid>
              <a:tr h="3968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MY 2017/18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MY 2018/19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MY 2019/20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MY 2020/21*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31009"/>
                  </a:ext>
                </a:extLst>
              </a:tr>
              <a:tr h="396962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U.S. Soybean Area Planted </a:t>
                      </a:r>
                      <a:r>
                        <a:rPr lang="en-US" sz="1000" b="0" dirty="0" err="1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en-US" sz="1000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acres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89.542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87.5940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75.021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85.000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953968"/>
                  </a:ext>
                </a:extLst>
              </a:tr>
              <a:tr h="39686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U.S. Soybean Area Harvested </a:t>
                      </a:r>
                      <a:r>
                        <a:rPr lang="en-US" sz="1000" b="0" dirty="0" err="1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en-US" sz="1000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acres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90.162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89.167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76.100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84.200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877123"/>
                  </a:ext>
                </a:extLst>
              </a:tr>
              <a:tr h="396863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U.S. Soybean Yield </a:t>
                      </a:r>
                      <a:r>
                        <a:rPr lang="en-US" sz="1000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bushels per harvested acre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49.3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50.6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47.4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49.8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857734"/>
                  </a:ext>
                </a:extLst>
              </a:tr>
              <a:tr h="3969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U.S. Soybean Production </a:t>
                      </a:r>
                      <a:r>
                        <a:rPr lang="en-US" sz="1000" b="0" dirty="0" err="1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en-US" sz="1000" b="0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bu. ‘mb’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4,412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4,428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3,558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5C2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4,195</a:t>
                      </a:r>
                    </a:p>
                  </a:txBody>
                  <a:tcPr>
                    <a:solidFill>
                      <a:srgbClr val="F2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148686"/>
                  </a:ext>
                </a:extLst>
              </a:tr>
              <a:tr h="3968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Beginning Stocks </a:t>
                      </a:r>
                      <a:r>
                        <a:rPr lang="en-US" sz="1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627946"/>
                  </a:ext>
                </a:extLst>
              </a:tr>
              <a:tr h="39686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Imports </a:t>
                      </a:r>
                      <a:r>
                        <a:rPr lang="en-US" sz="1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217515"/>
                  </a:ext>
                </a:extLst>
              </a:tr>
              <a:tr h="396962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Supply </a:t>
                      </a:r>
                      <a:r>
                        <a:rPr lang="en-US" sz="1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4,735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4,880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4,482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4,635</a:t>
                      </a:r>
                    </a:p>
                  </a:txBody>
                  <a:tcPr>
                    <a:solidFill>
                      <a:srgbClr val="EB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152683"/>
                  </a:ext>
                </a:extLst>
              </a:tr>
              <a:tr h="39686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 Crush </a:t>
                      </a:r>
                      <a:r>
                        <a:rPr lang="en-US" sz="1000" b="0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2,055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2,092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2,105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2,105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201332"/>
                  </a:ext>
                </a:extLst>
              </a:tr>
              <a:tr h="39686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Exports </a:t>
                      </a:r>
                      <a:r>
                        <a:rPr lang="en-US" sz="1000" b="0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2,134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1,748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1,825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2,050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360728"/>
                  </a:ext>
                </a:extLst>
              </a:tr>
              <a:tr h="39686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Seed &amp; Residual </a:t>
                      </a:r>
                      <a:r>
                        <a:rPr lang="en-US" sz="1000" b="0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017834"/>
                  </a:ext>
                </a:extLst>
              </a:tr>
              <a:tr h="396962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Use </a:t>
                      </a:r>
                      <a:r>
                        <a:rPr lang="en-US" sz="1000" b="1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4,297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3,971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4,058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solidFill>
                            <a:srgbClr val="48280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4,314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910820"/>
                  </a:ext>
                </a:extLst>
              </a:tr>
              <a:tr h="396962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Ending Stocks </a:t>
                      </a:r>
                      <a:r>
                        <a:rPr lang="en-US" sz="1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068833"/>
                  </a:ext>
                </a:extLst>
              </a:tr>
              <a:tr h="396863">
                <a:tc>
                  <a:txBody>
                    <a:bodyPr/>
                    <a:lstStyle/>
                    <a:p>
                      <a:r>
                        <a:rPr lang="en-US" sz="18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Ending Stocks-to-Use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10.2%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22.9%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10.5%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7.4%</a:t>
                      </a:r>
                    </a:p>
                  </a:txBody>
                  <a:tcPr>
                    <a:solidFill>
                      <a:srgbClr val="F9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065202"/>
                  </a:ext>
                </a:extLst>
              </a:tr>
              <a:tr h="396962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U.S. Avg. Farm Price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$/bu.</a:t>
                      </a:r>
                    </a:p>
                  </a:txBody>
                  <a:tcP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$9.33</a:t>
                      </a:r>
                    </a:p>
                  </a:txBody>
                  <a:tcP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$8.48</a:t>
                      </a:r>
                    </a:p>
                  </a:txBody>
                  <a:tcP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**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$8.70</a:t>
                      </a:r>
                    </a:p>
                  </a:txBody>
                  <a:tcP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$8.80</a:t>
                      </a:r>
                    </a:p>
                  </a:txBody>
                  <a:tcP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75288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58B13-2F96-4729-B945-B4DF6A5B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9209" y="0"/>
            <a:ext cx="632791" cy="407504"/>
          </a:xfrm>
        </p:spPr>
        <p:txBody>
          <a:bodyPr/>
          <a:lstStyle/>
          <a:p>
            <a:fld id="{D57F1E4F-1CFF-5643-939E-217C01CDF565}" type="slidenum">
              <a:rPr lang="en-US" sz="2000" smtClean="0">
                <a:solidFill>
                  <a:srgbClr val="FFFF00"/>
                </a:solidFill>
              </a:rPr>
              <a:pPr/>
              <a:t>7</a:t>
            </a:fld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4E7CE1F6-0F01-4BA3-AEF7-C09B746BECFF}"/>
              </a:ext>
            </a:extLst>
          </p:cNvPr>
          <p:cNvSpPr/>
          <p:nvPr/>
        </p:nvSpPr>
        <p:spPr>
          <a:xfrm>
            <a:off x="11022495" y="1082158"/>
            <a:ext cx="1033457" cy="5715000"/>
          </a:xfrm>
          <a:prstGeom prst="roundRect">
            <a:avLst/>
          </a:prstGeom>
          <a:noFill/>
          <a:ln w="412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5B89C5-F7BB-400A-AB9F-21D41B0A3A52}"/>
              </a:ext>
            </a:extLst>
          </p:cNvPr>
          <p:cNvSpPr txBox="1"/>
          <p:nvPr/>
        </p:nvSpPr>
        <p:spPr>
          <a:xfrm>
            <a:off x="10426148" y="1063488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5C2A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398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90AE3-A436-4FC7-B2CE-CFC4E8EC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7F47FC-B992-4742-9672-9E69B1D9A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4" y="134382"/>
            <a:ext cx="1044030" cy="6629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2AEF39-61E6-4D57-A6CE-6C9AA7E4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873" y="114950"/>
            <a:ext cx="7354500" cy="164878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A01EA9-FA19-4F55-AE4D-A65E45727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482" y="1345593"/>
            <a:ext cx="1758181" cy="284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0CD9FF-F887-4C5D-B966-E8F185923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70" y="1891884"/>
            <a:ext cx="7354500" cy="96550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6F4A78-E264-4828-846C-E0FCFE7B1D9D}"/>
              </a:ext>
            </a:extLst>
          </p:cNvPr>
          <p:cNvSpPr txBox="1"/>
          <p:nvPr/>
        </p:nvSpPr>
        <p:spPr>
          <a:xfrm>
            <a:off x="193270" y="3011281"/>
            <a:ext cx="116904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7030A0"/>
                </a:solidFill>
              </a:rPr>
              <a:t>The number of total confirmed cases in China rose to 4,515 as of 27 January, up from 2,835 a day earlier. The country has meanwhile further tightened travel restrictions to try and curb the spread of the virus. The city of Wuhan, thought to be the </a:t>
            </a:r>
            <a:r>
              <a:rPr lang="en-US" sz="2400" dirty="0" err="1">
                <a:solidFill>
                  <a:srgbClr val="7030A0"/>
                </a:solidFill>
              </a:rPr>
              <a:t>epicentre</a:t>
            </a:r>
            <a:r>
              <a:rPr lang="en-US" sz="2400" dirty="0">
                <a:solidFill>
                  <a:srgbClr val="7030A0"/>
                </a:solidFill>
              </a:rPr>
              <a:t> of it, is already in effective lockdown as is much of surrounding Hubei province. </a:t>
            </a: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The coronavirus causes severe acute respiratory infection and there is no specific cure or vaccine. Most of the deaths have been of elderly people or those with pre-existing respiratory problems.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356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6CA327-4B67-498C-87A3-DFA0006D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0"/>
            <a:ext cx="838199" cy="486946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7030A0"/>
                </a:solidFill>
              </a:rPr>
              <a:pPr/>
              <a:t>9</a:t>
            </a:fld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13B7FE-90EB-4AB1-97C0-E8CB13923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99" y="243472"/>
            <a:ext cx="7705159" cy="899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97A16E-45D8-405D-9265-9DB775D12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739" y="108916"/>
            <a:ext cx="2657062" cy="1228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006DA4-5B9E-4EF1-8963-E2FB878E7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99" y="1142999"/>
            <a:ext cx="3904980" cy="3379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AF4A6A4-526A-41F1-BCA0-B59699888432}"/>
              </a:ext>
            </a:extLst>
          </p:cNvPr>
          <p:cNvSpPr/>
          <p:nvPr/>
        </p:nvSpPr>
        <p:spPr>
          <a:xfrm>
            <a:off x="298173" y="1859340"/>
            <a:ext cx="11549269" cy="4136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005C2A"/>
                </a:solidFill>
              </a:rPr>
              <a:t>“This unknown has put a lot of </a:t>
            </a:r>
            <a:r>
              <a:rPr lang="en-US" sz="2400" u="sng" dirty="0">
                <a:solidFill>
                  <a:srgbClr val="005C2A"/>
                </a:solidFill>
              </a:rPr>
              <a:t>negative pressure on prices and agriculture prices</a:t>
            </a:r>
            <a:r>
              <a:rPr lang="en-US" sz="2400" dirty="0">
                <a:solidFill>
                  <a:srgbClr val="005C2A"/>
                </a:solidFill>
              </a:rPr>
              <a:t>. Grain as well as livestock has been caught up in this big swirl of </a:t>
            </a:r>
            <a:r>
              <a:rPr lang="en-US" sz="2400" u="sng" dirty="0">
                <a:solidFill>
                  <a:srgbClr val="005C2A"/>
                </a:solidFill>
              </a:rPr>
              <a:t>uncertainty</a:t>
            </a:r>
            <a:r>
              <a:rPr lang="en-US" sz="2400" dirty="0">
                <a:solidFill>
                  <a:srgbClr val="005C2A"/>
                </a:solidFill>
              </a:rPr>
              <a:t>. So it's not that the coronavirus is going to directly impact people’s eating habits, but agriculture is one of these industries that got caught up in this whirlwind of concern and worry,” </a:t>
            </a:r>
            <a:r>
              <a:rPr lang="en-US" sz="2400" dirty="0"/>
              <a:t>said </a:t>
            </a:r>
            <a:r>
              <a:rPr lang="en-US" sz="2400" b="1" dirty="0"/>
              <a:t>Frayne Olson, NDSU Extension Service crops economist/marketing specialist</a:t>
            </a:r>
            <a:r>
              <a:rPr lang="en-US" sz="2400" dirty="0"/>
              <a:t>. “</a:t>
            </a:r>
            <a:r>
              <a:rPr lang="en-US" sz="2400" dirty="0">
                <a:solidFill>
                  <a:srgbClr val="C00000"/>
                </a:solidFill>
              </a:rPr>
              <a:t>We just don't know what is going to happen, and as a result, </a:t>
            </a:r>
            <a:r>
              <a:rPr lang="en-US" sz="2400" u="sng" dirty="0">
                <a:solidFill>
                  <a:srgbClr val="C00000"/>
                </a:solidFill>
              </a:rPr>
              <a:t>people get very conservative </a:t>
            </a:r>
            <a:r>
              <a:rPr lang="en-US" sz="2400" dirty="0">
                <a:solidFill>
                  <a:srgbClr val="C00000"/>
                </a:solidFill>
              </a:rPr>
              <a:t>and </a:t>
            </a:r>
            <a:r>
              <a:rPr lang="en-US" sz="2400" u="sng" dirty="0">
                <a:solidFill>
                  <a:srgbClr val="C00000"/>
                </a:solidFill>
              </a:rPr>
              <a:t>prices start to fall</a:t>
            </a:r>
            <a:r>
              <a:rPr lang="en-US" sz="2400" dirty="0">
                <a:solidFill>
                  <a:srgbClr val="C00000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15419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F5E55C585DB41A8086B22A0BA3978" ma:contentTypeVersion="10" ma:contentTypeDescription="Create a new document." ma:contentTypeScope="" ma:versionID="4017d100ac469d27e8afbfcd5da291e5">
  <xsd:schema xmlns:xsd="http://www.w3.org/2001/XMLSchema" xmlns:xs="http://www.w3.org/2001/XMLSchema" xmlns:p="http://schemas.microsoft.com/office/2006/metadata/properties" xmlns:ns3="6d636ed6-4d22-4f9b-a70c-2b144907596b" xmlns:ns4="db382af5-41d1-4468-8b87-e2f8642e227d" targetNamespace="http://schemas.microsoft.com/office/2006/metadata/properties" ma:root="true" ma:fieldsID="a87cfaeeda2f48cde7ed09687aa51c61" ns3:_="" ns4:_="">
    <xsd:import namespace="6d636ed6-4d22-4f9b-a70c-2b144907596b"/>
    <xsd:import namespace="db382af5-41d1-4468-8b87-e2f8642e22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36ed6-4d22-4f9b-a70c-2b1449075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82af5-41d1-4468-8b87-e2f8642e2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E0990F-B159-4EBA-A78C-E7240C36BF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36ed6-4d22-4f9b-a70c-2b144907596b"/>
    <ds:schemaRef ds:uri="db382af5-41d1-4468-8b87-e2f8642e2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123FA8-27DB-4588-85EA-0ED96E699F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7E7BF9-2BCD-45F9-A433-FC4C501F7F16}">
  <ds:schemaRefs>
    <ds:schemaRef ds:uri="http://www.w3.org/XML/1998/namespace"/>
    <ds:schemaRef ds:uri="http://schemas.microsoft.com/office/infopath/2007/PartnerControls"/>
    <ds:schemaRef ds:uri="db382af5-41d1-4468-8b87-e2f8642e227d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6d636ed6-4d22-4f9b-a70c-2b144907596b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22464</TotalTime>
  <Words>2289</Words>
  <Application>Microsoft Office PowerPoint</Application>
  <PresentationFormat>Widescreen</PresentationFormat>
  <Paragraphs>515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Arial</vt:lpstr>
      <vt:lpstr>Calibri</vt:lpstr>
      <vt:lpstr>Century Gothic</vt:lpstr>
      <vt:lpstr>Century Schoolbook</vt:lpstr>
      <vt:lpstr>Courier New</vt:lpstr>
      <vt:lpstr>Garamond</vt:lpstr>
      <vt:lpstr>Symbol</vt:lpstr>
      <vt:lpstr>Times New Roman</vt:lpstr>
      <vt:lpstr>Wingdings</vt:lpstr>
      <vt:lpstr>Wingdings 3</vt:lpstr>
      <vt:lpstr>Ion Boardroom</vt:lpstr>
      <vt:lpstr>Clip</vt:lpstr>
      <vt:lpstr>2020 Feedgrain &amp; Soybean  Market Outlook  Oklahoma State University Market Update March 10, 2020</vt:lpstr>
      <vt:lpstr>PowerPoint Presentation</vt:lpstr>
      <vt:lpstr>U.S. Corn Supply-Demand 3/10/2020 WASDE + USDA Outlook Conf.*</vt:lpstr>
      <vt:lpstr>PowerPoint Presentation</vt:lpstr>
      <vt:lpstr>U.S. Sorghum Supply-Demand 3/10/2020 WASDE + Outlook Conf.</vt:lpstr>
      <vt:lpstr>PowerPoint Presentation</vt:lpstr>
      <vt:lpstr>U.S. Soybean Supply-Demand 3/10/2020 WASDE + Outlook Conf.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Unpredictable Grain Markets in Year 2020</vt:lpstr>
      <vt:lpstr>PowerPoint Presentation</vt:lpstr>
      <vt:lpstr>U.S. Corn Exports – Weekly thru 2/20/2020 </vt:lpstr>
      <vt:lpstr>U.S. Soybean Exports – Weekly thru February 27, 2020</vt:lpstr>
      <vt:lpstr>Market “Realities” to be determined ….</vt:lpstr>
      <vt:lpstr>More Grain Market Events to Anticipate</vt:lpstr>
      <vt:lpstr>More Grain Market Factors…..</vt:lpstr>
      <vt:lpstr>Corn Markets</vt:lpstr>
      <vt:lpstr>CME Corn Futures Weekly Chart: December 2015 – February 27, 2020</vt:lpstr>
      <vt:lpstr>CME Corn Futures Weekly Chart: December 2015 – March 9, 2020</vt:lpstr>
      <vt:lpstr>PowerPoint Presentation</vt:lpstr>
      <vt:lpstr>Probability of Corn Futures Trends Examining 1990-2019 (Last 30 years) </vt:lpstr>
      <vt:lpstr>PowerPoint Presentation</vt:lpstr>
      <vt:lpstr>PowerPoint Presentation</vt:lpstr>
      <vt:lpstr>Oklahoma Grain Cash Bids Monday, March 6, 2020  (Source: USDA AMS)</vt:lpstr>
      <vt:lpstr>Seasonality of Kansas Corn Prices – last 15 years</vt:lpstr>
      <vt:lpstr>Seasonality of Kansas Corn $’s – last 5-10-15 years</vt:lpstr>
      <vt:lpstr>U.S. Corn Stocks…..</vt:lpstr>
      <vt:lpstr>PowerPoint Presentation</vt:lpstr>
      <vt:lpstr>PowerPoint Presentation</vt:lpstr>
      <vt:lpstr>World &amp; World-less-China CORN Stocks &amp; %S/U</vt:lpstr>
      <vt:lpstr>PowerPoint Presentation</vt:lpstr>
      <vt:lpstr>PowerPoint Presentation</vt:lpstr>
      <vt:lpstr>Soybean Markets</vt:lpstr>
      <vt:lpstr>CME Soybean Futures  Weekly Chart: Fall 2015 through March 9, 2020 </vt:lpstr>
      <vt:lpstr>PowerPoint Presentation</vt:lpstr>
      <vt:lpstr>Probability of Soybean Futures Trends Examining 1990-2019 (Last 29 years) </vt:lpstr>
      <vt:lpstr>PowerPoint Presentation</vt:lpstr>
      <vt:lpstr>PowerPoint Presentation</vt:lpstr>
      <vt:lpstr>Oklahoma Grain Cash Bids Monday, March 6, 2020  (Source: USDA AMS)</vt:lpstr>
      <vt:lpstr>Seasonality of KS Soybean Prices – last 15 years</vt:lpstr>
      <vt:lpstr>Seasonality of KS Soybean $’s – last 5-10-15 years</vt:lpstr>
      <vt:lpstr>U.S. Soybean Stocks…..</vt:lpstr>
      <vt:lpstr>U.S. Soybean % Stocks/Use vs Price$</vt:lpstr>
      <vt:lpstr>U.S. Soybean % Stocks/Use vs Price$</vt:lpstr>
      <vt:lpstr>PowerPoint Presentation</vt:lpstr>
      <vt:lpstr> Questions? Daniel O’Brien – Extension Ag Economist Blog:   www.ksugrains.wordpress.com KSUGrains on Twitter www.AgManager.info</vt:lpstr>
      <vt:lpstr>PowerPoint Presentation</vt:lpstr>
      <vt:lpstr>PowerPoint Presentation</vt:lpstr>
    </vt:vector>
  </TitlesOfParts>
  <Company>K-State Research and Extension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Outlook for Agricultural Markets in 2015-2016</dc:title>
  <dc:creator>Dan O'Brien</dc:creator>
  <cp:lastModifiedBy>Spradlin, Cassidy D</cp:lastModifiedBy>
  <cp:revision>1624</cp:revision>
  <cp:lastPrinted>2020-01-07T14:23:02Z</cp:lastPrinted>
  <dcterms:created xsi:type="dcterms:W3CDTF">2015-07-06T18:39:29Z</dcterms:created>
  <dcterms:modified xsi:type="dcterms:W3CDTF">2020-10-14T20:57:19Z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0x010100560F5E55C585DB41A8086B22A0BA3978</vt:lpwstr>
  </property>
</Properties>
</file>