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5" r:id="rId9"/>
    <p:sldId id="266" r:id="rId10"/>
    <p:sldId id="267" r:id="rId11"/>
    <p:sldId id="263" r:id="rId12"/>
    <p:sldId id="264" r:id="rId13"/>
    <p:sldId id="259" r:id="rId14"/>
    <p:sldId id="261" r:id="rId15"/>
    <p:sldId id="260" r:id="rId16"/>
    <p:sldId id="269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AC84-178C-4BC1-9E10-BC8BEF9F7DC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9F3C-35D7-4CE9-BAF0-B712CAC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Broadband in OK: 2018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Whitacre</a:t>
            </a:r>
          </a:p>
          <a:p>
            <a:r>
              <a:rPr lang="en-US" dirty="0" smtClean="0"/>
              <a:t>Professor and Extension Economist</a:t>
            </a:r>
          </a:p>
          <a:p>
            <a:r>
              <a:rPr lang="en-US" dirty="0" smtClean="0"/>
              <a:t>10/29/2018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7675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Communities Do to Get Broadband?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OK allows community-owned broadband networks (many states don’t)	</a:t>
            </a:r>
          </a:p>
          <a:p>
            <a:pPr lvl="1"/>
            <a:r>
              <a:rPr lang="en-US" dirty="0" smtClean="0"/>
              <a:t>Examples in OK:  Sallisaw, Tuttle, Ponca City</a:t>
            </a:r>
          </a:p>
          <a:p>
            <a:r>
              <a:rPr lang="en-US" dirty="0" smtClean="0"/>
              <a:t>Rural electric cooperatives are seeing an increasing role in providing broadband</a:t>
            </a:r>
          </a:p>
          <a:p>
            <a:pPr lvl="1"/>
            <a:r>
              <a:rPr lang="en-US" dirty="0" smtClean="0"/>
              <a:t>Northeast Oklahoma Electric Cooperative (Bolt Fiber)</a:t>
            </a:r>
          </a:p>
          <a:p>
            <a:pPr lvl="1"/>
            <a:r>
              <a:rPr lang="en-US" dirty="0" smtClean="0"/>
              <a:t>East Central Oklahoma Cooperative (Creek, McIntosh, Muskogee, Okfuskee, Tulsa, Wagoner)</a:t>
            </a:r>
          </a:p>
          <a:p>
            <a:pPr lvl="1"/>
            <a:r>
              <a:rPr lang="en-US" dirty="0" smtClean="0"/>
              <a:t>Oklahoma Electric Cooperative (OKC area)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6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71600"/>
            <a:ext cx="6961672" cy="17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35028"/>
            <a:ext cx="6324600" cy="106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6" y="4733925"/>
            <a:ext cx="5972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32327"/>
            <a:ext cx="8084543" cy="52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78" y="2402004"/>
            <a:ext cx="5038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Increase Broadband Availability Locally?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Talk to communities that have successfully implemented municipal broadband </a:t>
            </a:r>
          </a:p>
          <a:p>
            <a:pPr lvl="1"/>
            <a:r>
              <a:rPr lang="en-US" dirty="0" smtClean="0"/>
              <a:t>What steps to take?  </a:t>
            </a:r>
          </a:p>
          <a:p>
            <a:r>
              <a:rPr lang="en-US" dirty="0" smtClean="0"/>
              <a:t>Talk to USDA RD about funding available</a:t>
            </a:r>
          </a:p>
          <a:p>
            <a:pPr lvl="1"/>
            <a:r>
              <a:rPr lang="en-US" dirty="0" smtClean="0"/>
              <a:t>Including additional $600M for this purpose!</a:t>
            </a:r>
          </a:p>
          <a:p>
            <a:r>
              <a:rPr lang="en-US" dirty="0" smtClean="0"/>
              <a:t>Have local providers look into FCC’s “Connect America Fund”</a:t>
            </a:r>
          </a:p>
          <a:p>
            <a:r>
              <a:rPr lang="en-US" dirty="0" smtClean="0"/>
              <a:t>Explore Fixed Wireless solutions </a:t>
            </a:r>
          </a:p>
          <a:p>
            <a:pPr lvl="1"/>
            <a:r>
              <a:rPr lang="en-US" dirty="0" smtClean="0"/>
              <a:t>Booming in recent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0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Oklahoma BB Projects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6334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95623"/>
            <a:ext cx="4591050" cy="28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" y="2951683"/>
            <a:ext cx="8305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5623"/>
            <a:ext cx="942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5753500"/>
            <a:ext cx="1143000" cy="228600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1150" y="4067060"/>
            <a:ext cx="2024062" cy="228600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399" y="1676400"/>
            <a:ext cx="137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USDA-funded projects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361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Extension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E-commerce workshops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115175" cy="44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4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Extension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Library Hotspot Lending Program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7239000" cy="46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7" y="4650749"/>
            <a:ext cx="2814163" cy="167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3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Extension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Sheets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667000"/>
            <a:ext cx="4546340" cy="38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5" y="2057400"/>
            <a:ext cx="4419600" cy="37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3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Broadband definition</a:t>
            </a:r>
          </a:p>
          <a:p>
            <a:r>
              <a:rPr lang="en-US" dirty="0" smtClean="0"/>
              <a:t>Availability / Adoption Maps</a:t>
            </a:r>
          </a:p>
          <a:p>
            <a:pPr lvl="1"/>
            <a:r>
              <a:rPr lang="en-US" dirty="0" smtClean="0"/>
              <a:t>What communities can do to get it / upgrade it</a:t>
            </a:r>
          </a:p>
          <a:p>
            <a:r>
              <a:rPr lang="en-US" dirty="0" smtClean="0"/>
              <a:t>What can Extension do about broadband locally?  </a:t>
            </a:r>
          </a:p>
          <a:p>
            <a:pPr lvl="1"/>
            <a:r>
              <a:rPr lang="en-US" dirty="0" smtClean="0"/>
              <a:t>E-commerce workshops / library hotspot lending</a:t>
            </a:r>
          </a:p>
          <a:p>
            <a:pPr lvl="1"/>
            <a:r>
              <a:rPr lang="en-US" dirty="0" smtClean="0"/>
              <a:t>Fact sheets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5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“Broadband”?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official FCC definition changes over time!</a:t>
            </a:r>
          </a:p>
          <a:p>
            <a:r>
              <a:rPr lang="en-US" dirty="0" smtClean="0"/>
              <a:t>Current definition (enacted in 2015):</a:t>
            </a:r>
          </a:p>
          <a:p>
            <a:pPr lvl="1"/>
            <a:r>
              <a:rPr lang="en-US" dirty="0" smtClean="0"/>
              <a:t>25 MBPS download, 3 MPS upload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Previous definitions:</a:t>
            </a:r>
          </a:p>
          <a:p>
            <a:pPr lvl="1"/>
            <a:r>
              <a:rPr lang="en-US" dirty="0" smtClean="0"/>
              <a:t>200 KBPS at least 1 direction (prior to 2008)</a:t>
            </a:r>
          </a:p>
          <a:p>
            <a:pPr lvl="1"/>
            <a:r>
              <a:rPr lang="en-US" dirty="0" smtClean="0"/>
              <a:t>786 KBPS down (2008)</a:t>
            </a:r>
          </a:p>
          <a:p>
            <a:pPr lvl="1"/>
            <a:r>
              <a:rPr lang="en-US" dirty="0" smtClean="0"/>
              <a:t>4 MBPS down, 1 MBPS up (2010)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3200400"/>
            <a:ext cx="3259604" cy="1752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ANY Technology (cable, fiber, wireless, satellite, etc.) that can meet this threshold is officially “broadband”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10000" y="3063641"/>
            <a:ext cx="1981200" cy="1333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400" y="2667000"/>
            <a:ext cx="5715000" cy="3966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25 MBPS Download, 3 MBPS Upload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7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382000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“Fixed” technology:</a:t>
            </a:r>
          </a:p>
          <a:p>
            <a:pPr lvl="1"/>
            <a:r>
              <a:rPr lang="en-US" sz="2400" dirty="0" smtClean="0"/>
              <a:t>Includes what most think of as “wired:”  Cable, Digital Subscriber Line (DSL), Fiber</a:t>
            </a:r>
          </a:p>
          <a:p>
            <a:pPr lvl="1"/>
            <a:r>
              <a:rPr lang="en-US" sz="2400" dirty="0" smtClean="0"/>
              <a:t>Also includes:  Fixed wireless and satellite</a:t>
            </a:r>
          </a:p>
          <a:p>
            <a:r>
              <a:rPr lang="en-US" sz="2800" dirty="0" smtClean="0"/>
              <a:t>Mobile technology: </a:t>
            </a:r>
          </a:p>
          <a:p>
            <a:pPr lvl="1"/>
            <a:r>
              <a:rPr lang="en-US" sz="2400" dirty="0" smtClean="0"/>
              <a:t>Cellular networks (i.e. wireless)</a:t>
            </a:r>
          </a:p>
          <a:p>
            <a:pPr lvl="1"/>
            <a:r>
              <a:rPr lang="en-US" sz="2400" dirty="0" smtClean="0"/>
              <a:t>Generations of wireless networks  &amp; download speeds:  </a:t>
            </a:r>
          </a:p>
          <a:p>
            <a:pPr lvl="2"/>
            <a:r>
              <a:rPr lang="en-US" sz="2400" dirty="0" smtClean="0"/>
              <a:t>3G (~3 MBPS)</a:t>
            </a:r>
          </a:p>
          <a:p>
            <a:pPr lvl="2"/>
            <a:r>
              <a:rPr lang="en-US" sz="2400" dirty="0" smtClean="0"/>
              <a:t>4G (~10 MBPS)</a:t>
            </a:r>
          </a:p>
          <a:p>
            <a:pPr lvl="2"/>
            <a:r>
              <a:rPr lang="en-US" sz="2400" dirty="0" smtClean="0"/>
              <a:t>4G LTE (~40 MBPS)</a:t>
            </a:r>
          </a:p>
          <a:p>
            <a:pPr lvl="2"/>
            <a:r>
              <a:rPr lang="en-US" sz="2400" dirty="0" smtClean="0"/>
              <a:t>5G is coming!* (~10GBPS+)     </a:t>
            </a:r>
          </a:p>
          <a:p>
            <a:pPr lvl="1"/>
            <a:endParaRPr lang="en-US" sz="1600" dirty="0" smtClean="0"/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Fixed vs. Mobile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477000" y="5578642"/>
            <a:ext cx="22098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technology typically comes with monthly data limits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2808973"/>
            <a:ext cx="22098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satellite companies now claim to provide 25 /3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40" y="1108075"/>
            <a:ext cx="2362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7187"/>
            <a:ext cx="164534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44898"/>
            <a:ext cx="2124075" cy="114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4008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*Rural areas won’t be the first served (as usual)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58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Availability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" y="1265096"/>
            <a:ext cx="7924800" cy="55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2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Maps Available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826494" cy="531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1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Availability Over Time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" y="2667000"/>
            <a:ext cx="4648200" cy="39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7567"/>
            <a:ext cx="4581477" cy="38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676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2011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173760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412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Adoption Maps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6645"/>
            <a:ext cx="8491105" cy="45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83956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June 2016 FCC Form 477 Data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371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% Households with 10 MBPS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748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Adoption Maps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383956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June 2016 FCC Form 477 Data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371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% Households with 0.2 MBPS 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350"/>
            <a:ext cx="8237156" cy="45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9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C7D264-9800-4FBF-9598-125474CB3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DE1BEA-5171-41BB-8139-66C1FA9592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CE235D-0B06-4FDA-9D33-CB0E7DB8C20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6d636ed6-4d22-4f9b-a70c-2b144907596b"/>
    <ds:schemaRef ds:uri="http://www.w3.org/XML/1998/namespace"/>
    <ds:schemaRef ds:uri="db382af5-41d1-4468-8b87-e2f8642e227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436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Broadband in OK: 2018 Update</vt:lpstr>
      <vt:lpstr>Agenda</vt:lpstr>
      <vt:lpstr>What is “Broadband”?</vt:lpstr>
      <vt:lpstr>PowerPoint Presentation</vt:lpstr>
      <vt:lpstr>Broadband Availability</vt:lpstr>
      <vt:lpstr>County Maps Available</vt:lpstr>
      <vt:lpstr>Broadband Availability Over Time</vt:lpstr>
      <vt:lpstr>Broadband Adoption Maps</vt:lpstr>
      <vt:lpstr>Broadband Adoption Maps</vt:lpstr>
      <vt:lpstr>What Can Communities Do to Get Broadband?</vt:lpstr>
      <vt:lpstr>Headlines</vt:lpstr>
      <vt:lpstr>How to Increase Broadband Availability Locally?</vt:lpstr>
      <vt:lpstr>Examples of Oklahoma BB Projects</vt:lpstr>
      <vt:lpstr>What Can Extension Do?</vt:lpstr>
      <vt:lpstr>What Can Extension Do?</vt:lpstr>
      <vt:lpstr>What Can Extension Do?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in OK: 2018 Update</dc:title>
  <dc:creator>Whitacre, Brian E</dc:creator>
  <cp:lastModifiedBy>Spradlin, Cassidy D</cp:lastModifiedBy>
  <cp:revision>15</cp:revision>
  <dcterms:created xsi:type="dcterms:W3CDTF">2018-10-26T13:36:08Z</dcterms:created>
  <dcterms:modified xsi:type="dcterms:W3CDTF">2020-10-15T13:49:27Z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