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62" r:id="rId8"/>
    <p:sldId id="271" r:id="rId9"/>
    <p:sldId id="274" r:id="rId10"/>
    <p:sldId id="273" r:id="rId11"/>
    <p:sldId id="257" r:id="rId12"/>
    <p:sldId id="258" r:id="rId13"/>
    <p:sldId id="259" r:id="rId14"/>
    <p:sldId id="266" r:id="rId15"/>
    <p:sldId id="265" r:id="rId16"/>
    <p:sldId id="270" r:id="rId17"/>
    <p:sldId id="272" r:id="rId18"/>
    <p:sldId id="267" r:id="rId19"/>
    <p:sldId id="275" r:id="rId20"/>
    <p:sldId id="263" r:id="rId21"/>
    <p:sldId id="276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22343734810926"/>
          <c:y val="3.3637261285609288E-2"/>
          <c:w val="0.86351730339263122"/>
          <c:h val="0.654158463071837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700-750 lbs.</c:v>
                </c:pt>
              </c:strCache>
            </c:strRef>
          </c:tx>
          <c:spPr>
            <a:ln cap="rnd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Sheet1!$A$2:$A$129</c:f>
              <c:numCache>
                <c:formatCode>mmm\-yy</c:formatCode>
                <c:ptCount val="116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 formatCode="[$-409]mmm\-yy;@">
                  <c:v>41061</c:v>
                </c:pt>
                <c:pt idx="18" formatCode="[$-409]mmm\-yy;@">
                  <c:v>41091</c:v>
                </c:pt>
                <c:pt idx="19" formatCode="[$-409]mmm\-yy;@">
                  <c:v>41122</c:v>
                </c:pt>
                <c:pt idx="20" formatCode="[$-409]mmm\-yy;@">
                  <c:v>41153</c:v>
                </c:pt>
                <c:pt idx="21" formatCode="[$-409]mmm\-yy;@">
                  <c:v>41183</c:v>
                </c:pt>
                <c:pt idx="22" formatCode="[$-409]mmm\-yy;@">
                  <c:v>41214</c:v>
                </c:pt>
                <c:pt idx="23" formatCode="[$-409]mmm\-yy;@">
                  <c:v>41244</c:v>
                </c:pt>
                <c:pt idx="24" formatCode="[$-409]mmm\-yy;@">
                  <c:v>41275</c:v>
                </c:pt>
                <c:pt idx="25" formatCode="[$-409]mmm\-yy;@">
                  <c:v>41306</c:v>
                </c:pt>
                <c:pt idx="26" formatCode="[$-409]mmm\-yy;@">
                  <c:v>41334</c:v>
                </c:pt>
                <c:pt idx="27" formatCode="[$-409]mmm\-yy;@">
                  <c:v>41365</c:v>
                </c:pt>
                <c:pt idx="28" formatCode="[$-409]mmm\-yy;@">
                  <c:v>41395</c:v>
                </c:pt>
                <c:pt idx="29" formatCode="[$-409]mmm\-yy;@">
                  <c:v>41426</c:v>
                </c:pt>
                <c:pt idx="30" formatCode="[$-409]mmm\-yy;@">
                  <c:v>41456</c:v>
                </c:pt>
                <c:pt idx="31" formatCode="[$-409]mmm\-yy;@">
                  <c:v>41487</c:v>
                </c:pt>
                <c:pt idx="32" formatCode="[$-409]mmm\-yy;@">
                  <c:v>41518</c:v>
                </c:pt>
                <c:pt idx="33" formatCode="[$-409]mmm\-yy;@">
                  <c:v>41548</c:v>
                </c:pt>
                <c:pt idx="34" formatCode="[$-409]mmm\-yy;@">
                  <c:v>41579</c:v>
                </c:pt>
                <c:pt idx="35" formatCode="[$-409]mmm\-yy;@">
                  <c:v>41609</c:v>
                </c:pt>
                <c:pt idx="36" formatCode="[$-409]mmm\-yy;@">
                  <c:v>41640</c:v>
                </c:pt>
                <c:pt idx="37" formatCode="[$-409]mmm\-yy;@">
                  <c:v>41671</c:v>
                </c:pt>
                <c:pt idx="38" formatCode="[$-409]mmm\-yy;@">
                  <c:v>41699</c:v>
                </c:pt>
                <c:pt idx="39" formatCode="[$-409]mmm\-yy;@">
                  <c:v>41730</c:v>
                </c:pt>
                <c:pt idx="40" formatCode="[$-409]mmm\-yy;@">
                  <c:v>41760</c:v>
                </c:pt>
                <c:pt idx="41" formatCode="[$-409]mmm\-yy;@">
                  <c:v>41791</c:v>
                </c:pt>
                <c:pt idx="42" formatCode="[$-409]mmm\-yy;@">
                  <c:v>41821</c:v>
                </c:pt>
                <c:pt idx="43" formatCode="[$-409]mmm\-yy;@">
                  <c:v>41852</c:v>
                </c:pt>
                <c:pt idx="44" formatCode="[$-409]mmm\-yy;@">
                  <c:v>41883</c:v>
                </c:pt>
                <c:pt idx="45" formatCode="[$-409]mmm\-yy;@">
                  <c:v>41913</c:v>
                </c:pt>
                <c:pt idx="46" formatCode="[$-409]mmm\-yy;@">
                  <c:v>41944</c:v>
                </c:pt>
                <c:pt idx="47" formatCode="[$-409]mmm\-yy;@">
                  <c:v>41974</c:v>
                </c:pt>
                <c:pt idx="48" formatCode="[$-409]mmm\-yy;@">
                  <c:v>42005</c:v>
                </c:pt>
                <c:pt idx="49" formatCode="[$-409]mmm\-yy;@">
                  <c:v>42036</c:v>
                </c:pt>
                <c:pt idx="50" formatCode="[$-409]mmm\-yy;@">
                  <c:v>42064</c:v>
                </c:pt>
                <c:pt idx="51" formatCode="[$-409]mmm\-yy;@">
                  <c:v>42095</c:v>
                </c:pt>
                <c:pt idx="52" formatCode="[$-409]mmm\-yy;@">
                  <c:v>42125</c:v>
                </c:pt>
                <c:pt idx="53" formatCode="[$-409]mmm\-yy;@">
                  <c:v>42156</c:v>
                </c:pt>
                <c:pt idx="54" formatCode="[$-409]mmm\-yy;@">
                  <c:v>42186</c:v>
                </c:pt>
                <c:pt idx="55" formatCode="[$-409]mmm\-yy;@">
                  <c:v>42217</c:v>
                </c:pt>
                <c:pt idx="56" formatCode="[$-409]mmm\-yy;@">
                  <c:v>42248</c:v>
                </c:pt>
                <c:pt idx="57" formatCode="[$-409]mmm\-yy;@">
                  <c:v>42278</c:v>
                </c:pt>
                <c:pt idx="58" formatCode="[$-409]mmm\-yy;@">
                  <c:v>42309</c:v>
                </c:pt>
                <c:pt idx="59" formatCode="[$-409]mmm\-yy;@">
                  <c:v>42339</c:v>
                </c:pt>
                <c:pt idx="60" formatCode="[$-409]mmm\-yy;@">
                  <c:v>42370</c:v>
                </c:pt>
                <c:pt idx="61" formatCode="[$-409]mmm\-yy;@">
                  <c:v>42401</c:v>
                </c:pt>
                <c:pt idx="62" formatCode="[$-409]mmm\-yy;@">
                  <c:v>42430</c:v>
                </c:pt>
                <c:pt idx="63" formatCode="[$-409]mmm\-yy;@">
                  <c:v>42461</c:v>
                </c:pt>
                <c:pt idx="64" formatCode="[$-409]mmm\-yy;@">
                  <c:v>42491</c:v>
                </c:pt>
                <c:pt idx="65" formatCode="[$-409]mmm\-yy;@">
                  <c:v>42522</c:v>
                </c:pt>
                <c:pt idx="66" formatCode="[$-409]mmm\-yy;@">
                  <c:v>42552</c:v>
                </c:pt>
                <c:pt idx="67" formatCode="[$-409]mmm\-yy;@">
                  <c:v>42583</c:v>
                </c:pt>
                <c:pt idx="68" formatCode="[$-409]mmm\-yy;@">
                  <c:v>42614</c:v>
                </c:pt>
                <c:pt idx="69" formatCode="[$-409]mmm\-yy;@">
                  <c:v>42644</c:v>
                </c:pt>
                <c:pt idx="70" formatCode="[$-409]mmm\-yy;@">
                  <c:v>42675</c:v>
                </c:pt>
                <c:pt idx="71" formatCode="[$-409]mmm\-yy;@">
                  <c:v>42705</c:v>
                </c:pt>
                <c:pt idx="72" formatCode="[$-409]mmm\-yy;@">
                  <c:v>42736</c:v>
                </c:pt>
                <c:pt idx="73" formatCode="[$-409]mmm\-yy;@">
                  <c:v>42767</c:v>
                </c:pt>
                <c:pt idx="74" formatCode="[$-409]mmm\-yy;@">
                  <c:v>42795</c:v>
                </c:pt>
                <c:pt idx="75" formatCode="[$-409]mmm\-yy;@">
                  <c:v>42826</c:v>
                </c:pt>
                <c:pt idx="76" formatCode="[$-409]mmm\-yy;@">
                  <c:v>42856</c:v>
                </c:pt>
                <c:pt idx="77" formatCode="[$-409]mmm\-yy;@">
                  <c:v>42887</c:v>
                </c:pt>
                <c:pt idx="78" formatCode="[$-409]mmm\-yy;@">
                  <c:v>42917</c:v>
                </c:pt>
                <c:pt idx="79" formatCode="[$-409]mmm\-yy;@">
                  <c:v>42948</c:v>
                </c:pt>
                <c:pt idx="80" formatCode="[$-409]mmm\-yy;@">
                  <c:v>42979</c:v>
                </c:pt>
                <c:pt idx="81" formatCode="[$-409]mmm\-yy;@">
                  <c:v>43009</c:v>
                </c:pt>
                <c:pt idx="82" formatCode="[$-409]mmm\-yy;@">
                  <c:v>43040</c:v>
                </c:pt>
                <c:pt idx="83" formatCode="[$-409]mmm\-yy;@">
                  <c:v>43070</c:v>
                </c:pt>
                <c:pt idx="84" formatCode="[$-409]mmm\-yy;@">
                  <c:v>43101</c:v>
                </c:pt>
                <c:pt idx="85" formatCode="[$-409]mmm\-yy;@">
                  <c:v>43132</c:v>
                </c:pt>
                <c:pt idx="86" formatCode="[$-409]mmm\-yy;@">
                  <c:v>43160</c:v>
                </c:pt>
                <c:pt idx="87" formatCode="[$-409]mmm\-yy;@">
                  <c:v>43191</c:v>
                </c:pt>
                <c:pt idx="88" formatCode="[$-409]mmm\-yy;@">
                  <c:v>43221</c:v>
                </c:pt>
                <c:pt idx="89" formatCode="[$-409]mmm\-yy;@">
                  <c:v>43252</c:v>
                </c:pt>
                <c:pt idx="90" formatCode="[$-409]mmm\-yy;@">
                  <c:v>43282</c:v>
                </c:pt>
                <c:pt idx="91" formatCode="[$-409]mmm\-yy;@">
                  <c:v>43313</c:v>
                </c:pt>
                <c:pt idx="92" formatCode="[$-409]mmm\-yy;@">
                  <c:v>43344</c:v>
                </c:pt>
                <c:pt idx="93" formatCode="[$-409]mmm\-yy;@">
                  <c:v>43374</c:v>
                </c:pt>
                <c:pt idx="94" formatCode="[$-409]mmm\-yy;@">
                  <c:v>43405</c:v>
                </c:pt>
                <c:pt idx="95" formatCode="[$-409]mmm\-yy;@">
                  <c:v>43435</c:v>
                </c:pt>
                <c:pt idx="96" formatCode="[$-409]mmm\-yy;@">
                  <c:v>43466</c:v>
                </c:pt>
                <c:pt idx="97" formatCode="[$-409]mmm\-yy;@">
                  <c:v>43497</c:v>
                </c:pt>
                <c:pt idx="98" formatCode="[$-409]mmm\-yy;@">
                  <c:v>43525</c:v>
                </c:pt>
                <c:pt idx="99" formatCode="[$-409]mmm\-yy;@">
                  <c:v>43556</c:v>
                </c:pt>
                <c:pt idx="100" formatCode="[$-409]mmm\-yy;@">
                  <c:v>43586</c:v>
                </c:pt>
                <c:pt idx="101" formatCode="[$-409]mmm\-yy;@">
                  <c:v>43617</c:v>
                </c:pt>
                <c:pt idx="102" formatCode="[$-409]mmm\-yy;@">
                  <c:v>43647</c:v>
                </c:pt>
                <c:pt idx="103" formatCode="[$-409]mmm\-yy;@">
                  <c:v>43678</c:v>
                </c:pt>
                <c:pt idx="104" formatCode="[$-409]mmm\-yy;@">
                  <c:v>43709</c:v>
                </c:pt>
                <c:pt idx="105" formatCode="[$-409]mmm\-yy;@">
                  <c:v>43739</c:v>
                </c:pt>
                <c:pt idx="106" formatCode="[$-409]mmm\-yy;@">
                  <c:v>43770</c:v>
                </c:pt>
                <c:pt idx="107" formatCode="[$-409]mmm\-yy;@">
                  <c:v>43800</c:v>
                </c:pt>
                <c:pt idx="108" formatCode="[$-409]mmm\-yy;@">
                  <c:v>43831</c:v>
                </c:pt>
                <c:pt idx="109" formatCode="[$-409]mmm\-yy;@">
                  <c:v>43862</c:v>
                </c:pt>
                <c:pt idx="110" formatCode="[$-409]mmm\-yy;@">
                  <c:v>43891</c:v>
                </c:pt>
                <c:pt idx="111" formatCode="[$-409]mmm\-yy;@">
                  <c:v>43922</c:v>
                </c:pt>
                <c:pt idx="112" formatCode="[$-409]mmm\-yy;@">
                  <c:v>43952</c:v>
                </c:pt>
                <c:pt idx="113" formatCode="[$-409]mmm\-yy;@">
                  <c:v>43983</c:v>
                </c:pt>
                <c:pt idx="114" formatCode="[$-409]mmm\-yy;@">
                  <c:v>44013</c:v>
                </c:pt>
                <c:pt idx="115" formatCode="[$-409]mmm\-yy;@">
                  <c:v>44044</c:v>
                </c:pt>
              </c:numCache>
            </c:numRef>
          </c:cat>
          <c:val>
            <c:numRef>
              <c:f>Sheet1!$B$2:$B$129</c:f>
              <c:numCache>
                <c:formatCode>0.00_)</c:formatCode>
                <c:ptCount val="116"/>
                <c:pt idx="0">
                  <c:v>126.72</c:v>
                </c:pt>
                <c:pt idx="1">
                  <c:v>131.30000000000001</c:v>
                </c:pt>
                <c:pt idx="2">
                  <c:v>133.41999999999999</c:v>
                </c:pt>
                <c:pt idx="3">
                  <c:v>135.83000000000001</c:v>
                </c:pt>
                <c:pt idx="4">
                  <c:v>131.13999999999999</c:v>
                </c:pt>
                <c:pt idx="5">
                  <c:v>133.35599999999999</c:v>
                </c:pt>
                <c:pt idx="6">
                  <c:v>140.85</c:v>
                </c:pt>
                <c:pt idx="7">
                  <c:v>137.88</c:v>
                </c:pt>
                <c:pt idx="8">
                  <c:v>134.22999999999999</c:v>
                </c:pt>
                <c:pt idx="9">
                  <c:v>142.11000000000001</c:v>
                </c:pt>
                <c:pt idx="10">
                  <c:v>146.35</c:v>
                </c:pt>
                <c:pt idx="11">
                  <c:v>146.6</c:v>
                </c:pt>
                <c:pt idx="12">
                  <c:v>153.06</c:v>
                </c:pt>
                <c:pt idx="13">
                  <c:v>159.02000000000001</c:v>
                </c:pt>
                <c:pt idx="14">
                  <c:v>161.5</c:v>
                </c:pt>
                <c:pt idx="15">
                  <c:v>153.74700000000001</c:v>
                </c:pt>
                <c:pt idx="16">
                  <c:v>153.49</c:v>
                </c:pt>
                <c:pt idx="17">
                  <c:v>155.44999999999999</c:v>
                </c:pt>
                <c:pt idx="18">
                  <c:v>139.63</c:v>
                </c:pt>
                <c:pt idx="19">
                  <c:v>140.30000000000001</c:v>
                </c:pt>
                <c:pt idx="20">
                  <c:v>145.4</c:v>
                </c:pt>
                <c:pt idx="21">
                  <c:v>146.16</c:v>
                </c:pt>
                <c:pt idx="22">
                  <c:v>145.25</c:v>
                </c:pt>
                <c:pt idx="23">
                  <c:v>148.15</c:v>
                </c:pt>
                <c:pt idx="24">
                  <c:v>149.77000000000001</c:v>
                </c:pt>
                <c:pt idx="25">
                  <c:v>145.55000000000001</c:v>
                </c:pt>
                <c:pt idx="26">
                  <c:v>139.69999999999999</c:v>
                </c:pt>
                <c:pt idx="27">
                  <c:v>139.87</c:v>
                </c:pt>
                <c:pt idx="28">
                  <c:v>134.79</c:v>
                </c:pt>
                <c:pt idx="29">
                  <c:v>139.36000000000001</c:v>
                </c:pt>
                <c:pt idx="30">
                  <c:v>148.24</c:v>
                </c:pt>
                <c:pt idx="31">
                  <c:v>158.47999999999999</c:v>
                </c:pt>
                <c:pt idx="32">
                  <c:v>162.15</c:v>
                </c:pt>
                <c:pt idx="33">
                  <c:v>169.87</c:v>
                </c:pt>
                <c:pt idx="34">
                  <c:v>168.29</c:v>
                </c:pt>
                <c:pt idx="35">
                  <c:v>165.71</c:v>
                </c:pt>
                <c:pt idx="36">
                  <c:v>170.84</c:v>
                </c:pt>
                <c:pt idx="37">
                  <c:v>170.9</c:v>
                </c:pt>
                <c:pt idx="38">
                  <c:v>178.81</c:v>
                </c:pt>
                <c:pt idx="39">
                  <c:v>184.61</c:v>
                </c:pt>
                <c:pt idx="40">
                  <c:v>195.74</c:v>
                </c:pt>
                <c:pt idx="41">
                  <c:v>207.9</c:v>
                </c:pt>
                <c:pt idx="42">
                  <c:v>224.2</c:v>
                </c:pt>
                <c:pt idx="43">
                  <c:v>228.18</c:v>
                </c:pt>
                <c:pt idx="44">
                  <c:v>238.38</c:v>
                </c:pt>
                <c:pt idx="45">
                  <c:v>246.03</c:v>
                </c:pt>
                <c:pt idx="46">
                  <c:v>242.61</c:v>
                </c:pt>
                <c:pt idx="47">
                  <c:v>237.57</c:v>
                </c:pt>
                <c:pt idx="48">
                  <c:v>224.18</c:v>
                </c:pt>
                <c:pt idx="49">
                  <c:v>214.64</c:v>
                </c:pt>
                <c:pt idx="50">
                  <c:v>221.58</c:v>
                </c:pt>
                <c:pt idx="51">
                  <c:v>223.78</c:v>
                </c:pt>
                <c:pt idx="52">
                  <c:v>227.66</c:v>
                </c:pt>
                <c:pt idx="53">
                  <c:v>233.32</c:v>
                </c:pt>
                <c:pt idx="54">
                  <c:v>227.66</c:v>
                </c:pt>
                <c:pt idx="55">
                  <c:v>218.59</c:v>
                </c:pt>
                <c:pt idx="56">
                  <c:v>206.67</c:v>
                </c:pt>
                <c:pt idx="57">
                  <c:v>195</c:v>
                </c:pt>
                <c:pt idx="58">
                  <c:v>180.25</c:v>
                </c:pt>
                <c:pt idx="59">
                  <c:v>161.02000000000001</c:v>
                </c:pt>
                <c:pt idx="60">
                  <c:v>162.88</c:v>
                </c:pt>
                <c:pt idx="61">
                  <c:v>158.94999999999999</c:v>
                </c:pt>
                <c:pt idx="62">
                  <c:v>162.19</c:v>
                </c:pt>
                <c:pt idx="63">
                  <c:v>157.21</c:v>
                </c:pt>
                <c:pt idx="64">
                  <c:v>148.76</c:v>
                </c:pt>
                <c:pt idx="65">
                  <c:v>145.72999999999999</c:v>
                </c:pt>
                <c:pt idx="66">
                  <c:v>145.65</c:v>
                </c:pt>
                <c:pt idx="67">
                  <c:v>151.11000000000001</c:v>
                </c:pt>
                <c:pt idx="68">
                  <c:v>138.97999999999999</c:v>
                </c:pt>
                <c:pt idx="69">
                  <c:v>126.26</c:v>
                </c:pt>
                <c:pt idx="70">
                  <c:v>130.5</c:v>
                </c:pt>
                <c:pt idx="71">
                  <c:v>132.15</c:v>
                </c:pt>
                <c:pt idx="72">
                  <c:v>132.96</c:v>
                </c:pt>
                <c:pt idx="73">
                  <c:v>134.66999999999999</c:v>
                </c:pt>
                <c:pt idx="74">
                  <c:v>137.30000000000001</c:v>
                </c:pt>
                <c:pt idx="75">
                  <c:v>143.07</c:v>
                </c:pt>
                <c:pt idx="76">
                  <c:v>150.88999999999999</c:v>
                </c:pt>
                <c:pt idx="77">
                  <c:v>159.08000000000001</c:v>
                </c:pt>
                <c:pt idx="78">
                  <c:v>154.05000000000001</c:v>
                </c:pt>
                <c:pt idx="79">
                  <c:v>151.27000000000001</c:v>
                </c:pt>
                <c:pt idx="80">
                  <c:v>156.05000000000001</c:v>
                </c:pt>
                <c:pt idx="81">
                  <c:v>157.6</c:v>
                </c:pt>
                <c:pt idx="82">
                  <c:v>159.63</c:v>
                </c:pt>
                <c:pt idx="83">
                  <c:v>154.66999999999999</c:v>
                </c:pt>
                <c:pt idx="84">
                  <c:v>153.76</c:v>
                </c:pt>
                <c:pt idx="85">
                  <c:v>153.03</c:v>
                </c:pt>
                <c:pt idx="86">
                  <c:v>151.28</c:v>
                </c:pt>
                <c:pt idx="87">
                  <c:v>147.99</c:v>
                </c:pt>
                <c:pt idx="88">
                  <c:v>145.27000000000001</c:v>
                </c:pt>
                <c:pt idx="89">
                  <c:v>147.43</c:v>
                </c:pt>
                <c:pt idx="90">
                  <c:v>155.15</c:v>
                </c:pt>
                <c:pt idx="91">
                  <c:v>153.28</c:v>
                </c:pt>
                <c:pt idx="92">
                  <c:v>158.22999999999999</c:v>
                </c:pt>
                <c:pt idx="93">
                  <c:v>159.47999999999999</c:v>
                </c:pt>
                <c:pt idx="94">
                  <c:v>149.25</c:v>
                </c:pt>
                <c:pt idx="95">
                  <c:v>145.96</c:v>
                </c:pt>
                <c:pt idx="96">
                  <c:v>145.01</c:v>
                </c:pt>
                <c:pt idx="97">
                  <c:v>144.53</c:v>
                </c:pt>
                <c:pt idx="98">
                  <c:v>145.21</c:v>
                </c:pt>
                <c:pt idx="99">
                  <c:v>150.71</c:v>
                </c:pt>
                <c:pt idx="100">
                  <c:v>146.16999999999999</c:v>
                </c:pt>
                <c:pt idx="101">
                  <c:v>140.41999999999999</c:v>
                </c:pt>
                <c:pt idx="102">
                  <c:v>145.24</c:v>
                </c:pt>
                <c:pt idx="103">
                  <c:v>140.9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7-4B25-98A1-D789C61485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</c:marker>
          <c:cat>
            <c:numRef>
              <c:f>Sheet1!$A$2:$A$129</c:f>
              <c:numCache>
                <c:formatCode>mmm\-yy</c:formatCode>
                <c:ptCount val="116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 formatCode="[$-409]mmm\-yy;@">
                  <c:v>41061</c:v>
                </c:pt>
                <c:pt idx="18" formatCode="[$-409]mmm\-yy;@">
                  <c:v>41091</c:v>
                </c:pt>
                <c:pt idx="19" formatCode="[$-409]mmm\-yy;@">
                  <c:v>41122</c:v>
                </c:pt>
                <c:pt idx="20" formatCode="[$-409]mmm\-yy;@">
                  <c:v>41153</c:v>
                </c:pt>
                <c:pt idx="21" formatCode="[$-409]mmm\-yy;@">
                  <c:v>41183</c:v>
                </c:pt>
                <c:pt idx="22" formatCode="[$-409]mmm\-yy;@">
                  <c:v>41214</c:v>
                </c:pt>
                <c:pt idx="23" formatCode="[$-409]mmm\-yy;@">
                  <c:v>41244</c:v>
                </c:pt>
                <c:pt idx="24" formatCode="[$-409]mmm\-yy;@">
                  <c:v>41275</c:v>
                </c:pt>
                <c:pt idx="25" formatCode="[$-409]mmm\-yy;@">
                  <c:v>41306</c:v>
                </c:pt>
                <c:pt idx="26" formatCode="[$-409]mmm\-yy;@">
                  <c:v>41334</c:v>
                </c:pt>
                <c:pt idx="27" formatCode="[$-409]mmm\-yy;@">
                  <c:v>41365</c:v>
                </c:pt>
                <c:pt idx="28" formatCode="[$-409]mmm\-yy;@">
                  <c:v>41395</c:v>
                </c:pt>
                <c:pt idx="29" formatCode="[$-409]mmm\-yy;@">
                  <c:v>41426</c:v>
                </c:pt>
                <c:pt idx="30" formatCode="[$-409]mmm\-yy;@">
                  <c:v>41456</c:v>
                </c:pt>
                <c:pt idx="31" formatCode="[$-409]mmm\-yy;@">
                  <c:v>41487</c:v>
                </c:pt>
                <c:pt idx="32" formatCode="[$-409]mmm\-yy;@">
                  <c:v>41518</c:v>
                </c:pt>
                <c:pt idx="33" formatCode="[$-409]mmm\-yy;@">
                  <c:v>41548</c:v>
                </c:pt>
                <c:pt idx="34" formatCode="[$-409]mmm\-yy;@">
                  <c:v>41579</c:v>
                </c:pt>
                <c:pt idx="35" formatCode="[$-409]mmm\-yy;@">
                  <c:v>41609</c:v>
                </c:pt>
                <c:pt idx="36" formatCode="[$-409]mmm\-yy;@">
                  <c:v>41640</c:v>
                </c:pt>
                <c:pt idx="37" formatCode="[$-409]mmm\-yy;@">
                  <c:v>41671</c:v>
                </c:pt>
                <c:pt idx="38" formatCode="[$-409]mmm\-yy;@">
                  <c:v>41699</c:v>
                </c:pt>
                <c:pt idx="39" formatCode="[$-409]mmm\-yy;@">
                  <c:v>41730</c:v>
                </c:pt>
                <c:pt idx="40" formatCode="[$-409]mmm\-yy;@">
                  <c:v>41760</c:v>
                </c:pt>
                <c:pt idx="41" formatCode="[$-409]mmm\-yy;@">
                  <c:v>41791</c:v>
                </c:pt>
                <c:pt idx="42" formatCode="[$-409]mmm\-yy;@">
                  <c:v>41821</c:v>
                </c:pt>
                <c:pt idx="43" formatCode="[$-409]mmm\-yy;@">
                  <c:v>41852</c:v>
                </c:pt>
                <c:pt idx="44" formatCode="[$-409]mmm\-yy;@">
                  <c:v>41883</c:v>
                </c:pt>
                <c:pt idx="45" formatCode="[$-409]mmm\-yy;@">
                  <c:v>41913</c:v>
                </c:pt>
                <c:pt idx="46" formatCode="[$-409]mmm\-yy;@">
                  <c:v>41944</c:v>
                </c:pt>
                <c:pt idx="47" formatCode="[$-409]mmm\-yy;@">
                  <c:v>41974</c:v>
                </c:pt>
                <c:pt idx="48" formatCode="[$-409]mmm\-yy;@">
                  <c:v>42005</c:v>
                </c:pt>
                <c:pt idx="49" formatCode="[$-409]mmm\-yy;@">
                  <c:v>42036</c:v>
                </c:pt>
                <c:pt idx="50" formatCode="[$-409]mmm\-yy;@">
                  <c:v>42064</c:v>
                </c:pt>
                <c:pt idx="51" formatCode="[$-409]mmm\-yy;@">
                  <c:v>42095</c:v>
                </c:pt>
                <c:pt idx="52" formatCode="[$-409]mmm\-yy;@">
                  <c:v>42125</c:v>
                </c:pt>
                <c:pt idx="53" formatCode="[$-409]mmm\-yy;@">
                  <c:v>42156</c:v>
                </c:pt>
                <c:pt idx="54" formatCode="[$-409]mmm\-yy;@">
                  <c:v>42186</c:v>
                </c:pt>
                <c:pt idx="55" formatCode="[$-409]mmm\-yy;@">
                  <c:v>42217</c:v>
                </c:pt>
                <c:pt idx="56" formatCode="[$-409]mmm\-yy;@">
                  <c:v>42248</c:v>
                </c:pt>
                <c:pt idx="57" formatCode="[$-409]mmm\-yy;@">
                  <c:v>42278</c:v>
                </c:pt>
                <c:pt idx="58" formatCode="[$-409]mmm\-yy;@">
                  <c:v>42309</c:v>
                </c:pt>
                <c:pt idx="59" formatCode="[$-409]mmm\-yy;@">
                  <c:v>42339</c:v>
                </c:pt>
                <c:pt idx="60" formatCode="[$-409]mmm\-yy;@">
                  <c:v>42370</c:v>
                </c:pt>
                <c:pt idx="61" formatCode="[$-409]mmm\-yy;@">
                  <c:v>42401</c:v>
                </c:pt>
                <c:pt idx="62" formatCode="[$-409]mmm\-yy;@">
                  <c:v>42430</c:v>
                </c:pt>
                <c:pt idx="63" formatCode="[$-409]mmm\-yy;@">
                  <c:v>42461</c:v>
                </c:pt>
                <c:pt idx="64" formatCode="[$-409]mmm\-yy;@">
                  <c:v>42491</c:v>
                </c:pt>
                <c:pt idx="65" formatCode="[$-409]mmm\-yy;@">
                  <c:v>42522</c:v>
                </c:pt>
                <c:pt idx="66" formatCode="[$-409]mmm\-yy;@">
                  <c:v>42552</c:v>
                </c:pt>
                <c:pt idx="67" formatCode="[$-409]mmm\-yy;@">
                  <c:v>42583</c:v>
                </c:pt>
                <c:pt idx="68" formatCode="[$-409]mmm\-yy;@">
                  <c:v>42614</c:v>
                </c:pt>
                <c:pt idx="69" formatCode="[$-409]mmm\-yy;@">
                  <c:v>42644</c:v>
                </c:pt>
                <c:pt idx="70" formatCode="[$-409]mmm\-yy;@">
                  <c:v>42675</c:v>
                </c:pt>
                <c:pt idx="71" formatCode="[$-409]mmm\-yy;@">
                  <c:v>42705</c:v>
                </c:pt>
                <c:pt idx="72" formatCode="[$-409]mmm\-yy;@">
                  <c:v>42736</c:v>
                </c:pt>
                <c:pt idx="73" formatCode="[$-409]mmm\-yy;@">
                  <c:v>42767</c:v>
                </c:pt>
                <c:pt idx="74" formatCode="[$-409]mmm\-yy;@">
                  <c:v>42795</c:v>
                </c:pt>
                <c:pt idx="75" formatCode="[$-409]mmm\-yy;@">
                  <c:v>42826</c:v>
                </c:pt>
                <c:pt idx="76" formatCode="[$-409]mmm\-yy;@">
                  <c:v>42856</c:v>
                </c:pt>
                <c:pt idx="77" formatCode="[$-409]mmm\-yy;@">
                  <c:v>42887</c:v>
                </c:pt>
                <c:pt idx="78" formatCode="[$-409]mmm\-yy;@">
                  <c:v>42917</c:v>
                </c:pt>
                <c:pt idx="79" formatCode="[$-409]mmm\-yy;@">
                  <c:v>42948</c:v>
                </c:pt>
                <c:pt idx="80" formatCode="[$-409]mmm\-yy;@">
                  <c:v>42979</c:v>
                </c:pt>
                <c:pt idx="81" formatCode="[$-409]mmm\-yy;@">
                  <c:v>43009</c:v>
                </c:pt>
                <c:pt idx="82" formatCode="[$-409]mmm\-yy;@">
                  <c:v>43040</c:v>
                </c:pt>
                <c:pt idx="83" formatCode="[$-409]mmm\-yy;@">
                  <c:v>43070</c:v>
                </c:pt>
                <c:pt idx="84" formatCode="[$-409]mmm\-yy;@">
                  <c:v>43101</c:v>
                </c:pt>
                <c:pt idx="85" formatCode="[$-409]mmm\-yy;@">
                  <c:v>43132</c:v>
                </c:pt>
                <c:pt idx="86" formatCode="[$-409]mmm\-yy;@">
                  <c:v>43160</c:v>
                </c:pt>
                <c:pt idx="87" formatCode="[$-409]mmm\-yy;@">
                  <c:v>43191</c:v>
                </c:pt>
                <c:pt idx="88" formatCode="[$-409]mmm\-yy;@">
                  <c:v>43221</c:v>
                </c:pt>
                <c:pt idx="89" formatCode="[$-409]mmm\-yy;@">
                  <c:v>43252</c:v>
                </c:pt>
                <c:pt idx="90" formatCode="[$-409]mmm\-yy;@">
                  <c:v>43282</c:v>
                </c:pt>
                <c:pt idx="91" formatCode="[$-409]mmm\-yy;@">
                  <c:v>43313</c:v>
                </c:pt>
                <c:pt idx="92" formatCode="[$-409]mmm\-yy;@">
                  <c:v>43344</c:v>
                </c:pt>
                <c:pt idx="93" formatCode="[$-409]mmm\-yy;@">
                  <c:v>43374</c:v>
                </c:pt>
                <c:pt idx="94" formatCode="[$-409]mmm\-yy;@">
                  <c:v>43405</c:v>
                </c:pt>
                <c:pt idx="95" formatCode="[$-409]mmm\-yy;@">
                  <c:v>43435</c:v>
                </c:pt>
                <c:pt idx="96" formatCode="[$-409]mmm\-yy;@">
                  <c:v>43466</c:v>
                </c:pt>
                <c:pt idx="97" formatCode="[$-409]mmm\-yy;@">
                  <c:v>43497</c:v>
                </c:pt>
                <c:pt idx="98" formatCode="[$-409]mmm\-yy;@">
                  <c:v>43525</c:v>
                </c:pt>
                <c:pt idx="99" formatCode="[$-409]mmm\-yy;@">
                  <c:v>43556</c:v>
                </c:pt>
                <c:pt idx="100" formatCode="[$-409]mmm\-yy;@">
                  <c:v>43586</c:v>
                </c:pt>
                <c:pt idx="101" formatCode="[$-409]mmm\-yy;@">
                  <c:v>43617</c:v>
                </c:pt>
                <c:pt idx="102" formatCode="[$-409]mmm\-yy;@">
                  <c:v>43647</c:v>
                </c:pt>
                <c:pt idx="103" formatCode="[$-409]mmm\-yy;@">
                  <c:v>43678</c:v>
                </c:pt>
                <c:pt idx="104" formatCode="[$-409]mmm\-yy;@">
                  <c:v>43709</c:v>
                </c:pt>
                <c:pt idx="105" formatCode="[$-409]mmm\-yy;@">
                  <c:v>43739</c:v>
                </c:pt>
                <c:pt idx="106" formatCode="[$-409]mmm\-yy;@">
                  <c:v>43770</c:v>
                </c:pt>
                <c:pt idx="107" formatCode="[$-409]mmm\-yy;@">
                  <c:v>43800</c:v>
                </c:pt>
                <c:pt idx="108" formatCode="[$-409]mmm\-yy;@">
                  <c:v>43831</c:v>
                </c:pt>
                <c:pt idx="109" formatCode="[$-409]mmm\-yy;@">
                  <c:v>43862</c:v>
                </c:pt>
                <c:pt idx="110" formatCode="[$-409]mmm\-yy;@">
                  <c:v>43891</c:v>
                </c:pt>
                <c:pt idx="111" formatCode="[$-409]mmm\-yy;@">
                  <c:v>43922</c:v>
                </c:pt>
                <c:pt idx="112" formatCode="[$-409]mmm\-yy;@">
                  <c:v>43952</c:v>
                </c:pt>
                <c:pt idx="113" formatCode="[$-409]mmm\-yy;@">
                  <c:v>43983</c:v>
                </c:pt>
                <c:pt idx="114" formatCode="[$-409]mmm\-yy;@">
                  <c:v>44013</c:v>
                </c:pt>
                <c:pt idx="115" formatCode="[$-409]mmm\-yy;@">
                  <c:v>44044</c:v>
                </c:pt>
              </c:numCache>
            </c:numRef>
          </c:cat>
          <c:val>
            <c:numRef>
              <c:f>Sheet1!$C$2:$C$129</c:f>
            </c:numRef>
          </c:val>
          <c:smooth val="0"/>
          <c:extLst>
            <c:ext xmlns:c16="http://schemas.microsoft.com/office/drawing/2014/chart" uri="{C3380CC4-5D6E-409C-BE32-E72D297353CC}">
              <c16:uniqueId val="{00000001-8B27-4B25-98A1-D789C61485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</c:marker>
          <c:cat>
            <c:numRef>
              <c:f>Sheet1!$A$2:$A$129</c:f>
              <c:numCache>
                <c:formatCode>mmm\-yy</c:formatCode>
                <c:ptCount val="116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 formatCode="[$-409]mmm\-yy;@">
                  <c:v>41061</c:v>
                </c:pt>
                <c:pt idx="18" formatCode="[$-409]mmm\-yy;@">
                  <c:v>41091</c:v>
                </c:pt>
                <c:pt idx="19" formatCode="[$-409]mmm\-yy;@">
                  <c:v>41122</c:v>
                </c:pt>
                <c:pt idx="20" formatCode="[$-409]mmm\-yy;@">
                  <c:v>41153</c:v>
                </c:pt>
                <c:pt idx="21" formatCode="[$-409]mmm\-yy;@">
                  <c:v>41183</c:v>
                </c:pt>
                <c:pt idx="22" formatCode="[$-409]mmm\-yy;@">
                  <c:v>41214</c:v>
                </c:pt>
                <c:pt idx="23" formatCode="[$-409]mmm\-yy;@">
                  <c:v>41244</c:v>
                </c:pt>
                <c:pt idx="24" formatCode="[$-409]mmm\-yy;@">
                  <c:v>41275</c:v>
                </c:pt>
                <c:pt idx="25" formatCode="[$-409]mmm\-yy;@">
                  <c:v>41306</c:v>
                </c:pt>
                <c:pt idx="26" formatCode="[$-409]mmm\-yy;@">
                  <c:v>41334</c:v>
                </c:pt>
                <c:pt idx="27" formatCode="[$-409]mmm\-yy;@">
                  <c:v>41365</c:v>
                </c:pt>
                <c:pt idx="28" formatCode="[$-409]mmm\-yy;@">
                  <c:v>41395</c:v>
                </c:pt>
                <c:pt idx="29" formatCode="[$-409]mmm\-yy;@">
                  <c:v>41426</c:v>
                </c:pt>
                <c:pt idx="30" formatCode="[$-409]mmm\-yy;@">
                  <c:v>41456</c:v>
                </c:pt>
                <c:pt idx="31" formatCode="[$-409]mmm\-yy;@">
                  <c:v>41487</c:v>
                </c:pt>
                <c:pt idx="32" formatCode="[$-409]mmm\-yy;@">
                  <c:v>41518</c:v>
                </c:pt>
                <c:pt idx="33" formatCode="[$-409]mmm\-yy;@">
                  <c:v>41548</c:v>
                </c:pt>
                <c:pt idx="34" formatCode="[$-409]mmm\-yy;@">
                  <c:v>41579</c:v>
                </c:pt>
                <c:pt idx="35" formatCode="[$-409]mmm\-yy;@">
                  <c:v>41609</c:v>
                </c:pt>
                <c:pt idx="36" formatCode="[$-409]mmm\-yy;@">
                  <c:v>41640</c:v>
                </c:pt>
                <c:pt idx="37" formatCode="[$-409]mmm\-yy;@">
                  <c:v>41671</c:v>
                </c:pt>
                <c:pt idx="38" formatCode="[$-409]mmm\-yy;@">
                  <c:v>41699</c:v>
                </c:pt>
                <c:pt idx="39" formatCode="[$-409]mmm\-yy;@">
                  <c:v>41730</c:v>
                </c:pt>
                <c:pt idx="40" formatCode="[$-409]mmm\-yy;@">
                  <c:v>41760</c:v>
                </c:pt>
                <c:pt idx="41" formatCode="[$-409]mmm\-yy;@">
                  <c:v>41791</c:v>
                </c:pt>
                <c:pt idx="42" formatCode="[$-409]mmm\-yy;@">
                  <c:v>41821</c:v>
                </c:pt>
                <c:pt idx="43" formatCode="[$-409]mmm\-yy;@">
                  <c:v>41852</c:v>
                </c:pt>
                <c:pt idx="44" formatCode="[$-409]mmm\-yy;@">
                  <c:v>41883</c:v>
                </c:pt>
                <c:pt idx="45" formatCode="[$-409]mmm\-yy;@">
                  <c:v>41913</c:v>
                </c:pt>
                <c:pt idx="46" formatCode="[$-409]mmm\-yy;@">
                  <c:v>41944</c:v>
                </c:pt>
                <c:pt idx="47" formatCode="[$-409]mmm\-yy;@">
                  <c:v>41974</c:v>
                </c:pt>
                <c:pt idx="48" formatCode="[$-409]mmm\-yy;@">
                  <c:v>42005</c:v>
                </c:pt>
                <c:pt idx="49" formatCode="[$-409]mmm\-yy;@">
                  <c:v>42036</c:v>
                </c:pt>
                <c:pt idx="50" formatCode="[$-409]mmm\-yy;@">
                  <c:v>42064</c:v>
                </c:pt>
                <c:pt idx="51" formatCode="[$-409]mmm\-yy;@">
                  <c:v>42095</c:v>
                </c:pt>
                <c:pt idx="52" formatCode="[$-409]mmm\-yy;@">
                  <c:v>42125</c:v>
                </c:pt>
                <c:pt idx="53" formatCode="[$-409]mmm\-yy;@">
                  <c:v>42156</c:v>
                </c:pt>
                <c:pt idx="54" formatCode="[$-409]mmm\-yy;@">
                  <c:v>42186</c:v>
                </c:pt>
                <c:pt idx="55" formatCode="[$-409]mmm\-yy;@">
                  <c:v>42217</c:v>
                </c:pt>
                <c:pt idx="56" formatCode="[$-409]mmm\-yy;@">
                  <c:v>42248</c:v>
                </c:pt>
                <c:pt idx="57" formatCode="[$-409]mmm\-yy;@">
                  <c:v>42278</c:v>
                </c:pt>
                <c:pt idx="58" formatCode="[$-409]mmm\-yy;@">
                  <c:v>42309</c:v>
                </c:pt>
                <c:pt idx="59" formatCode="[$-409]mmm\-yy;@">
                  <c:v>42339</c:v>
                </c:pt>
                <c:pt idx="60" formatCode="[$-409]mmm\-yy;@">
                  <c:v>42370</c:v>
                </c:pt>
                <c:pt idx="61" formatCode="[$-409]mmm\-yy;@">
                  <c:v>42401</c:v>
                </c:pt>
                <c:pt idx="62" formatCode="[$-409]mmm\-yy;@">
                  <c:v>42430</c:v>
                </c:pt>
                <c:pt idx="63" formatCode="[$-409]mmm\-yy;@">
                  <c:v>42461</c:v>
                </c:pt>
                <c:pt idx="64" formatCode="[$-409]mmm\-yy;@">
                  <c:v>42491</c:v>
                </c:pt>
                <c:pt idx="65" formatCode="[$-409]mmm\-yy;@">
                  <c:v>42522</c:v>
                </c:pt>
                <c:pt idx="66" formatCode="[$-409]mmm\-yy;@">
                  <c:v>42552</c:v>
                </c:pt>
                <c:pt idx="67" formatCode="[$-409]mmm\-yy;@">
                  <c:v>42583</c:v>
                </c:pt>
                <c:pt idx="68" formatCode="[$-409]mmm\-yy;@">
                  <c:v>42614</c:v>
                </c:pt>
                <c:pt idx="69" formatCode="[$-409]mmm\-yy;@">
                  <c:v>42644</c:v>
                </c:pt>
                <c:pt idx="70" formatCode="[$-409]mmm\-yy;@">
                  <c:v>42675</c:v>
                </c:pt>
                <c:pt idx="71" formatCode="[$-409]mmm\-yy;@">
                  <c:v>42705</c:v>
                </c:pt>
                <c:pt idx="72" formatCode="[$-409]mmm\-yy;@">
                  <c:v>42736</c:v>
                </c:pt>
                <c:pt idx="73" formatCode="[$-409]mmm\-yy;@">
                  <c:v>42767</c:v>
                </c:pt>
                <c:pt idx="74" formatCode="[$-409]mmm\-yy;@">
                  <c:v>42795</c:v>
                </c:pt>
                <c:pt idx="75" formatCode="[$-409]mmm\-yy;@">
                  <c:v>42826</c:v>
                </c:pt>
                <c:pt idx="76" formatCode="[$-409]mmm\-yy;@">
                  <c:v>42856</c:v>
                </c:pt>
                <c:pt idx="77" formatCode="[$-409]mmm\-yy;@">
                  <c:v>42887</c:v>
                </c:pt>
                <c:pt idx="78" formatCode="[$-409]mmm\-yy;@">
                  <c:v>42917</c:v>
                </c:pt>
                <c:pt idx="79" formatCode="[$-409]mmm\-yy;@">
                  <c:v>42948</c:v>
                </c:pt>
                <c:pt idx="80" formatCode="[$-409]mmm\-yy;@">
                  <c:v>42979</c:v>
                </c:pt>
                <c:pt idx="81" formatCode="[$-409]mmm\-yy;@">
                  <c:v>43009</c:v>
                </c:pt>
                <c:pt idx="82" formatCode="[$-409]mmm\-yy;@">
                  <c:v>43040</c:v>
                </c:pt>
                <c:pt idx="83" formatCode="[$-409]mmm\-yy;@">
                  <c:v>43070</c:v>
                </c:pt>
                <c:pt idx="84" formatCode="[$-409]mmm\-yy;@">
                  <c:v>43101</c:v>
                </c:pt>
                <c:pt idx="85" formatCode="[$-409]mmm\-yy;@">
                  <c:v>43132</c:v>
                </c:pt>
                <c:pt idx="86" formatCode="[$-409]mmm\-yy;@">
                  <c:v>43160</c:v>
                </c:pt>
                <c:pt idx="87" formatCode="[$-409]mmm\-yy;@">
                  <c:v>43191</c:v>
                </c:pt>
                <c:pt idx="88" formatCode="[$-409]mmm\-yy;@">
                  <c:v>43221</c:v>
                </c:pt>
                <c:pt idx="89" formatCode="[$-409]mmm\-yy;@">
                  <c:v>43252</c:v>
                </c:pt>
                <c:pt idx="90" formatCode="[$-409]mmm\-yy;@">
                  <c:v>43282</c:v>
                </c:pt>
                <c:pt idx="91" formatCode="[$-409]mmm\-yy;@">
                  <c:v>43313</c:v>
                </c:pt>
                <c:pt idx="92" formatCode="[$-409]mmm\-yy;@">
                  <c:v>43344</c:v>
                </c:pt>
                <c:pt idx="93" formatCode="[$-409]mmm\-yy;@">
                  <c:v>43374</c:v>
                </c:pt>
                <c:pt idx="94" formatCode="[$-409]mmm\-yy;@">
                  <c:v>43405</c:v>
                </c:pt>
                <c:pt idx="95" formatCode="[$-409]mmm\-yy;@">
                  <c:v>43435</c:v>
                </c:pt>
                <c:pt idx="96" formatCode="[$-409]mmm\-yy;@">
                  <c:v>43466</c:v>
                </c:pt>
                <c:pt idx="97" formatCode="[$-409]mmm\-yy;@">
                  <c:v>43497</c:v>
                </c:pt>
                <c:pt idx="98" formatCode="[$-409]mmm\-yy;@">
                  <c:v>43525</c:v>
                </c:pt>
                <c:pt idx="99" formatCode="[$-409]mmm\-yy;@">
                  <c:v>43556</c:v>
                </c:pt>
                <c:pt idx="100" formatCode="[$-409]mmm\-yy;@">
                  <c:v>43586</c:v>
                </c:pt>
                <c:pt idx="101" formatCode="[$-409]mmm\-yy;@">
                  <c:v>43617</c:v>
                </c:pt>
                <c:pt idx="102" formatCode="[$-409]mmm\-yy;@">
                  <c:v>43647</c:v>
                </c:pt>
                <c:pt idx="103" formatCode="[$-409]mmm\-yy;@">
                  <c:v>43678</c:v>
                </c:pt>
                <c:pt idx="104" formatCode="[$-409]mmm\-yy;@">
                  <c:v>43709</c:v>
                </c:pt>
                <c:pt idx="105" formatCode="[$-409]mmm\-yy;@">
                  <c:v>43739</c:v>
                </c:pt>
                <c:pt idx="106" formatCode="[$-409]mmm\-yy;@">
                  <c:v>43770</c:v>
                </c:pt>
                <c:pt idx="107" formatCode="[$-409]mmm\-yy;@">
                  <c:v>43800</c:v>
                </c:pt>
                <c:pt idx="108" formatCode="[$-409]mmm\-yy;@">
                  <c:v>43831</c:v>
                </c:pt>
                <c:pt idx="109" formatCode="[$-409]mmm\-yy;@">
                  <c:v>43862</c:v>
                </c:pt>
                <c:pt idx="110" formatCode="[$-409]mmm\-yy;@">
                  <c:v>43891</c:v>
                </c:pt>
                <c:pt idx="111" formatCode="[$-409]mmm\-yy;@">
                  <c:v>43922</c:v>
                </c:pt>
                <c:pt idx="112" formatCode="[$-409]mmm\-yy;@">
                  <c:v>43952</c:v>
                </c:pt>
                <c:pt idx="113" formatCode="[$-409]mmm\-yy;@">
                  <c:v>43983</c:v>
                </c:pt>
                <c:pt idx="114" formatCode="[$-409]mmm\-yy;@">
                  <c:v>44013</c:v>
                </c:pt>
                <c:pt idx="115" formatCode="[$-409]mmm\-yy;@">
                  <c:v>44044</c:v>
                </c:pt>
              </c:numCache>
            </c:numRef>
          </c:cat>
          <c:val>
            <c:numRef>
              <c:f>Sheet1!$D$2:$D$129</c:f>
            </c:numRef>
          </c:val>
          <c:smooth val="0"/>
          <c:extLst>
            <c:ext xmlns:c16="http://schemas.microsoft.com/office/drawing/2014/chart" uri="{C3380CC4-5D6E-409C-BE32-E72D297353CC}">
              <c16:uniqueId val="{00000002-8B27-4B25-98A1-D789C61485C3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New Futures</c:v>
                </c:pt>
              </c:strCache>
            </c:strRef>
          </c:tx>
          <c:marker>
            <c:symbol val="circle"/>
            <c:size val="8"/>
            <c:spPr>
              <a:solidFill>
                <a:srgbClr val="FF0000"/>
              </a:solidFill>
            </c:spPr>
          </c:marker>
          <c:cat>
            <c:numRef>
              <c:f>Sheet1!$A$2:$A$129</c:f>
              <c:numCache>
                <c:formatCode>mmm\-yy</c:formatCode>
                <c:ptCount val="116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 formatCode="[$-409]mmm\-yy;@">
                  <c:v>41061</c:v>
                </c:pt>
                <c:pt idx="18" formatCode="[$-409]mmm\-yy;@">
                  <c:v>41091</c:v>
                </c:pt>
                <c:pt idx="19" formatCode="[$-409]mmm\-yy;@">
                  <c:v>41122</c:v>
                </c:pt>
                <c:pt idx="20" formatCode="[$-409]mmm\-yy;@">
                  <c:v>41153</c:v>
                </c:pt>
                <c:pt idx="21" formatCode="[$-409]mmm\-yy;@">
                  <c:v>41183</c:v>
                </c:pt>
                <c:pt idx="22" formatCode="[$-409]mmm\-yy;@">
                  <c:v>41214</c:v>
                </c:pt>
                <c:pt idx="23" formatCode="[$-409]mmm\-yy;@">
                  <c:v>41244</c:v>
                </c:pt>
                <c:pt idx="24" formatCode="[$-409]mmm\-yy;@">
                  <c:v>41275</c:v>
                </c:pt>
                <c:pt idx="25" formatCode="[$-409]mmm\-yy;@">
                  <c:v>41306</c:v>
                </c:pt>
                <c:pt idx="26" formatCode="[$-409]mmm\-yy;@">
                  <c:v>41334</c:v>
                </c:pt>
                <c:pt idx="27" formatCode="[$-409]mmm\-yy;@">
                  <c:v>41365</c:v>
                </c:pt>
                <c:pt idx="28" formatCode="[$-409]mmm\-yy;@">
                  <c:v>41395</c:v>
                </c:pt>
                <c:pt idx="29" formatCode="[$-409]mmm\-yy;@">
                  <c:v>41426</c:v>
                </c:pt>
                <c:pt idx="30" formatCode="[$-409]mmm\-yy;@">
                  <c:v>41456</c:v>
                </c:pt>
                <c:pt idx="31" formatCode="[$-409]mmm\-yy;@">
                  <c:v>41487</c:v>
                </c:pt>
                <c:pt idx="32" formatCode="[$-409]mmm\-yy;@">
                  <c:v>41518</c:v>
                </c:pt>
                <c:pt idx="33" formatCode="[$-409]mmm\-yy;@">
                  <c:v>41548</c:v>
                </c:pt>
                <c:pt idx="34" formatCode="[$-409]mmm\-yy;@">
                  <c:v>41579</c:v>
                </c:pt>
                <c:pt idx="35" formatCode="[$-409]mmm\-yy;@">
                  <c:v>41609</c:v>
                </c:pt>
                <c:pt idx="36" formatCode="[$-409]mmm\-yy;@">
                  <c:v>41640</c:v>
                </c:pt>
                <c:pt idx="37" formatCode="[$-409]mmm\-yy;@">
                  <c:v>41671</c:v>
                </c:pt>
                <c:pt idx="38" formatCode="[$-409]mmm\-yy;@">
                  <c:v>41699</c:v>
                </c:pt>
                <c:pt idx="39" formatCode="[$-409]mmm\-yy;@">
                  <c:v>41730</c:v>
                </c:pt>
                <c:pt idx="40" formatCode="[$-409]mmm\-yy;@">
                  <c:v>41760</c:v>
                </c:pt>
                <c:pt idx="41" formatCode="[$-409]mmm\-yy;@">
                  <c:v>41791</c:v>
                </c:pt>
                <c:pt idx="42" formatCode="[$-409]mmm\-yy;@">
                  <c:v>41821</c:v>
                </c:pt>
                <c:pt idx="43" formatCode="[$-409]mmm\-yy;@">
                  <c:v>41852</c:v>
                </c:pt>
                <c:pt idx="44" formatCode="[$-409]mmm\-yy;@">
                  <c:v>41883</c:v>
                </c:pt>
                <c:pt idx="45" formatCode="[$-409]mmm\-yy;@">
                  <c:v>41913</c:v>
                </c:pt>
                <c:pt idx="46" formatCode="[$-409]mmm\-yy;@">
                  <c:v>41944</c:v>
                </c:pt>
                <c:pt idx="47" formatCode="[$-409]mmm\-yy;@">
                  <c:v>41974</c:v>
                </c:pt>
                <c:pt idx="48" formatCode="[$-409]mmm\-yy;@">
                  <c:v>42005</c:v>
                </c:pt>
                <c:pt idx="49" formatCode="[$-409]mmm\-yy;@">
                  <c:v>42036</c:v>
                </c:pt>
                <c:pt idx="50" formatCode="[$-409]mmm\-yy;@">
                  <c:v>42064</c:v>
                </c:pt>
                <c:pt idx="51" formatCode="[$-409]mmm\-yy;@">
                  <c:v>42095</c:v>
                </c:pt>
                <c:pt idx="52" formatCode="[$-409]mmm\-yy;@">
                  <c:v>42125</c:v>
                </c:pt>
                <c:pt idx="53" formatCode="[$-409]mmm\-yy;@">
                  <c:v>42156</c:v>
                </c:pt>
                <c:pt idx="54" formatCode="[$-409]mmm\-yy;@">
                  <c:v>42186</c:v>
                </c:pt>
                <c:pt idx="55" formatCode="[$-409]mmm\-yy;@">
                  <c:v>42217</c:v>
                </c:pt>
                <c:pt idx="56" formatCode="[$-409]mmm\-yy;@">
                  <c:v>42248</c:v>
                </c:pt>
                <c:pt idx="57" formatCode="[$-409]mmm\-yy;@">
                  <c:v>42278</c:v>
                </c:pt>
                <c:pt idx="58" formatCode="[$-409]mmm\-yy;@">
                  <c:v>42309</c:v>
                </c:pt>
                <c:pt idx="59" formatCode="[$-409]mmm\-yy;@">
                  <c:v>42339</c:v>
                </c:pt>
                <c:pt idx="60" formatCode="[$-409]mmm\-yy;@">
                  <c:v>42370</c:v>
                </c:pt>
                <c:pt idx="61" formatCode="[$-409]mmm\-yy;@">
                  <c:v>42401</c:v>
                </c:pt>
                <c:pt idx="62" formatCode="[$-409]mmm\-yy;@">
                  <c:v>42430</c:v>
                </c:pt>
                <c:pt idx="63" formatCode="[$-409]mmm\-yy;@">
                  <c:v>42461</c:v>
                </c:pt>
                <c:pt idx="64" formatCode="[$-409]mmm\-yy;@">
                  <c:v>42491</c:v>
                </c:pt>
                <c:pt idx="65" formatCode="[$-409]mmm\-yy;@">
                  <c:v>42522</c:v>
                </c:pt>
                <c:pt idx="66" formatCode="[$-409]mmm\-yy;@">
                  <c:v>42552</c:v>
                </c:pt>
                <c:pt idx="67" formatCode="[$-409]mmm\-yy;@">
                  <c:v>42583</c:v>
                </c:pt>
                <c:pt idx="68" formatCode="[$-409]mmm\-yy;@">
                  <c:v>42614</c:v>
                </c:pt>
                <c:pt idx="69" formatCode="[$-409]mmm\-yy;@">
                  <c:v>42644</c:v>
                </c:pt>
                <c:pt idx="70" formatCode="[$-409]mmm\-yy;@">
                  <c:v>42675</c:v>
                </c:pt>
                <c:pt idx="71" formatCode="[$-409]mmm\-yy;@">
                  <c:v>42705</c:v>
                </c:pt>
                <c:pt idx="72" formatCode="[$-409]mmm\-yy;@">
                  <c:v>42736</c:v>
                </c:pt>
                <c:pt idx="73" formatCode="[$-409]mmm\-yy;@">
                  <c:v>42767</c:v>
                </c:pt>
                <c:pt idx="74" formatCode="[$-409]mmm\-yy;@">
                  <c:v>42795</c:v>
                </c:pt>
                <c:pt idx="75" formatCode="[$-409]mmm\-yy;@">
                  <c:v>42826</c:v>
                </c:pt>
                <c:pt idx="76" formatCode="[$-409]mmm\-yy;@">
                  <c:v>42856</c:v>
                </c:pt>
                <c:pt idx="77" formatCode="[$-409]mmm\-yy;@">
                  <c:v>42887</c:v>
                </c:pt>
                <c:pt idx="78" formatCode="[$-409]mmm\-yy;@">
                  <c:v>42917</c:v>
                </c:pt>
                <c:pt idx="79" formatCode="[$-409]mmm\-yy;@">
                  <c:v>42948</c:v>
                </c:pt>
                <c:pt idx="80" formatCode="[$-409]mmm\-yy;@">
                  <c:v>42979</c:v>
                </c:pt>
                <c:pt idx="81" formatCode="[$-409]mmm\-yy;@">
                  <c:v>43009</c:v>
                </c:pt>
                <c:pt idx="82" formatCode="[$-409]mmm\-yy;@">
                  <c:v>43040</c:v>
                </c:pt>
                <c:pt idx="83" formatCode="[$-409]mmm\-yy;@">
                  <c:v>43070</c:v>
                </c:pt>
                <c:pt idx="84" formatCode="[$-409]mmm\-yy;@">
                  <c:v>43101</c:v>
                </c:pt>
                <c:pt idx="85" formatCode="[$-409]mmm\-yy;@">
                  <c:v>43132</c:v>
                </c:pt>
                <c:pt idx="86" formatCode="[$-409]mmm\-yy;@">
                  <c:v>43160</c:v>
                </c:pt>
                <c:pt idx="87" formatCode="[$-409]mmm\-yy;@">
                  <c:v>43191</c:v>
                </c:pt>
                <c:pt idx="88" formatCode="[$-409]mmm\-yy;@">
                  <c:v>43221</c:v>
                </c:pt>
                <c:pt idx="89" formatCode="[$-409]mmm\-yy;@">
                  <c:v>43252</c:v>
                </c:pt>
                <c:pt idx="90" formatCode="[$-409]mmm\-yy;@">
                  <c:v>43282</c:v>
                </c:pt>
                <c:pt idx="91" formatCode="[$-409]mmm\-yy;@">
                  <c:v>43313</c:v>
                </c:pt>
                <c:pt idx="92" formatCode="[$-409]mmm\-yy;@">
                  <c:v>43344</c:v>
                </c:pt>
                <c:pt idx="93" formatCode="[$-409]mmm\-yy;@">
                  <c:v>43374</c:v>
                </c:pt>
                <c:pt idx="94" formatCode="[$-409]mmm\-yy;@">
                  <c:v>43405</c:v>
                </c:pt>
                <c:pt idx="95" formatCode="[$-409]mmm\-yy;@">
                  <c:v>43435</c:v>
                </c:pt>
                <c:pt idx="96" formatCode="[$-409]mmm\-yy;@">
                  <c:v>43466</c:v>
                </c:pt>
                <c:pt idx="97" formatCode="[$-409]mmm\-yy;@">
                  <c:v>43497</c:v>
                </c:pt>
                <c:pt idx="98" formatCode="[$-409]mmm\-yy;@">
                  <c:v>43525</c:v>
                </c:pt>
                <c:pt idx="99" formatCode="[$-409]mmm\-yy;@">
                  <c:v>43556</c:v>
                </c:pt>
                <c:pt idx="100" formatCode="[$-409]mmm\-yy;@">
                  <c:v>43586</c:v>
                </c:pt>
                <c:pt idx="101" formatCode="[$-409]mmm\-yy;@">
                  <c:v>43617</c:v>
                </c:pt>
                <c:pt idx="102" formatCode="[$-409]mmm\-yy;@">
                  <c:v>43647</c:v>
                </c:pt>
                <c:pt idx="103" formatCode="[$-409]mmm\-yy;@">
                  <c:v>43678</c:v>
                </c:pt>
                <c:pt idx="104" formatCode="[$-409]mmm\-yy;@">
                  <c:v>43709</c:v>
                </c:pt>
                <c:pt idx="105" formatCode="[$-409]mmm\-yy;@">
                  <c:v>43739</c:v>
                </c:pt>
                <c:pt idx="106" formatCode="[$-409]mmm\-yy;@">
                  <c:v>43770</c:v>
                </c:pt>
                <c:pt idx="107" formatCode="[$-409]mmm\-yy;@">
                  <c:v>43800</c:v>
                </c:pt>
                <c:pt idx="108" formatCode="[$-409]mmm\-yy;@">
                  <c:v>43831</c:v>
                </c:pt>
                <c:pt idx="109" formatCode="[$-409]mmm\-yy;@">
                  <c:v>43862</c:v>
                </c:pt>
                <c:pt idx="110" formatCode="[$-409]mmm\-yy;@">
                  <c:v>43891</c:v>
                </c:pt>
                <c:pt idx="111" formatCode="[$-409]mmm\-yy;@">
                  <c:v>43922</c:v>
                </c:pt>
                <c:pt idx="112" formatCode="[$-409]mmm\-yy;@">
                  <c:v>43952</c:v>
                </c:pt>
                <c:pt idx="113" formatCode="[$-409]mmm\-yy;@">
                  <c:v>43983</c:v>
                </c:pt>
                <c:pt idx="114" formatCode="[$-409]mmm\-yy;@">
                  <c:v>44013</c:v>
                </c:pt>
                <c:pt idx="115" formatCode="[$-409]mmm\-yy;@">
                  <c:v>44044</c:v>
                </c:pt>
              </c:numCache>
            </c:numRef>
          </c:cat>
          <c:val>
            <c:numRef>
              <c:f>Sheet1!$F$2:$F$129</c:f>
              <c:numCache>
                <c:formatCode>General</c:formatCode>
                <c:ptCount val="116"/>
                <c:pt idx="105">
                  <c:v>134.69999999999999</c:v>
                </c:pt>
                <c:pt idx="106">
                  <c:v>133.97999999999999</c:v>
                </c:pt>
                <c:pt idx="108">
                  <c:v>131.65</c:v>
                </c:pt>
                <c:pt idx="110">
                  <c:v>131.08000000000001</c:v>
                </c:pt>
                <c:pt idx="111">
                  <c:v>132.43</c:v>
                </c:pt>
                <c:pt idx="112">
                  <c:v>133.05000000000001</c:v>
                </c:pt>
                <c:pt idx="115">
                  <c:v>135.94999999999999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27-4B25-98A1-D789C6148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611984"/>
        <c:axId val="189612544"/>
      </c:lineChart>
      <c:dateAx>
        <c:axId val="189611984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89612544"/>
        <c:crosses val="autoZero"/>
        <c:auto val="1"/>
        <c:lblOffset val="100"/>
        <c:baseTimeUnit val="months"/>
        <c:majorUnit val="3"/>
        <c:majorTimeUnit val="months"/>
      </c:dateAx>
      <c:valAx>
        <c:axId val="189612544"/>
        <c:scaling>
          <c:orientation val="minMax"/>
          <c:max val="260"/>
          <c:min val="110"/>
        </c:scaling>
        <c:delete val="0"/>
        <c:axPos val="l"/>
        <c:majorGridlines/>
        <c:numFmt formatCode="0.00_)" sourceLinked="1"/>
        <c:majorTickMark val="out"/>
        <c:minorTickMark val="none"/>
        <c:tickLblPos val="nextTo"/>
        <c:crossAx val="189611984"/>
        <c:crosses val="autoZero"/>
        <c:crossBetween val="midCat"/>
      </c:valAx>
      <c:spPr>
        <a:solidFill>
          <a:sysClr val="window" lastClr="FFFFFF"/>
        </a:solidFill>
      </c:spPr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Oklahoma Steer Seasonal Price Index </a:t>
            </a:r>
          </a:p>
          <a:p>
            <a:pPr>
              <a:defRPr/>
            </a:pPr>
            <a:r>
              <a:rPr lang="en-US"/>
              <a:t>Combined Auctions, 2007-2016</a:t>
            </a:r>
          </a:p>
        </c:rich>
      </c:tx>
      <c:layout>
        <c:manualLayout>
          <c:xMode val="edge"/>
          <c:yMode val="edge"/>
          <c:x val="0.21044677500418835"/>
          <c:y val="1.851851851851851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475 lb. Steers</c:v>
          </c:tx>
          <c:spPr>
            <a:ln w="31750"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A!$AU$932:$AU$943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A!$AV$932:$AV$943</c:f>
              <c:numCache>
                <c:formatCode>0.0000</c:formatCode>
                <c:ptCount val="12"/>
                <c:pt idx="0">
                  <c:v>1.0009959277986722</c:v>
                </c:pt>
                <c:pt idx="1">
                  <c:v>1.0209085535450892</c:v>
                </c:pt>
                <c:pt idx="2">
                  <c:v>1.0461980260209935</c:v>
                </c:pt>
                <c:pt idx="3">
                  <c:v>1.0330378493638137</c:v>
                </c:pt>
                <c:pt idx="4">
                  <c:v>1.0187648020959181</c:v>
                </c:pt>
                <c:pt idx="5">
                  <c:v>0.99400501831034127</c:v>
                </c:pt>
                <c:pt idx="6">
                  <c:v>0.97692649887628447</c:v>
                </c:pt>
                <c:pt idx="7">
                  <c:v>0.98863168371620058</c:v>
                </c:pt>
                <c:pt idx="8">
                  <c:v>0.95106743114205428</c:v>
                </c:pt>
                <c:pt idx="9">
                  <c:v>0.94326519708448087</c:v>
                </c:pt>
                <c:pt idx="10">
                  <c:v>0.9864902185964064</c:v>
                </c:pt>
                <c:pt idx="11">
                  <c:v>0.987528191259891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CC-45EC-A584-EC2AD32DC111}"/>
            </c:ext>
          </c:extLst>
        </c:ser>
        <c:ser>
          <c:idx val="2"/>
          <c:order val="1"/>
          <c:tx>
            <c:v>575 lb. Steers</c:v>
          </c:tx>
          <c:spPr>
            <a:ln w="31750"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A!$AZ$932:$AZ$943</c:f>
              <c:numCache>
                <c:formatCode>0.0000</c:formatCode>
                <c:ptCount val="12"/>
                <c:pt idx="0">
                  <c:v>0.98401283351212188</c:v>
                </c:pt>
                <c:pt idx="1">
                  <c:v>1.0136839958843011</c:v>
                </c:pt>
                <c:pt idx="2">
                  <c:v>1.0499416753980351</c:v>
                </c:pt>
                <c:pt idx="3">
                  <c:v>1.046309502610002</c:v>
                </c:pt>
                <c:pt idx="4">
                  <c:v>1.0288554589563386</c:v>
                </c:pt>
                <c:pt idx="5">
                  <c:v>1.0028798988369338</c:v>
                </c:pt>
                <c:pt idx="6">
                  <c:v>0.99723387852138723</c:v>
                </c:pt>
                <c:pt idx="7">
                  <c:v>0.99380429652771718</c:v>
                </c:pt>
                <c:pt idx="8">
                  <c:v>0.95925175993337453</c:v>
                </c:pt>
                <c:pt idx="9">
                  <c:v>0.93755307165647606</c:v>
                </c:pt>
                <c:pt idx="10">
                  <c:v>0.96026270170775885</c:v>
                </c:pt>
                <c:pt idx="11">
                  <c:v>0.96114239582200167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CC-45EC-A584-EC2AD32DC111}"/>
            </c:ext>
          </c:extLst>
        </c:ser>
        <c:ser>
          <c:idx val="1"/>
          <c:order val="2"/>
          <c:tx>
            <c:v>675 lb. Steers</c:v>
          </c:tx>
          <c:spPr>
            <a:ln w="3175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A!$BD$932:$BD$943</c:f>
              <c:numCache>
                <c:formatCode>0.0000</c:formatCode>
                <c:ptCount val="12"/>
                <c:pt idx="0">
                  <c:v>0.96316034492912284</c:v>
                </c:pt>
                <c:pt idx="1">
                  <c:v>0.97376264379845534</c:v>
                </c:pt>
                <c:pt idx="2">
                  <c:v>1.0096258178766455</c:v>
                </c:pt>
                <c:pt idx="3">
                  <c:v>1.0217801020157928</c:v>
                </c:pt>
                <c:pt idx="4">
                  <c:v>1.0172417158263687</c:v>
                </c:pt>
                <c:pt idx="5">
                  <c:v>1.0112903876945751</c:v>
                </c:pt>
                <c:pt idx="6">
                  <c:v>1.0215307830262117</c:v>
                </c:pt>
                <c:pt idx="7">
                  <c:v>1.0326755979310349</c:v>
                </c:pt>
                <c:pt idx="8">
                  <c:v>1.0041576807873851</c:v>
                </c:pt>
                <c:pt idx="9">
                  <c:v>0.96552565196615314</c:v>
                </c:pt>
                <c:pt idx="10">
                  <c:v>0.95961996447574416</c:v>
                </c:pt>
                <c:pt idx="11">
                  <c:v>0.9557374929888135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CC-45EC-A584-EC2AD32DC111}"/>
            </c:ext>
          </c:extLst>
        </c:ser>
        <c:ser>
          <c:idx val="3"/>
          <c:order val="3"/>
          <c:tx>
            <c:v>775 lb. Steers</c:v>
          </c:tx>
          <c:spPr>
            <a:ln w="31750">
              <a:solidFill>
                <a:srgbClr val="993300"/>
              </a:solidFill>
            </a:ln>
          </c:spPr>
          <c:marker>
            <c:symbol val="circle"/>
            <c:size val="5"/>
            <c:spPr>
              <a:solidFill>
                <a:srgbClr val="993300"/>
              </a:solidFill>
              <a:ln>
                <a:solidFill>
                  <a:srgbClr val="993300"/>
                </a:solidFill>
              </a:ln>
            </c:spPr>
          </c:marker>
          <c:val>
            <c:numRef>
              <c:f>A!$BF$932:$BF$943</c:f>
              <c:numCache>
                <c:formatCode>0.0000</c:formatCode>
                <c:ptCount val="12"/>
                <c:pt idx="0">
                  <c:v>0.96682593593067445</c:v>
                </c:pt>
                <c:pt idx="1">
                  <c:v>0.96204092630544302</c:v>
                </c:pt>
                <c:pt idx="2">
                  <c:v>0.97699731653956856</c:v>
                </c:pt>
                <c:pt idx="3">
                  <c:v>0.992781275805382</c:v>
                </c:pt>
                <c:pt idx="4">
                  <c:v>1.0013546690793251</c:v>
                </c:pt>
                <c:pt idx="5">
                  <c:v>1.014445182163906</c:v>
                </c:pt>
                <c:pt idx="6">
                  <c:v>1.0338560735059121</c:v>
                </c:pt>
                <c:pt idx="7">
                  <c:v>1.0336215451643971</c:v>
                </c:pt>
                <c:pt idx="8">
                  <c:v>1.018890290953389</c:v>
                </c:pt>
                <c:pt idx="9">
                  <c:v>0.99480461843074741</c:v>
                </c:pt>
                <c:pt idx="10">
                  <c:v>0.99122605093346883</c:v>
                </c:pt>
                <c:pt idx="11">
                  <c:v>0.97236308547490824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CC-45EC-A584-EC2AD32DC111}"/>
            </c:ext>
          </c:extLst>
        </c:ser>
        <c:ser>
          <c:idx val="4"/>
          <c:order val="4"/>
          <c:tx>
            <c:v>875 lb.Steers</c:v>
          </c:tx>
          <c:spPr>
            <a:ln w="31750">
              <a:solidFill>
                <a:srgbClr val="009900"/>
              </a:solidFill>
            </a:ln>
          </c:spPr>
          <c:marker>
            <c:symbol val="none"/>
          </c:marker>
          <c:val>
            <c:numRef>
              <c:f>A!$BH$932:$BH$943</c:f>
              <c:numCache>
                <c:formatCode>0.0000</c:formatCode>
                <c:ptCount val="12"/>
                <c:pt idx="0">
                  <c:v>0.97595656457805602</c:v>
                </c:pt>
                <c:pt idx="1">
                  <c:v>0.95741516031741303</c:v>
                </c:pt>
                <c:pt idx="2">
                  <c:v>0.95879521851933391</c:v>
                </c:pt>
                <c:pt idx="3">
                  <c:v>0.97470694545945558</c:v>
                </c:pt>
                <c:pt idx="4">
                  <c:v>0.98941068106089314</c:v>
                </c:pt>
                <c:pt idx="5">
                  <c:v>1.0138695725430098</c:v>
                </c:pt>
                <c:pt idx="6">
                  <c:v>1.0407391657000982</c:v>
                </c:pt>
                <c:pt idx="7">
                  <c:v>1.0396798236021527</c:v>
                </c:pt>
                <c:pt idx="8">
                  <c:v>1.0209346729758311</c:v>
                </c:pt>
                <c:pt idx="9">
                  <c:v>0.99750958778745658</c:v>
                </c:pt>
                <c:pt idx="10">
                  <c:v>1.0129271277591143</c:v>
                </c:pt>
                <c:pt idx="11">
                  <c:v>0.99386536908549838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CC-45EC-A584-EC2AD32DC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617024"/>
        <c:axId val="189617584"/>
      </c:lineChart>
      <c:catAx>
        <c:axId val="1896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617584"/>
        <c:crosses val="autoZero"/>
        <c:auto val="1"/>
        <c:lblAlgn val="ctr"/>
        <c:lblOffset val="100"/>
        <c:noMultiLvlLbl val="0"/>
      </c:catAx>
      <c:valAx>
        <c:axId val="189617584"/>
        <c:scaling>
          <c:orientation val="minMax"/>
          <c:min val="0.9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9617024"/>
        <c:crosses val="autoZero"/>
        <c:crossBetween val="between"/>
        <c:majorUnit val="1.0000000000000002E-2"/>
      </c:valAx>
      <c:spPr>
        <a:solidFill>
          <a:schemeClr val="bg1"/>
        </a:solidFill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B306-DEB6-46D2-81B5-0DFC2B91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9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0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0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4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0E12-81F5-40CF-9566-D4534133294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F4E8-8CCE-428D-9506-9025D902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Stocker Considerations,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6400800" cy="1752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Derrell S. Peel</a:t>
            </a:r>
          </a:p>
          <a:p>
            <a:pPr algn="l"/>
            <a:r>
              <a:rPr lang="en-US" b="1" dirty="0" smtClean="0">
                <a:solidFill>
                  <a:srgbClr val="0033CC"/>
                </a:solidFill>
              </a:rPr>
              <a:t>Breedlove Professor and Extension Livestock Marketing Specialist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4" name="Picture 3" descr="C:\TEMP\Wheatp~3.jpg"/>
          <p:cNvPicPr>
            <a:picLocks noChangeAspect="1" noChangeArrowheads="1"/>
          </p:cNvPicPr>
          <p:nvPr/>
        </p:nvPicPr>
        <p:blipFill>
          <a:blip r:embed="rId2" cstate="print"/>
          <a:srcRect t="23952" r="32742" b="23952"/>
          <a:stretch>
            <a:fillRect/>
          </a:stretch>
        </p:blipFill>
        <p:spPr bwMode="auto">
          <a:xfrm>
            <a:off x="513648" y="1536419"/>
            <a:ext cx="5734752" cy="3035581"/>
          </a:xfrm>
          <a:prstGeom prst="rect">
            <a:avLst/>
          </a:prstGeom>
          <a:noFill/>
        </p:spPr>
      </p:pic>
      <p:pic>
        <p:nvPicPr>
          <p:cNvPr id="5" name="Picture 4" descr="Extens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572541"/>
            <a:ext cx="2438400" cy="22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Steer Price, Total Value and Value of Gain </a:t>
            </a:r>
            <a:b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September 13, 2019, Oklahoma Combined Auction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97488"/>
              </p:ext>
            </p:extLst>
          </p:nvPr>
        </p:nvGraphicFramePr>
        <p:xfrm>
          <a:off x="457200" y="1371600"/>
          <a:ext cx="8381998" cy="51562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Weight (lbs)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Average Price ($/cwt.)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Total Value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($/</a:t>
                      </a:r>
                      <a:r>
                        <a:rPr lang="en-US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hd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400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lb.  Beg. Weight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450 lb.  Beg. Weight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($/lb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500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lb.  Beg. Weight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550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lb.  Beg. Weight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600 lb.  Beg. Weight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650 lb.  Beg. Weight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$160.74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$643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$152.11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$684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$147.10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$736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$143.69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$790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$141.31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$848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$139.01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$904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$137.93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$966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$139.07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$1,043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$136.48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$1,092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$130.62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$1,110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$125.67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$1,131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$0.91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4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Additional Wheat Production Costs for Grazing,</a:t>
            </a:r>
            <a:br>
              <a:rPr lang="en-US" sz="3200" dirty="0" smtClean="0"/>
            </a:br>
            <a:r>
              <a:rPr lang="en-US" sz="3200" dirty="0" smtClean="0"/>
              <a:t>Per Acre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Yield loss		6 bushels@$4.50/bu.	$27.00</a:t>
            </a:r>
          </a:p>
          <a:p>
            <a:r>
              <a:rPr lang="en-US" dirty="0" smtClean="0"/>
              <a:t>Fertilizer		30 lb. N @ $0.42/lb.	$12.60</a:t>
            </a:r>
          </a:p>
          <a:p>
            <a:r>
              <a:rPr lang="en-US" dirty="0" smtClean="0"/>
              <a:t>Fertilizer application				$  5.00</a:t>
            </a:r>
          </a:p>
          <a:p>
            <a:r>
              <a:rPr lang="en-US" u="sng" dirty="0" smtClean="0"/>
              <a:t>Seed		2.0 bu. @$10/bu.		$20.00</a:t>
            </a:r>
          </a:p>
          <a:p>
            <a:r>
              <a:rPr lang="en-US" dirty="0" smtClean="0"/>
              <a:t>Total Additional Cost/Acre			$64.60 	</a:t>
            </a:r>
          </a:p>
          <a:p>
            <a:r>
              <a:rPr lang="en-US" dirty="0" smtClean="0"/>
              <a:t>Breakeven Wheat Pasture Cost: (assuming 119 days of grazing; 2.5 lb. ADG and 400 lbs./acre stocking rate)</a:t>
            </a:r>
          </a:p>
          <a:p>
            <a:pPr lvl="1"/>
            <a:r>
              <a:rPr lang="en-US" dirty="0" smtClean="0"/>
              <a:t>475 lb. beg weight (1.19 acres/hd.) = $0.26/lb. gain</a:t>
            </a:r>
            <a:endParaRPr lang="en-US" dirty="0"/>
          </a:p>
          <a:p>
            <a:pPr lvl="1"/>
            <a:r>
              <a:rPr lang="en-US" dirty="0" smtClean="0"/>
              <a:t>575 lb. beg weight (1.43 acres/hd.) = $0.31/lb. gain</a:t>
            </a:r>
          </a:p>
          <a:p>
            <a:pPr lvl="1"/>
            <a:r>
              <a:rPr lang="en-US" dirty="0" smtClean="0"/>
              <a:t>625 lb. beg weight (1.56 acres/hd.) = $0.34/lb. gain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248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Additional Wheat Production Costs for Grazing,</a:t>
            </a:r>
            <a:br>
              <a:rPr lang="en-US" sz="3200" dirty="0" smtClean="0"/>
            </a:br>
            <a:r>
              <a:rPr lang="en-US" sz="3200" dirty="0" smtClean="0"/>
              <a:t>Per Acre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Yield loss		6 bushels@$5.30/bu.	$31.80</a:t>
            </a:r>
          </a:p>
          <a:p>
            <a:r>
              <a:rPr lang="en-US" dirty="0" smtClean="0"/>
              <a:t>Fertilizer		30 lb. N @ $0.42/lb.	$12.60</a:t>
            </a:r>
          </a:p>
          <a:p>
            <a:r>
              <a:rPr lang="en-US" dirty="0" smtClean="0"/>
              <a:t>Fertilizer application				$  5.00</a:t>
            </a:r>
          </a:p>
          <a:p>
            <a:r>
              <a:rPr lang="en-US" u="sng" dirty="0" smtClean="0"/>
              <a:t>Seed		2.0 bu. @$10/bu.		$20.00</a:t>
            </a:r>
          </a:p>
          <a:p>
            <a:r>
              <a:rPr lang="en-US" dirty="0" smtClean="0"/>
              <a:t>Total Additional Cost/Acre			$69.40 	</a:t>
            </a:r>
          </a:p>
          <a:p>
            <a:r>
              <a:rPr lang="en-US" dirty="0" smtClean="0"/>
              <a:t>Breakeven Wheat Pasture Cost: (assuming 119 days of grazing; 2.0 lb. ADG and 400 lbs./acre stocking rate)</a:t>
            </a:r>
          </a:p>
          <a:p>
            <a:pPr lvl="1"/>
            <a:r>
              <a:rPr lang="en-US" dirty="0" smtClean="0"/>
              <a:t>475 lb. beg weight (1.19 acres/hd.) = $0.35/lb. gain</a:t>
            </a:r>
            <a:endParaRPr lang="en-US" dirty="0"/>
          </a:p>
          <a:p>
            <a:pPr lvl="1"/>
            <a:r>
              <a:rPr lang="en-US" dirty="0" smtClean="0"/>
              <a:t>575 lb. beg weight (1.43 acres/hd.) = $0.42/lb. gain</a:t>
            </a:r>
          </a:p>
          <a:p>
            <a:pPr lvl="1"/>
            <a:r>
              <a:rPr lang="en-US" dirty="0" smtClean="0"/>
              <a:t>625 lb. beg weight (1.56 acres/hd.) = $0.46/lb. 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/>
              <a:t>Winter Stockers, </a:t>
            </a:r>
            <a:br>
              <a:rPr lang="en-US" sz="4000" b="1" i="1" dirty="0"/>
            </a:br>
            <a:r>
              <a:rPr lang="en-US" sz="4000" b="1" i="1" dirty="0" smtClean="0"/>
              <a:t>Nov 1- Feb 28</a:t>
            </a:r>
            <a:endParaRPr lang="en-US" dirty="0"/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Purchase </a:t>
            </a:r>
            <a:r>
              <a:rPr lang="en-US" sz="2800" dirty="0" smtClean="0"/>
              <a:t>475 </a:t>
            </a:r>
            <a:r>
              <a:rPr lang="en-US" sz="2800" dirty="0"/>
              <a:t>pound steers @ $</a:t>
            </a:r>
            <a:r>
              <a:rPr lang="en-US" sz="2800" dirty="0" smtClean="0"/>
              <a:t>150.00/cwt.</a:t>
            </a:r>
            <a:endParaRPr lang="en-US" sz="2800" dirty="0"/>
          </a:p>
          <a:p>
            <a:r>
              <a:rPr lang="en-US" sz="2800" dirty="0"/>
              <a:t>Gain </a:t>
            </a:r>
            <a:r>
              <a:rPr lang="en-US" sz="2800" dirty="0" smtClean="0"/>
              <a:t>2.5 </a:t>
            </a:r>
            <a:r>
              <a:rPr lang="en-US" sz="2800" dirty="0"/>
              <a:t>lbs./day for $</a:t>
            </a:r>
            <a:r>
              <a:rPr lang="en-US" sz="2800" dirty="0" smtClean="0"/>
              <a:t>0.45/lb</a:t>
            </a:r>
            <a:r>
              <a:rPr lang="en-US" sz="2800" dirty="0"/>
              <a:t>. of </a:t>
            </a:r>
            <a:r>
              <a:rPr lang="en-US" sz="2800" dirty="0" smtClean="0"/>
              <a:t>gain</a:t>
            </a:r>
          </a:p>
          <a:p>
            <a:r>
              <a:rPr lang="en-US" sz="2800" dirty="0"/>
              <a:t>4</a:t>
            </a:r>
            <a:r>
              <a:rPr lang="en-US" sz="2800" dirty="0" smtClean="0"/>
              <a:t>% </a:t>
            </a:r>
            <a:r>
              <a:rPr lang="en-US" sz="2800" dirty="0"/>
              <a:t>death loss, </a:t>
            </a:r>
            <a:r>
              <a:rPr lang="en-US" sz="2800" dirty="0" smtClean="0"/>
              <a:t>$25/head </a:t>
            </a:r>
            <a:r>
              <a:rPr lang="en-US" sz="2800" dirty="0"/>
              <a:t>Vet/Med</a:t>
            </a:r>
          </a:p>
          <a:p>
            <a:r>
              <a:rPr lang="en-US" sz="2800" dirty="0" smtClean="0"/>
              <a:t>$12.00/head/month </a:t>
            </a:r>
            <a:r>
              <a:rPr lang="en-US" sz="2800" dirty="0"/>
              <a:t>other costs</a:t>
            </a:r>
          </a:p>
          <a:p>
            <a:r>
              <a:rPr lang="en-US" sz="2800" dirty="0" smtClean="0"/>
              <a:t>6% </a:t>
            </a:r>
            <a:r>
              <a:rPr lang="en-US" sz="2800" dirty="0"/>
              <a:t>Interest, </a:t>
            </a:r>
            <a:r>
              <a:rPr lang="en-US" sz="2800" dirty="0" smtClean="0"/>
              <a:t>$8/head </a:t>
            </a:r>
            <a:r>
              <a:rPr lang="en-US" sz="2800" dirty="0"/>
              <a:t>marketing</a:t>
            </a:r>
          </a:p>
          <a:p>
            <a:r>
              <a:rPr lang="en-US" sz="2800" b="1" i="1" dirty="0"/>
              <a:t>Sell </a:t>
            </a:r>
            <a:r>
              <a:rPr lang="en-US" sz="2800" b="1" i="1" dirty="0" smtClean="0"/>
              <a:t>773 </a:t>
            </a:r>
            <a:r>
              <a:rPr lang="en-US" sz="2800" b="1" i="1" dirty="0"/>
              <a:t>pound steers after </a:t>
            </a:r>
            <a:r>
              <a:rPr lang="en-US" sz="2800" b="1" i="1" dirty="0" smtClean="0"/>
              <a:t>119 </a:t>
            </a:r>
            <a:r>
              <a:rPr lang="en-US" sz="2800" b="1" i="1" dirty="0"/>
              <a:t>days</a:t>
            </a:r>
          </a:p>
          <a:p>
            <a:r>
              <a:rPr lang="en-US" sz="2800" b="1" i="1" dirty="0"/>
              <a:t>Selling Breakeven $</a:t>
            </a:r>
            <a:r>
              <a:rPr lang="en-US" sz="2800" b="1" i="1" dirty="0" smtClean="0"/>
              <a:t>124.79</a:t>
            </a:r>
          </a:p>
          <a:p>
            <a:r>
              <a:rPr lang="en-US" sz="2800" b="1" i="1" dirty="0" smtClean="0"/>
              <a:t>Gain/acre = 250 pounds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2790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tradingview.com/x/UBK1hfT5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154"/>
            <a:ext cx="7429500" cy="65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 smtClean="0"/>
              <a:t>Oklahoma City Steer Basis</a:t>
            </a:r>
            <a:br>
              <a:rPr lang="en-US" sz="4000" b="1" i="1" dirty="0" smtClean="0"/>
            </a:br>
            <a:r>
              <a:rPr lang="en-US" sz="4000" b="1" i="1" dirty="0" smtClean="0"/>
              <a:t>$/cwt.  (10 year </a:t>
            </a:r>
            <a:r>
              <a:rPr lang="en-US" sz="4000" b="1" i="1" dirty="0" err="1" smtClean="0"/>
              <a:t>ave.</a:t>
            </a:r>
            <a:r>
              <a:rPr lang="en-US" sz="4000" b="1" i="1" dirty="0" smtClean="0"/>
              <a:t>)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u="sng" dirty="0" smtClean="0"/>
              <a:t>MONTH	450	750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JAN	            44.56     0.97 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FEB	            48.73     1.87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MAR	            49.50     1.70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APR	            45.23     2.30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MAY	            42.29     2.15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JUN	            36.51    0.80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u="sng" dirty="0" smtClean="0"/>
              <a:t>MONTH	450	750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JUL	            28.78    2.03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AUG	            34.77    2.20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SEP	            29.79    1.96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OCT	            29.57    1.40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NOV	            40.87    1.57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/>
              <a:t>DEC	            45.06    1.57</a:t>
            </a:r>
          </a:p>
        </p:txBody>
      </p:sp>
    </p:spTree>
    <p:extLst>
      <p:ext uri="{BB962C8B-B14F-4D97-AF65-F5344CB8AC3E}">
        <p14:creationId xmlns:p14="http://schemas.microsoft.com/office/powerpoint/2010/main" val="2294352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tradingview.com/x/ABh66tOS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83"/>
            <a:ext cx="7886700" cy="66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/>
              <a:t>Winter Stockers, </a:t>
            </a:r>
            <a:br>
              <a:rPr lang="en-US" sz="4000" b="1" i="1" dirty="0"/>
            </a:br>
            <a:r>
              <a:rPr lang="en-US" sz="4000" b="1" i="1" dirty="0" smtClean="0"/>
              <a:t>Nov 1- Feb 28</a:t>
            </a:r>
            <a:endParaRPr lang="en-US" dirty="0"/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Purchase </a:t>
            </a:r>
            <a:r>
              <a:rPr lang="en-US" sz="2800" dirty="0" smtClean="0"/>
              <a:t>475 </a:t>
            </a:r>
            <a:r>
              <a:rPr lang="en-US" sz="2800" dirty="0"/>
              <a:t>pound steers @ $</a:t>
            </a:r>
            <a:r>
              <a:rPr lang="en-US" sz="2800" dirty="0" smtClean="0"/>
              <a:t>166.00/cwt.</a:t>
            </a:r>
            <a:endParaRPr lang="en-US" sz="2800" dirty="0"/>
          </a:p>
          <a:p>
            <a:r>
              <a:rPr lang="en-US" sz="2800" dirty="0"/>
              <a:t>Gain </a:t>
            </a:r>
            <a:r>
              <a:rPr lang="en-US" sz="2800" dirty="0" smtClean="0"/>
              <a:t>2.5 </a:t>
            </a:r>
            <a:r>
              <a:rPr lang="en-US" sz="2800" dirty="0"/>
              <a:t>lbs./day for $</a:t>
            </a:r>
            <a:r>
              <a:rPr lang="en-US" sz="2800" dirty="0" smtClean="0"/>
              <a:t>0.45/lb</a:t>
            </a:r>
            <a:r>
              <a:rPr lang="en-US" sz="2800" dirty="0"/>
              <a:t>. of </a:t>
            </a:r>
            <a:r>
              <a:rPr lang="en-US" sz="2800" dirty="0" smtClean="0"/>
              <a:t>gain</a:t>
            </a:r>
          </a:p>
          <a:p>
            <a:r>
              <a:rPr lang="en-US" sz="2800" dirty="0"/>
              <a:t>4</a:t>
            </a:r>
            <a:r>
              <a:rPr lang="en-US" sz="2800" dirty="0" smtClean="0"/>
              <a:t>% </a:t>
            </a:r>
            <a:r>
              <a:rPr lang="en-US" sz="2800" dirty="0"/>
              <a:t>death loss, </a:t>
            </a:r>
            <a:r>
              <a:rPr lang="en-US" sz="2800" dirty="0" smtClean="0"/>
              <a:t>$25/head </a:t>
            </a:r>
            <a:r>
              <a:rPr lang="en-US" sz="2800" dirty="0"/>
              <a:t>Vet/Med</a:t>
            </a:r>
          </a:p>
          <a:p>
            <a:r>
              <a:rPr lang="en-US" sz="2800" dirty="0" smtClean="0"/>
              <a:t>$12.00/head/month </a:t>
            </a:r>
            <a:r>
              <a:rPr lang="en-US" sz="2800" dirty="0"/>
              <a:t>other costs</a:t>
            </a:r>
          </a:p>
          <a:p>
            <a:r>
              <a:rPr lang="en-US" sz="2800" dirty="0" smtClean="0"/>
              <a:t>6% </a:t>
            </a:r>
            <a:r>
              <a:rPr lang="en-US" sz="2800" dirty="0"/>
              <a:t>Interest, </a:t>
            </a:r>
            <a:r>
              <a:rPr lang="en-US" sz="2800" dirty="0" smtClean="0"/>
              <a:t>$8/head </a:t>
            </a:r>
            <a:r>
              <a:rPr lang="en-US" sz="2800" dirty="0"/>
              <a:t>marketing</a:t>
            </a:r>
          </a:p>
          <a:p>
            <a:r>
              <a:rPr lang="en-US" sz="2800" b="1" i="1" dirty="0"/>
              <a:t>Sell </a:t>
            </a:r>
            <a:r>
              <a:rPr lang="en-US" sz="2800" b="1" i="1" dirty="0" smtClean="0"/>
              <a:t>773 </a:t>
            </a:r>
            <a:r>
              <a:rPr lang="en-US" sz="2800" b="1" i="1" dirty="0"/>
              <a:t>pound steers after </a:t>
            </a:r>
            <a:r>
              <a:rPr lang="en-US" sz="2800" b="1" i="1" dirty="0" smtClean="0"/>
              <a:t>119 </a:t>
            </a:r>
            <a:r>
              <a:rPr lang="en-US" sz="2800" b="1" i="1" dirty="0"/>
              <a:t>days</a:t>
            </a:r>
          </a:p>
          <a:p>
            <a:r>
              <a:rPr lang="en-US" sz="2800" b="1" i="1" dirty="0"/>
              <a:t>Selling Breakeven $</a:t>
            </a:r>
            <a:r>
              <a:rPr lang="en-US" sz="2800" b="1" i="1" dirty="0" smtClean="0"/>
              <a:t>135.12</a:t>
            </a:r>
          </a:p>
          <a:p>
            <a:r>
              <a:rPr lang="en-US" sz="2800" b="1" i="1" dirty="0" smtClean="0"/>
              <a:t>Gain/acre = 250 pounds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20188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ensio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718092"/>
            <a:ext cx="6019800" cy="54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Med/Large Frame #1 Steer Basis, OKC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400-500 lb. Steers   (NOVEMBER)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Ave (2014-2018)	   50.01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Max (2014)		   87.02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Min (2017)		   30.47	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700-800 lb. Steers    (NOVEMBER)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Ave (2014-2018)	    2.31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Max (2015)	    	    5.18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Min (2018)		   -1.05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856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sonet.org/data/public/mesonet/maps/realtime/rainrfc.720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818"/>
            <a:ext cx="8629650" cy="47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f8f9ac8-1060-4447-83c7-1487eaf82e8a@namprd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6" y="228600"/>
            <a:ext cx="863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oughtmonitor.unl.edu/data/jpg/20190910/20190910_OK_t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7" y="304799"/>
            <a:ext cx="8198223" cy="63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onet.org/data/public/mesonet/maps/daily/mesonet.daily.current.PPAW10.gr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6244"/>
            <a:ext cx="8477250" cy="46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Market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 markets are very jittery/defensive</a:t>
            </a:r>
          </a:p>
          <a:p>
            <a:pPr lvl="1"/>
            <a:r>
              <a:rPr lang="en-US" dirty="0" smtClean="0"/>
              <a:t>Large cattle supplies</a:t>
            </a:r>
          </a:p>
          <a:p>
            <a:pPr lvl="1"/>
            <a:r>
              <a:rPr lang="en-US" dirty="0" smtClean="0"/>
              <a:t>Turbulent trade/macroeconomic environment</a:t>
            </a:r>
          </a:p>
          <a:p>
            <a:pPr lvl="1"/>
            <a:r>
              <a:rPr lang="en-US" dirty="0" smtClean="0"/>
              <a:t>Feed market uncertainty</a:t>
            </a:r>
          </a:p>
          <a:p>
            <a:pPr lvl="1"/>
            <a:r>
              <a:rPr lang="en-US" dirty="0" smtClean="0"/>
              <a:t>Tyson plant fire aftermath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Weak feeder futures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tradingview.com/x/ABh66tOS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83"/>
            <a:ext cx="7886700" cy="66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 Price and Feeder Futures</a:t>
            </a:r>
            <a:br>
              <a:rPr lang="en-US" dirty="0" smtClean="0"/>
            </a:br>
            <a:r>
              <a:rPr lang="en-US" sz="2700" dirty="0" smtClean="0"/>
              <a:t>Monthly,</a:t>
            </a:r>
            <a:r>
              <a:rPr lang="en-US" dirty="0" smtClean="0"/>
              <a:t> </a:t>
            </a:r>
            <a:r>
              <a:rPr lang="en-US" sz="2700" dirty="0" smtClean="0"/>
              <a:t>OKC med/large #1 and Feeder Futures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3548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86518495"/>
              </p:ext>
            </p:extLst>
          </p:nvPr>
        </p:nvGraphicFramePr>
        <p:xfrm>
          <a:off x="457200" y="8382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0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dirty="0" smtClean="0"/>
              <a:t>Price-Weight Relationship</a:t>
            </a:r>
            <a:r>
              <a:rPr lang="en-US" sz="2800" i="1" dirty="0" smtClean="0"/>
              <a:t> </a:t>
            </a:r>
            <a:br>
              <a:rPr lang="en-US" sz="2800" i="1" dirty="0" smtClean="0"/>
            </a:br>
            <a:r>
              <a:rPr lang="en-US" sz="2800" i="1" dirty="0" smtClean="0"/>
              <a:t>Medium/Large No. 1 Steers, Oklahoma</a:t>
            </a:r>
            <a:endParaRPr lang="en-US" sz="2400" i="1" dirty="0" smtClean="0"/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30198243"/>
              </p:ext>
            </p:extLst>
          </p:nvPr>
        </p:nvGraphicFramePr>
        <p:xfrm>
          <a:off x="304800" y="1476375"/>
          <a:ext cx="8622868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8001108" imgH="4427148" progId="MSGraph.Chart.8">
                  <p:embed followColorScheme="full"/>
                </p:oleObj>
              </mc:Choice>
              <mc:Fallback>
                <p:oleObj name="Chart" r:id="rId3" imgW="8001108" imgH="44271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76375"/>
                        <a:ext cx="8622868" cy="4772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614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62" grpId="0" uiExpand="1" bld="series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BDBED4-AFDD-4056-97BF-89C3CDFEA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84CDDA-90C7-4C72-901A-957E2EC843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D5478B-3BB1-46AB-96CF-5632B33F3739}">
  <ds:schemaRefs>
    <ds:schemaRef ds:uri="http://schemas.microsoft.com/office/2006/documentManagement/types"/>
    <ds:schemaRef ds:uri="http://schemas.microsoft.com/office/2006/metadata/properties"/>
    <ds:schemaRef ds:uri="db382af5-41d1-4468-8b87-e2f8642e227d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6d636ed6-4d22-4f9b-a70c-2b144907596b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873</Words>
  <Application>Microsoft Office PowerPoint</Application>
  <PresentationFormat>On-screen Show (4:3)</PresentationFormat>
  <Paragraphs>199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Monotype Sorts</vt:lpstr>
      <vt:lpstr>Times New Roman</vt:lpstr>
      <vt:lpstr>Office Theme</vt:lpstr>
      <vt:lpstr>Chart</vt:lpstr>
      <vt:lpstr>Winter Stocker Considerations, 2019</vt:lpstr>
      <vt:lpstr>PowerPoint Presentation</vt:lpstr>
      <vt:lpstr>PowerPoint Presentation</vt:lpstr>
      <vt:lpstr>PowerPoint Presentation</vt:lpstr>
      <vt:lpstr>Cattle Market Dynamics</vt:lpstr>
      <vt:lpstr>PowerPoint Presentation</vt:lpstr>
      <vt:lpstr>Steer Price and Feeder Futures Monthly, OKC med/large #1 and Feeder Futures</vt:lpstr>
      <vt:lpstr>PowerPoint Presentation</vt:lpstr>
      <vt:lpstr>Price-Weight Relationship  Medium/Large No. 1 Steers, Oklahoma</vt:lpstr>
      <vt:lpstr>Steer Price, Total Value and Value of Gain  September 13, 2019, Oklahoma Combined Auction</vt:lpstr>
      <vt:lpstr>Additional Wheat Production Costs for Grazing, Per Acre</vt:lpstr>
      <vt:lpstr>Additional Wheat Production Costs for Grazing, Per Acre</vt:lpstr>
      <vt:lpstr>Winter Stockers,  Nov 1- Feb 28</vt:lpstr>
      <vt:lpstr>PowerPoint Presentation</vt:lpstr>
      <vt:lpstr>Oklahoma City Steer Basis $/cwt.  (10 year ave.)</vt:lpstr>
      <vt:lpstr>PowerPoint Presentation</vt:lpstr>
      <vt:lpstr>Winter Stockers,  Nov 1- Feb 28</vt:lpstr>
      <vt:lpstr>PowerPoint Presentation</vt:lpstr>
      <vt:lpstr>Med/Large Frame #1 Steer Basis, OKC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Peel, Derrell</dc:creator>
  <cp:lastModifiedBy>Spradlin, Cassidy D</cp:lastModifiedBy>
  <cp:revision>14</cp:revision>
  <dcterms:created xsi:type="dcterms:W3CDTF">2019-09-17T13:57:51Z</dcterms:created>
  <dcterms:modified xsi:type="dcterms:W3CDTF">2020-10-15T21:46:46Z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