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6"/>
  </p:notesMasterIdLst>
  <p:sldIdLst>
    <p:sldId id="256" r:id="rId5"/>
    <p:sldId id="265" r:id="rId6"/>
    <p:sldId id="257" r:id="rId7"/>
    <p:sldId id="260" r:id="rId8"/>
    <p:sldId id="270" r:id="rId9"/>
    <p:sldId id="268" r:id="rId10"/>
    <p:sldId id="267" r:id="rId11"/>
    <p:sldId id="273" r:id="rId12"/>
    <p:sldId id="272" r:id="rId13"/>
    <p:sldId id="271" r:id="rId14"/>
    <p:sldId id="264"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101"/>
    <p:restoredTop sz="93632"/>
  </p:normalViewPr>
  <p:slideViewPr>
    <p:cSldViewPr snapToGrid="0" snapToObjects="1">
      <p:cViewPr varScale="1">
        <p:scale>
          <a:sx n="108" d="100"/>
          <a:sy n="108" d="100"/>
        </p:scale>
        <p:origin x="132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1D2B36-9786-47ED-B8C2-AD5E2DBC235F}" type="datetimeFigureOut">
              <a:rPr lang="en-US" smtClean="0"/>
              <a:t>10/15/2020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AAAF74-6371-45BE-94E2-496977721249}" type="slidenum">
              <a:rPr lang="en-US" smtClean="0"/>
              <a:t>‹#›</a:t>
            </a:fld>
            <a:endParaRPr lang="en-US"/>
          </a:p>
        </p:txBody>
      </p:sp>
    </p:spTree>
    <p:extLst>
      <p:ext uri="{BB962C8B-B14F-4D97-AF65-F5344CB8AC3E}">
        <p14:creationId xmlns:p14="http://schemas.microsoft.com/office/powerpoint/2010/main" val="3828151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Regardless</a:t>
            </a:r>
            <a:r>
              <a:rPr lang="en-US" baseline="0" dirty="0" smtClean="0"/>
              <a:t> of size or scale, all agriculture producers and businesses face risks and uncertainty! It can be anything from too much rain, too little rain, equipment breakdown, lack of buyers for produce, etc.  Risks can cause loss of income, assets damage; overall will lead the producer not to achieve their goals. The common risks that would affect producers can be categorized into the following prominent areas:</a:t>
            </a:r>
          </a:p>
          <a:p>
            <a:r>
              <a:rPr lang="en-US" baseline="0" dirty="0" smtClean="0"/>
              <a:t>Production, marketing, financial, legal and human risks.</a:t>
            </a:r>
          </a:p>
          <a:p>
            <a:r>
              <a:rPr lang="en-US" baseline="0" dirty="0" smtClean="0"/>
              <a:t>In managing risk the producer has to evaluate and select the appropriate mix of alternative strategies to reduce risks within the farm business.  </a:t>
            </a:r>
            <a:endParaRPr lang="en-US" dirty="0"/>
          </a:p>
        </p:txBody>
      </p:sp>
      <p:sp>
        <p:nvSpPr>
          <p:cNvPr id="4" name="Slide Number Placeholder 3"/>
          <p:cNvSpPr>
            <a:spLocks noGrp="1"/>
          </p:cNvSpPr>
          <p:nvPr>
            <p:ph type="sldNum" sz="quarter" idx="10"/>
          </p:nvPr>
        </p:nvSpPr>
        <p:spPr/>
        <p:txBody>
          <a:bodyPr/>
          <a:lstStyle/>
          <a:p>
            <a:fld id="{88AAAF74-6371-45BE-94E2-496977721249}" type="slidenum">
              <a:rPr lang="en-US" smtClean="0"/>
              <a:t>2</a:t>
            </a:fld>
            <a:endParaRPr lang="en-US"/>
          </a:p>
        </p:txBody>
      </p:sp>
    </p:spTree>
    <p:extLst>
      <p:ext uri="{BB962C8B-B14F-4D97-AF65-F5344CB8AC3E}">
        <p14:creationId xmlns:p14="http://schemas.microsoft.com/office/powerpoint/2010/main" val="3327822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AAAF74-6371-45BE-94E2-496977721249}" type="slidenum">
              <a:rPr lang="en-US" smtClean="0"/>
              <a:t>3</a:t>
            </a:fld>
            <a:endParaRPr lang="en-US"/>
          </a:p>
        </p:txBody>
      </p:sp>
    </p:spTree>
    <p:extLst>
      <p:ext uri="{BB962C8B-B14F-4D97-AF65-F5344CB8AC3E}">
        <p14:creationId xmlns:p14="http://schemas.microsoft.com/office/powerpoint/2010/main" val="1536545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Farm</a:t>
            </a:r>
            <a:r>
              <a:rPr lang="en-US" baseline="0" dirty="0" smtClean="0"/>
              <a:t> produce quality or quality levels can be affected by bad weather, pests and diseases, bad seeds, poor soil health, weeds and etc. The occurrence of any of the factors will affect expected income from produce.</a:t>
            </a:r>
          </a:p>
          <a:p>
            <a:r>
              <a:rPr lang="en-US" baseline="0" dirty="0" smtClean="0"/>
              <a:t>Mitigation strategies like diversifying the farm enterprise, extending the production season and having a farm insurance can help reduce income variability. </a:t>
            </a:r>
            <a:r>
              <a:rPr lang="en-US" dirty="0" smtClean="0"/>
              <a:t>Diversification of</a:t>
            </a:r>
            <a:r>
              <a:rPr lang="en-US" baseline="0" dirty="0" smtClean="0"/>
              <a:t> the enterprise can be used to reduce income variability. </a:t>
            </a:r>
          </a:p>
          <a:p>
            <a:r>
              <a:rPr lang="en-US" baseline="0" dirty="0" smtClean="0"/>
              <a:t>Diversification  - Growing different crops, combination of crops and livestock, different types of the same crop or can also be achieved through different income sources like having an off-farm job.</a:t>
            </a:r>
            <a:endParaRPr lang="en-US" dirty="0" smtClean="0"/>
          </a:p>
          <a:p>
            <a:endParaRPr lang="en-US" dirty="0" smtClean="0"/>
          </a:p>
          <a:p>
            <a:r>
              <a:rPr lang="en-US" dirty="0" smtClean="0"/>
              <a:t>To mitigate</a:t>
            </a:r>
            <a:r>
              <a:rPr lang="en-US" baseline="0" dirty="0" smtClean="0"/>
              <a:t> the production risk: </a:t>
            </a:r>
          </a:p>
          <a:p>
            <a:pPr marL="171450" indent="-171450">
              <a:buFontTx/>
              <a:buChar char="-"/>
            </a:pPr>
            <a:r>
              <a:rPr lang="en-US" baseline="0" dirty="0" smtClean="0"/>
              <a:t>We’ll help produce make a farm plan that includes different types of farm products. </a:t>
            </a:r>
          </a:p>
          <a:p>
            <a:pPr marL="171450" indent="-171450">
              <a:buFontTx/>
              <a:buChar char="-"/>
            </a:pPr>
            <a:r>
              <a:rPr lang="en-US" baseline="0" dirty="0" smtClean="0"/>
              <a:t>H</a:t>
            </a:r>
            <a:r>
              <a:rPr lang="en-US" dirty="0" smtClean="0"/>
              <a:t>elp</a:t>
            </a:r>
            <a:r>
              <a:rPr lang="en-US" baseline="0" dirty="0" smtClean="0"/>
              <a:t> producers do a</a:t>
            </a:r>
            <a:r>
              <a:rPr lang="en-US" dirty="0" smtClean="0"/>
              <a:t> critical analysis of costs and returns of</a:t>
            </a:r>
            <a:r>
              <a:rPr lang="en-US" baseline="0" dirty="0" smtClean="0"/>
              <a:t> v</a:t>
            </a:r>
            <a:r>
              <a:rPr lang="en-US" dirty="0" smtClean="0"/>
              <a:t>arious mitigation strategies</a:t>
            </a:r>
            <a:endParaRPr lang="en-US" dirty="0"/>
          </a:p>
        </p:txBody>
      </p:sp>
      <p:sp>
        <p:nvSpPr>
          <p:cNvPr id="4" name="Slide Number Placeholder 3"/>
          <p:cNvSpPr>
            <a:spLocks noGrp="1"/>
          </p:cNvSpPr>
          <p:nvPr>
            <p:ph type="sldNum" sz="quarter" idx="10"/>
          </p:nvPr>
        </p:nvSpPr>
        <p:spPr/>
        <p:txBody>
          <a:bodyPr/>
          <a:lstStyle/>
          <a:p>
            <a:fld id="{88AAAF74-6371-45BE-94E2-496977721249}" type="slidenum">
              <a:rPr lang="en-US" smtClean="0"/>
              <a:t>4</a:t>
            </a:fld>
            <a:endParaRPr lang="en-US"/>
          </a:p>
        </p:txBody>
      </p:sp>
    </p:spTree>
    <p:extLst>
      <p:ext uri="{BB962C8B-B14F-4D97-AF65-F5344CB8AC3E}">
        <p14:creationId xmlns:p14="http://schemas.microsoft.com/office/powerpoint/2010/main" val="20139975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marketing risk can be as</a:t>
            </a:r>
            <a:r>
              <a:rPr lang="en-US" sz="1200" b="0" i="0" kern="1200" baseline="0" dirty="0" smtClean="0">
                <a:solidFill>
                  <a:schemeClr val="tx1"/>
                </a:solidFill>
                <a:effectLst/>
                <a:latin typeface="+mn-lt"/>
                <a:ea typeface="+mn-ea"/>
                <a:cs typeface="+mn-cs"/>
              </a:rPr>
              <a:t> a result of NOT being able to access the market (selling a product not sold before, buyer doesn’t know the product, new market, price changes), fluctuating demand or the supporting infrastructure is limited. </a:t>
            </a:r>
          </a:p>
          <a:p>
            <a:r>
              <a:rPr lang="en-US" sz="1200" b="0" i="0" kern="1200" baseline="0" dirty="0" smtClean="0">
                <a:solidFill>
                  <a:schemeClr val="tx1"/>
                </a:solidFill>
                <a:effectLst/>
                <a:latin typeface="+mn-lt"/>
                <a:ea typeface="+mn-ea"/>
                <a:cs typeface="+mn-cs"/>
              </a:rPr>
              <a:t>Market access example: Small scale producers often find it hard to access the wholesale and intermediate markets because of small volume and inconsistency,  therefore leaving them the option of selling directly to consumers whatever is available. </a:t>
            </a:r>
            <a:endParaRPr lang="en-US" sz="1200" b="0" i="0" kern="1200" dirty="0" smtClean="0">
              <a:solidFill>
                <a:schemeClr val="tx1"/>
              </a:solidFill>
              <a:effectLst/>
              <a:latin typeface="+mn-lt"/>
              <a:ea typeface="+mn-ea"/>
              <a:cs typeface="+mn-cs"/>
            </a:endParaRP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Mitigation strategy</a:t>
            </a:r>
            <a:r>
              <a:rPr lang="en-US" sz="1200" b="0" i="0" kern="1200" baseline="0" dirty="0" smtClean="0">
                <a:solidFill>
                  <a:schemeClr val="tx1"/>
                </a:solidFill>
                <a:effectLst/>
                <a:latin typeface="+mn-lt"/>
                <a:ea typeface="+mn-ea"/>
                <a:cs typeface="+mn-cs"/>
              </a:rPr>
              <a:t>:</a:t>
            </a:r>
          </a:p>
          <a:p>
            <a:r>
              <a:rPr lang="en-US" sz="1200" b="0" i="0" kern="1200" baseline="0" dirty="0" smtClean="0">
                <a:solidFill>
                  <a:schemeClr val="tx1"/>
                </a:solidFill>
                <a:effectLst/>
                <a:latin typeface="+mn-lt"/>
                <a:ea typeface="+mn-ea"/>
                <a:cs typeface="+mn-cs"/>
              </a:rPr>
              <a:t>- Use of production a</a:t>
            </a:r>
            <a:r>
              <a:rPr lang="en-US" sz="1200" b="0" i="0" kern="1200" dirty="0" smtClean="0">
                <a:solidFill>
                  <a:schemeClr val="tx1"/>
                </a:solidFill>
                <a:effectLst/>
                <a:latin typeface="+mn-lt"/>
                <a:ea typeface="+mn-ea"/>
                <a:cs typeface="+mn-cs"/>
              </a:rPr>
              <a:t>nd sales contracts provides benefits such as access to technology, a guaranteed market, and a more stable income. </a:t>
            </a:r>
            <a:r>
              <a:rPr lang="en-US" dirty="0" smtClean="0"/>
              <a:t> </a:t>
            </a:r>
          </a:p>
          <a:p>
            <a:pPr marL="171450" indent="-171450">
              <a:buFontTx/>
              <a:buChar char="-"/>
            </a:pPr>
            <a:r>
              <a:rPr lang="en-US" dirty="0" smtClean="0"/>
              <a:t>Forming and participating in marketing cooperatives provides members the opportunity to benefit from volume sales or purchases.</a:t>
            </a:r>
          </a:p>
          <a:p>
            <a:pPr marL="171450" indent="-171450">
              <a:buFontTx/>
              <a:buChar char="-"/>
            </a:pPr>
            <a:r>
              <a:rPr lang="en-US" dirty="0" smtClean="0"/>
              <a:t>Understanding</a:t>
            </a:r>
            <a:r>
              <a:rPr lang="en-US" baseline="0" dirty="0" smtClean="0"/>
              <a:t> what products customers want to buy</a:t>
            </a:r>
          </a:p>
          <a:p>
            <a:pPr marL="171450" indent="-171450">
              <a:buFontTx/>
              <a:buChar char="-"/>
            </a:pPr>
            <a:r>
              <a:rPr lang="en-US" baseline="0" dirty="0" smtClean="0"/>
              <a:t>Adding value to produce through processing or packaging</a:t>
            </a:r>
          </a:p>
          <a:p>
            <a:pPr marL="171450" indent="-171450">
              <a:buFontTx/>
              <a:buChar char="-"/>
            </a:pPr>
            <a:endParaRPr lang="en-US" baseline="0" dirty="0"/>
          </a:p>
          <a:p>
            <a:pPr marL="0" indent="0">
              <a:buFontTx/>
              <a:buNone/>
            </a:pPr>
            <a:r>
              <a:rPr lang="en-US" baseline="0" dirty="0" smtClean="0"/>
              <a:t>To mitigate the marketing risk:</a:t>
            </a:r>
          </a:p>
          <a:p>
            <a:pPr marL="171450" indent="-171450">
              <a:buFontTx/>
              <a:buChar char="-"/>
            </a:pPr>
            <a:r>
              <a:rPr lang="en-US" baseline="0" dirty="0" smtClean="0"/>
              <a:t>We help small scale producers develop practical marketing plans for specific target customers; connecting them with alternative market infrastructure.</a:t>
            </a:r>
          </a:p>
          <a:p>
            <a:pPr marL="171450" indent="-171450">
              <a:buFontTx/>
              <a:buChar char="-"/>
            </a:pPr>
            <a:r>
              <a:rPr lang="en-US" baseline="0" dirty="0" smtClean="0"/>
              <a:t>Help producers with the tools, techniques and resources to help increase sales.</a:t>
            </a:r>
          </a:p>
        </p:txBody>
      </p:sp>
      <p:sp>
        <p:nvSpPr>
          <p:cNvPr id="4" name="Slide Number Placeholder 3"/>
          <p:cNvSpPr>
            <a:spLocks noGrp="1"/>
          </p:cNvSpPr>
          <p:nvPr>
            <p:ph type="sldNum" sz="quarter" idx="10"/>
          </p:nvPr>
        </p:nvSpPr>
        <p:spPr/>
        <p:txBody>
          <a:bodyPr/>
          <a:lstStyle/>
          <a:p>
            <a:fld id="{88AAAF74-6371-45BE-94E2-496977721249}" type="slidenum">
              <a:rPr lang="en-US" smtClean="0"/>
              <a:t>5</a:t>
            </a:fld>
            <a:endParaRPr lang="en-US"/>
          </a:p>
        </p:txBody>
      </p:sp>
    </p:spTree>
    <p:extLst>
      <p:ext uri="{BB962C8B-B14F-4D97-AF65-F5344CB8AC3E}">
        <p14:creationId xmlns:p14="http://schemas.microsoft.com/office/powerpoint/2010/main" val="483281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AAAF74-6371-45BE-94E2-496977721249}" type="slidenum">
              <a:rPr lang="en-US" smtClean="0"/>
              <a:t>6</a:t>
            </a:fld>
            <a:endParaRPr lang="en-US"/>
          </a:p>
        </p:txBody>
      </p:sp>
    </p:spTree>
    <p:extLst>
      <p:ext uri="{BB962C8B-B14F-4D97-AF65-F5344CB8AC3E}">
        <p14:creationId xmlns:p14="http://schemas.microsoft.com/office/powerpoint/2010/main" val="2113351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AAAF74-6371-45BE-94E2-496977721249}" type="slidenum">
              <a:rPr lang="en-US" smtClean="0"/>
              <a:t>7</a:t>
            </a:fld>
            <a:endParaRPr lang="en-US"/>
          </a:p>
        </p:txBody>
      </p:sp>
    </p:spTree>
    <p:extLst>
      <p:ext uri="{BB962C8B-B14F-4D97-AF65-F5344CB8AC3E}">
        <p14:creationId xmlns:p14="http://schemas.microsoft.com/office/powerpoint/2010/main" val="18963206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Human risk involves</a:t>
            </a:r>
            <a:r>
              <a:rPr lang="en-US" sz="1200" b="0" i="0" kern="1200" baseline="0" dirty="0" smtClean="0">
                <a:solidFill>
                  <a:schemeClr val="tx1"/>
                </a:solidFill>
                <a:effectLst/>
                <a:latin typeface="+mn-lt"/>
                <a:ea typeface="+mn-ea"/>
                <a:cs typeface="+mn-cs"/>
              </a:rPr>
              <a:t> workers around the farm; their productivity, safety and produce quality.</a:t>
            </a:r>
          </a:p>
          <a:p>
            <a:endParaRPr lang="en-US" sz="1200" b="0" i="0" kern="1200" baseline="0" dirty="0" smtClean="0">
              <a:solidFill>
                <a:schemeClr val="tx1"/>
              </a:solidFill>
              <a:effectLst/>
              <a:latin typeface="+mn-lt"/>
              <a:ea typeface="+mn-ea"/>
              <a:cs typeface="+mn-cs"/>
            </a:endParaRPr>
          </a:p>
          <a:p>
            <a:r>
              <a:rPr lang="en-US" sz="1200" b="0" i="0" kern="1200" baseline="0" dirty="0" smtClean="0">
                <a:solidFill>
                  <a:schemeClr val="tx1"/>
                </a:solidFill>
                <a:effectLst/>
                <a:latin typeface="+mn-lt"/>
                <a:ea typeface="+mn-ea"/>
                <a:cs typeface="+mn-cs"/>
              </a:rPr>
              <a:t>To mitigate the labor risk, it’s is important for producers to plan to have compensation insurance incase of liability claims. Acquiring necessary farming skills and  or having proper training plans for unskilled workers will help to promote worker efficiency and minimize safety concerns. Setting clear goals and following them will every worker to be objective. </a:t>
            </a:r>
            <a:endParaRPr lang="en-US" sz="1200" b="0" i="0" kern="1200" dirty="0" smtClean="0">
              <a:solidFill>
                <a:schemeClr val="tx1"/>
              </a:solidFill>
              <a:effectLst/>
              <a:latin typeface="+mn-lt"/>
              <a:ea typeface="+mn-ea"/>
              <a:cs typeface="+mn-cs"/>
            </a:endParaRP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 We help producer develop clear farm goals</a:t>
            </a:r>
          </a:p>
          <a:p>
            <a:r>
              <a:rPr lang="en-US" sz="1200" b="0" i="0" kern="1200" dirty="0" smtClean="0">
                <a:solidFill>
                  <a:schemeClr val="tx1"/>
                </a:solidFill>
                <a:effectLst/>
                <a:latin typeface="+mn-lt"/>
                <a:ea typeface="+mn-ea"/>
                <a:cs typeface="+mn-cs"/>
              </a:rPr>
              <a:t>- Help to develop a training plan for workers</a:t>
            </a:r>
          </a:p>
          <a:p>
            <a:r>
              <a:rPr lang="en-US" sz="1200" b="0" i="0" kern="1200" dirty="0" smtClean="0">
                <a:solidFill>
                  <a:schemeClr val="tx1"/>
                </a:solidFill>
                <a:effectLst/>
                <a:latin typeface="+mn-lt"/>
                <a:ea typeface="+mn-ea"/>
                <a:cs typeface="+mn-cs"/>
              </a:rPr>
              <a:t>- Help producers to establish food safety plans. Compliance with good agricultural practices (GAP) and food safety laws is crucial to reducing legal risk related to consumers.</a:t>
            </a:r>
            <a:endParaRPr lang="en-US" dirty="0"/>
          </a:p>
        </p:txBody>
      </p:sp>
      <p:sp>
        <p:nvSpPr>
          <p:cNvPr id="4" name="Slide Number Placeholder 3"/>
          <p:cNvSpPr>
            <a:spLocks noGrp="1"/>
          </p:cNvSpPr>
          <p:nvPr>
            <p:ph type="sldNum" sz="quarter" idx="10"/>
          </p:nvPr>
        </p:nvSpPr>
        <p:spPr/>
        <p:txBody>
          <a:bodyPr/>
          <a:lstStyle/>
          <a:p>
            <a:fld id="{88AAAF74-6371-45BE-94E2-496977721249}" type="slidenum">
              <a:rPr lang="en-US" smtClean="0"/>
              <a:t>8</a:t>
            </a:fld>
            <a:endParaRPr lang="en-US"/>
          </a:p>
        </p:txBody>
      </p:sp>
    </p:spTree>
    <p:extLst>
      <p:ext uri="{BB962C8B-B14F-4D97-AF65-F5344CB8AC3E}">
        <p14:creationId xmlns:p14="http://schemas.microsoft.com/office/powerpoint/2010/main" val="13097314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are working with local county offices in offering business advising at the local level.  The client meetings are planned by appointment with a possibility of follow up client sessions as necessary. The client outreach effort may include hosting group workshops on specific business topics at the local county offices. With the help of the local extension personnel we’re willing to conduct one on one client meetings at the local office location. We suggest to plan for at least 2 client meetings per day. Hopefully, this program will help promote more visibility and stronger relationships at the local level. </a:t>
            </a:r>
          </a:p>
          <a:p>
            <a:r>
              <a:rPr lang="en-US" baseline="0" dirty="0" smtClean="0"/>
              <a:t>We work with the county offices in coordinating and setting meeting appointments. Making multiple client appointments per day at the local county office helps us to be efficient on traveling and time management. Each county will advertise and promote the business counseling opportunity (county website, social media, local forums). On average it takes 2 hours for each client meeting on initial appointments. Follow up counseling sessions are arranged after the initial meeting appointment.</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88AAAF74-6371-45BE-94E2-496977721249}" type="slidenum">
              <a:rPr lang="en-US" smtClean="0"/>
              <a:t>9</a:t>
            </a:fld>
            <a:endParaRPr lang="en-US"/>
          </a:p>
        </p:txBody>
      </p:sp>
    </p:spTree>
    <p:extLst>
      <p:ext uri="{BB962C8B-B14F-4D97-AF65-F5344CB8AC3E}">
        <p14:creationId xmlns:p14="http://schemas.microsoft.com/office/powerpoint/2010/main" val="2928836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EC08196-0E9F-AD4E-ACC8-B6E7B3798B9A}" type="datetimeFigureOut">
              <a:rPr lang="en-US" smtClean="0"/>
              <a:t>10/15/2020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FE4E69-3771-B14B-A126-5A7A9244EDE3}" type="slidenum">
              <a:rPr lang="en-US" smtClean="0"/>
              <a:t>‹#›</a:t>
            </a:fld>
            <a:endParaRPr lang="en-US"/>
          </a:p>
        </p:txBody>
      </p:sp>
    </p:spTree>
    <p:extLst>
      <p:ext uri="{BB962C8B-B14F-4D97-AF65-F5344CB8AC3E}">
        <p14:creationId xmlns:p14="http://schemas.microsoft.com/office/powerpoint/2010/main" val="1243480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C08196-0E9F-AD4E-ACC8-B6E7B3798B9A}" type="datetimeFigureOut">
              <a:rPr lang="en-US" smtClean="0"/>
              <a:t>10/15/2020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FE4E69-3771-B14B-A126-5A7A9244EDE3}" type="slidenum">
              <a:rPr lang="en-US" smtClean="0"/>
              <a:t>‹#›</a:t>
            </a:fld>
            <a:endParaRPr lang="en-US"/>
          </a:p>
        </p:txBody>
      </p:sp>
    </p:spTree>
    <p:extLst>
      <p:ext uri="{BB962C8B-B14F-4D97-AF65-F5344CB8AC3E}">
        <p14:creationId xmlns:p14="http://schemas.microsoft.com/office/powerpoint/2010/main" val="1608134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C08196-0E9F-AD4E-ACC8-B6E7B3798B9A}" type="datetimeFigureOut">
              <a:rPr lang="en-US" smtClean="0"/>
              <a:t>10/15/2020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FE4E69-3771-B14B-A126-5A7A9244EDE3}" type="slidenum">
              <a:rPr lang="en-US" smtClean="0"/>
              <a:t>‹#›</a:t>
            </a:fld>
            <a:endParaRPr lang="en-US"/>
          </a:p>
        </p:txBody>
      </p:sp>
    </p:spTree>
    <p:extLst>
      <p:ext uri="{BB962C8B-B14F-4D97-AF65-F5344CB8AC3E}">
        <p14:creationId xmlns:p14="http://schemas.microsoft.com/office/powerpoint/2010/main" val="3553148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C08196-0E9F-AD4E-ACC8-B6E7B3798B9A}" type="datetimeFigureOut">
              <a:rPr lang="en-US" smtClean="0"/>
              <a:t>10/15/2020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FE4E69-3771-B14B-A126-5A7A9244EDE3}" type="slidenum">
              <a:rPr lang="en-US" smtClean="0"/>
              <a:t>‹#›</a:t>
            </a:fld>
            <a:endParaRPr lang="en-US"/>
          </a:p>
        </p:txBody>
      </p:sp>
    </p:spTree>
    <p:extLst>
      <p:ext uri="{BB962C8B-B14F-4D97-AF65-F5344CB8AC3E}">
        <p14:creationId xmlns:p14="http://schemas.microsoft.com/office/powerpoint/2010/main" val="3003813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C08196-0E9F-AD4E-ACC8-B6E7B3798B9A}" type="datetimeFigureOut">
              <a:rPr lang="en-US" smtClean="0"/>
              <a:t>10/15/2020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FE4E69-3771-B14B-A126-5A7A9244EDE3}" type="slidenum">
              <a:rPr lang="en-US" smtClean="0"/>
              <a:t>‹#›</a:t>
            </a:fld>
            <a:endParaRPr lang="en-US"/>
          </a:p>
        </p:txBody>
      </p:sp>
    </p:spTree>
    <p:extLst>
      <p:ext uri="{BB962C8B-B14F-4D97-AF65-F5344CB8AC3E}">
        <p14:creationId xmlns:p14="http://schemas.microsoft.com/office/powerpoint/2010/main" val="1766436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EC08196-0E9F-AD4E-ACC8-B6E7B3798B9A}" type="datetimeFigureOut">
              <a:rPr lang="en-US" smtClean="0"/>
              <a:t>10/15/2020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FE4E69-3771-B14B-A126-5A7A9244EDE3}" type="slidenum">
              <a:rPr lang="en-US" smtClean="0"/>
              <a:t>‹#›</a:t>
            </a:fld>
            <a:endParaRPr lang="en-US"/>
          </a:p>
        </p:txBody>
      </p:sp>
    </p:spTree>
    <p:extLst>
      <p:ext uri="{BB962C8B-B14F-4D97-AF65-F5344CB8AC3E}">
        <p14:creationId xmlns:p14="http://schemas.microsoft.com/office/powerpoint/2010/main" val="2086543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EC08196-0E9F-AD4E-ACC8-B6E7B3798B9A}" type="datetimeFigureOut">
              <a:rPr lang="en-US" smtClean="0"/>
              <a:t>10/15/2020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FE4E69-3771-B14B-A126-5A7A9244EDE3}" type="slidenum">
              <a:rPr lang="en-US" smtClean="0"/>
              <a:t>‹#›</a:t>
            </a:fld>
            <a:endParaRPr lang="en-US"/>
          </a:p>
        </p:txBody>
      </p:sp>
    </p:spTree>
    <p:extLst>
      <p:ext uri="{BB962C8B-B14F-4D97-AF65-F5344CB8AC3E}">
        <p14:creationId xmlns:p14="http://schemas.microsoft.com/office/powerpoint/2010/main" val="3600524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EC08196-0E9F-AD4E-ACC8-B6E7B3798B9A}" type="datetimeFigureOut">
              <a:rPr lang="en-US" smtClean="0"/>
              <a:t>10/15/2020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FE4E69-3771-B14B-A126-5A7A9244EDE3}" type="slidenum">
              <a:rPr lang="en-US" smtClean="0"/>
              <a:t>‹#›</a:t>
            </a:fld>
            <a:endParaRPr lang="en-US"/>
          </a:p>
        </p:txBody>
      </p:sp>
    </p:spTree>
    <p:extLst>
      <p:ext uri="{BB962C8B-B14F-4D97-AF65-F5344CB8AC3E}">
        <p14:creationId xmlns:p14="http://schemas.microsoft.com/office/powerpoint/2010/main" val="2936893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C08196-0E9F-AD4E-ACC8-B6E7B3798B9A}" type="datetimeFigureOut">
              <a:rPr lang="en-US" smtClean="0"/>
              <a:t>10/15/2020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FE4E69-3771-B14B-A126-5A7A9244EDE3}" type="slidenum">
              <a:rPr lang="en-US" smtClean="0"/>
              <a:t>‹#›</a:t>
            </a:fld>
            <a:endParaRPr lang="en-US"/>
          </a:p>
        </p:txBody>
      </p:sp>
    </p:spTree>
    <p:extLst>
      <p:ext uri="{BB962C8B-B14F-4D97-AF65-F5344CB8AC3E}">
        <p14:creationId xmlns:p14="http://schemas.microsoft.com/office/powerpoint/2010/main" val="1596291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EC08196-0E9F-AD4E-ACC8-B6E7B3798B9A}" type="datetimeFigureOut">
              <a:rPr lang="en-US" smtClean="0"/>
              <a:t>10/15/2020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FE4E69-3771-B14B-A126-5A7A9244EDE3}" type="slidenum">
              <a:rPr lang="en-US" smtClean="0"/>
              <a:t>‹#›</a:t>
            </a:fld>
            <a:endParaRPr lang="en-US"/>
          </a:p>
        </p:txBody>
      </p:sp>
    </p:spTree>
    <p:extLst>
      <p:ext uri="{BB962C8B-B14F-4D97-AF65-F5344CB8AC3E}">
        <p14:creationId xmlns:p14="http://schemas.microsoft.com/office/powerpoint/2010/main" val="2353106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EC08196-0E9F-AD4E-ACC8-B6E7B3798B9A}" type="datetimeFigureOut">
              <a:rPr lang="en-US" smtClean="0"/>
              <a:t>10/15/2020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FE4E69-3771-B14B-A126-5A7A9244EDE3}" type="slidenum">
              <a:rPr lang="en-US" smtClean="0"/>
              <a:t>‹#›</a:t>
            </a:fld>
            <a:endParaRPr lang="en-US"/>
          </a:p>
        </p:txBody>
      </p:sp>
    </p:spTree>
    <p:extLst>
      <p:ext uri="{BB962C8B-B14F-4D97-AF65-F5344CB8AC3E}">
        <p14:creationId xmlns:p14="http://schemas.microsoft.com/office/powerpoint/2010/main" val="1710015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C08196-0E9F-AD4E-ACC8-B6E7B3798B9A}" type="datetimeFigureOut">
              <a:rPr lang="en-US" smtClean="0"/>
              <a:t>10/15/2020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FE4E69-3771-B14B-A126-5A7A9244EDE3}" type="slidenum">
              <a:rPr lang="en-US" smtClean="0"/>
              <a:t>‹#›</a:t>
            </a:fld>
            <a:endParaRPr lang="en-US"/>
          </a:p>
        </p:txBody>
      </p:sp>
    </p:spTree>
    <p:extLst>
      <p:ext uri="{BB962C8B-B14F-4D97-AF65-F5344CB8AC3E}">
        <p14:creationId xmlns:p14="http://schemas.microsoft.com/office/powerpoint/2010/main" val="13542733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oksbdc.or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89709"/>
            <a:ext cx="7772400" cy="2810741"/>
          </a:xfrm>
        </p:spPr>
        <p:txBody>
          <a:bodyPr/>
          <a:lstStyle/>
          <a:p>
            <a:r>
              <a:rPr lang="en-US" b="1" dirty="0" smtClean="0"/>
              <a:t>Risks, Strategies and Resources for Small Scale Producers</a:t>
            </a:r>
            <a:endParaRPr lang="en-US" b="1" dirty="0"/>
          </a:p>
        </p:txBody>
      </p:sp>
      <p:sp>
        <p:nvSpPr>
          <p:cNvPr id="3" name="Subtitle 2"/>
          <p:cNvSpPr>
            <a:spLocks noGrp="1"/>
          </p:cNvSpPr>
          <p:nvPr>
            <p:ph type="subTitle" idx="1"/>
          </p:nvPr>
        </p:nvSpPr>
        <p:spPr/>
        <p:txBody>
          <a:bodyPr/>
          <a:lstStyle/>
          <a:p>
            <a:r>
              <a:rPr lang="en-US" b="1" dirty="0" smtClean="0">
                <a:solidFill>
                  <a:srgbClr val="FF0000"/>
                </a:solidFill>
              </a:rPr>
              <a:t>OCES &amp; OKSBDC Partnership</a:t>
            </a:r>
            <a:endParaRPr lang="en-US" b="1" dirty="0">
              <a:solidFill>
                <a:srgbClr val="FF0000"/>
              </a:solidFill>
            </a:endParaRPr>
          </a:p>
        </p:txBody>
      </p:sp>
    </p:spTree>
    <p:extLst>
      <p:ext uri="{BB962C8B-B14F-4D97-AF65-F5344CB8AC3E}">
        <p14:creationId xmlns:p14="http://schemas.microsoft.com/office/powerpoint/2010/main" val="24419488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smtClean="0"/>
              <a:t>Consultation for all</a:t>
            </a:r>
            <a:endParaRPr lang="en-US" b="1" dirty="0"/>
          </a:p>
        </p:txBody>
      </p:sp>
      <p:sp>
        <p:nvSpPr>
          <p:cNvPr id="4" name="object 4"/>
          <p:cNvSpPr txBox="1">
            <a:spLocks noGrp="1"/>
          </p:cNvSpPr>
          <p:nvPr>
            <p:ph idx="1"/>
          </p:nvPr>
        </p:nvSpPr>
        <p:spPr>
          <a:xfrm>
            <a:off x="457200" y="1600200"/>
            <a:ext cx="8229600" cy="3003771"/>
          </a:xfrm>
          <a:prstGeom prst="rect">
            <a:avLst/>
          </a:prstGeom>
        </p:spPr>
        <p:txBody>
          <a:bodyPr vert="horz" wrap="square" lIns="0" tIns="12065" rIns="0" bIns="0" rtlCol="0">
            <a:spAutoFit/>
          </a:bodyPr>
          <a:lstStyle/>
          <a:p>
            <a:pPr algn="just">
              <a:buFont typeface="Wingdings" panose="05000000000000000000" pitchFamily="2" charset="2"/>
              <a:buChar char="Ø"/>
            </a:pPr>
            <a:r>
              <a:rPr lang="en-US" altLang="en-US" sz="3600" dirty="0" smtClean="0">
                <a:cs typeface="Arial" panose="020B0604020202020204" pitchFamily="34" charset="0"/>
              </a:rPr>
              <a:t>Sign </a:t>
            </a:r>
            <a:r>
              <a:rPr lang="en-US" altLang="en-US" sz="3600" dirty="0">
                <a:cs typeface="Arial" panose="020B0604020202020204" pitchFamily="34" charset="0"/>
              </a:rPr>
              <a:t>up for free, confidential consulting at </a:t>
            </a:r>
            <a:r>
              <a:rPr lang="en-US" altLang="en-US" sz="3600" dirty="0">
                <a:cs typeface="Arial" panose="020B0604020202020204" pitchFamily="34" charset="0"/>
                <a:hlinkClick r:id="rId2"/>
              </a:rPr>
              <a:t>www.oksbdc.org</a:t>
            </a:r>
            <a:endParaRPr lang="en-US" altLang="en-US" sz="3600" dirty="0">
              <a:cs typeface="Arial" panose="020B0604020202020204" pitchFamily="34" charset="0"/>
            </a:endParaRPr>
          </a:p>
          <a:p>
            <a:pPr algn="just">
              <a:buFont typeface="Wingdings" panose="05000000000000000000" pitchFamily="2" charset="2"/>
              <a:buChar char="Ø"/>
            </a:pPr>
            <a:r>
              <a:rPr lang="en-US" altLang="en-US" sz="3600" dirty="0">
                <a:cs typeface="Arial" panose="020B0604020202020204" pitchFamily="34" charset="0"/>
              </a:rPr>
              <a:t>Register </a:t>
            </a:r>
            <a:r>
              <a:rPr lang="en-US" altLang="en-US" sz="3600" dirty="0" smtClean="0">
                <a:cs typeface="Arial" panose="020B0604020202020204" pitchFamily="34" charset="0"/>
              </a:rPr>
              <a:t>tab</a:t>
            </a:r>
            <a:endParaRPr lang="en-US" altLang="en-US" sz="3600" dirty="0">
              <a:cs typeface="Arial" panose="020B0604020202020204" pitchFamily="34" charset="0"/>
            </a:endParaRPr>
          </a:p>
          <a:p>
            <a:pPr algn="just">
              <a:buFont typeface="Wingdings" panose="05000000000000000000" pitchFamily="2" charset="2"/>
              <a:buChar char="Ø"/>
            </a:pPr>
            <a:r>
              <a:rPr lang="en-US" altLang="en-US" sz="3600" dirty="0">
                <a:cs typeface="Arial" panose="020B0604020202020204" pitchFamily="34" charset="0"/>
              </a:rPr>
              <a:t>Select OSU Extension Services as your center</a:t>
            </a:r>
            <a:r>
              <a:rPr lang="en-US" altLang="en-US" sz="2800" dirty="0">
                <a:cs typeface="Arial" panose="020B0604020202020204" pitchFamily="34" charset="0"/>
              </a:rPr>
              <a:t>.</a:t>
            </a:r>
          </a:p>
        </p:txBody>
      </p:sp>
    </p:spTree>
    <p:extLst>
      <p:ext uri="{BB962C8B-B14F-4D97-AF65-F5344CB8AC3E}">
        <p14:creationId xmlns:p14="http://schemas.microsoft.com/office/powerpoint/2010/main" val="23792060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r>
              <a:rPr lang="en-US" sz="3600" dirty="0" smtClean="0"/>
              <a:t>James Arati</a:t>
            </a:r>
          </a:p>
          <a:p>
            <a:pPr marL="0" indent="0" algn="ctr">
              <a:buNone/>
            </a:pPr>
            <a:r>
              <a:rPr lang="en-US" sz="3600" dirty="0" smtClean="0"/>
              <a:t>Tel: 405 321 4774</a:t>
            </a:r>
          </a:p>
          <a:p>
            <a:pPr marL="0" indent="0" algn="ctr">
              <a:buNone/>
            </a:pPr>
            <a:r>
              <a:rPr lang="en-US" sz="3600" dirty="0" smtClean="0"/>
              <a:t>Jarati@okstate.edu</a:t>
            </a:r>
            <a:endParaRPr lang="en-US" sz="3600" dirty="0"/>
          </a:p>
        </p:txBody>
      </p:sp>
    </p:spTree>
    <p:extLst>
      <p:ext uri="{BB962C8B-B14F-4D97-AF65-F5344CB8AC3E}">
        <p14:creationId xmlns:p14="http://schemas.microsoft.com/office/powerpoint/2010/main" val="18585979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Risk Management</a:t>
            </a:r>
            <a:endParaRPr lang="en-US" dirty="0"/>
          </a:p>
        </p:txBody>
      </p:sp>
      <p:sp>
        <p:nvSpPr>
          <p:cNvPr id="3" name="Content Placeholder 2"/>
          <p:cNvSpPr>
            <a:spLocks noGrp="1"/>
          </p:cNvSpPr>
          <p:nvPr>
            <p:ph idx="1"/>
          </p:nvPr>
        </p:nvSpPr>
        <p:spPr>
          <a:xfrm>
            <a:off x="457200" y="1600200"/>
            <a:ext cx="8229600" cy="3567545"/>
          </a:xfrm>
        </p:spPr>
        <p:txBody>
          <a:bodyPr/>
          <a:lstStyle/>
          <a:p>
            <a:pPr>
              <a:buFont typeface="Wingdings" panose="05000000000000000000" pitchFamily="2" charset="2"/>
              <a:buChar char="Ø"/>
            </a:pPr>
            <a:r>
              <a:rPr lang="en-US" dirty="0" smtClean="0"/>
              <a:t>Understanding the nature of risk</a:t>
            </a:r>
          </a:p>
          <a:p>
            <a:pPr>
              <a:buFont typeface="Wingdings" panose="05000000000000000000" pitchFamily="2" charset="2"/>
              <a:buChar char="Ø"/>
            </a:pPr>
            <a:r>
              <a:rPr lang="en-US" dirty="0" smtClean="0"/>
              <a:t>Selecting appropriate strategies to reduce risk</a:t>
            </a:r>
          </a:p>
          <a:p>
            <a:pPr marL="0" indent="0">
              <a:buNone/>
            </a:pPr>
            <a:endParaRPr lang="en-US" dirty="0" smtClean="0"/>
          </a:p>
          <a:p>
            <a:pPr marL="457200" lvl="1" indent="0">
              <a:buNone/>
            </a:pPr>
            <a:endParaRPr lang="en-US" dirty="0"/>
          </a:p>
        </p:txBody>
      </p:sp>
    </p:spTree>
    <p:extLst>
      <p:ext uri="{BB962C8B-B14F-4D97-AF65-F5344CB8AC3E}">
        <p14:creationId xmlns:p14="http://schemas.microsoft.com/office/powerpoint/2010/main" val="2775426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Areas of Risk Management</a:t>
            </a:r>
            <a:endParaRPr lang="en-US"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dirty="0" smtClean="0"/>
              <a:t>Production</a:t>
            </a:r>
          </a:p>
          <a:p>
            <a:pPr>
              <a:buFont typeface="Wingdings" panose="05000000000000000000" pitchFamily="2" charset="2"/>
              <a:buChar char="Ø"/>
            </a:pPr>
            <a:r>
              <a:rPr lang="en-US" dirty="0" smtClean="0"/>
              <a:t>Marketing</a:t>
            </a:r>
          </a:p>
          <a:p>
            <a:pPr>
              <a:buFont typeface="Wingdings" panose="05000000000000000000" pitchFamily="2" charset="2"/>
              <a:buChar char="Ø"/>
            </a:pPr>
            <a:r>
              <a:rPr lang="en-US" dirty="0" smtClean="0"/>
              <a:t>Financial</a:t>
            </a:r>
          </a:p>
          <a:p>
            <a:pPr>
              <a:buFont typeface="Wingdings" panose="05000000000000000000" pitchFamily="2" charset="2"/>
              <a:buChar char="Ø"/>
            </a:pPr>
            <a:r>
              <a:rPr lang="en-US" dirty="0" smtClean="0"/>
              <a:t>Legal </a:t>
            </a:r>
          </a:p>
          <a:p>
            <a:pPr>
              <a:buFont typeface="Wingdings" panose="05000000000000000000" pitchFamily="2" charset="2"/>
              <a:buChar char="Ø"/>
            </a:pPr>
            <a:r>
              <a:rPr lang="en-US" dirty="0" smtClean="0"/>
              <a:t>Labor/Human </a:t>
            </a:r>
          </a:p>
          <a:p>
            <a:pPr>
              <a:buFont typeface="Wingdings" panose="05000000000000000000" pitchFamily="2" charset="2"/>
              <a:buChar char="Ø"/>
            </a:pPr>
            <a:endParaRPr lang="en-US" dirty="0" smtClean="0"/>
          </a:p>
          <a:p>
            <a:pPr marL="457200" lvl="1" indent="0">
              <a:buNone/>
            </a:pPr>
            <a:endParaRPr lang="en-US" dirty="0"/>
          </a:p>
        </p:txBody>
      </p:sp>
    </p:spTree>
    <p:extLst>
      <p:ext uri="{BB962C8B-B14F-4D97-AF65-F5344CB8AC3E}">
        <p14:creationId xmlns:p14="http://schemas.microsoft.com/office/powerpoint/2010/main" val="2300144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Production Risk</a:t>
            </a:r>
            <a:endParaRPr lang="en-US" b="1" dirty="0"/>
          </a:p>
        </p:txBody>
      </p:sp>
      <p:sp>
        <p:nvSpPr>
          <p:cNvPr id="3" name="Content Placeholder 2"/>
          <p:cNvSpPr>
            <a:spLocks noGrp="1"/>
          </p:cNvSpPr>
          <p:nvPr>
            <p:ph sz="half" idx="1"/>
          </p:nvPr>
        </p:nvSpPr>
        <p:spPr>
          <a:xfrm>
            <a:off x="457200" y="1600200"/>
            <a:ext cx="4038600" cy="2504661"/>
          </a:xfrm>
        </p:spPr>
        <p:txBody>
          <a:bodyPr>
            <a:normAutofit/>
          </a:bodyPr>
          <a:lstStyle/>
          <a:p>
            <a:pPr>
              <a:buFont typeface="Wingdings" panose="05000000000000000000" pitchFamily="2" charset="2"/>
              <a:buChar char="q"/>
            </a:pPr>
            <a:r>
              <a:rPr lang="en-US" b="1" dirty="0" smtClean="0"/>
              <a:t>Challenge</a:t>
            </a:r>
          </a:p>
          <a:p>
            <a:pPr lvl="1">
              <a:buFont typeface="Wingdings" panose="05000000000000000000" pitchFamily="2" charset="2"/>
              <a:buChar char="ü"/>
            </a:pPr>
            <a:r>
              <a:rPr lang="en-US" dirty="0" smtClean="0"/>
              <a:t> Affects both quantity and quality of production</a:t>
            </a:r>
          </a:p>
          <a:p>
            <a:pPr lvl="1">
              <a:buFont typeface="Wingdings" panose="05000000000000000000" pitchFamily="2" charset="2"/>
              <a:buChar char="ü"/>
            </a:pPr>
            <a:r>
              <a:rPr lang="en-US" dirty="0" smtClean="0"/>
              <a:t>Caused by weather, pests, diseases, etc.</a:t>
            </a:r>
            <a:endParaRPr lang="en-US" dirty="0"/>
          </a:p>
        </p:txBody>
      </p:sp>
      <p:sp>
        <p:nvSpPr>
          <p:cNvPr id="5" name="Content Placeholder 4"/>
          <p:cNvSpPr>
            <a:spLocks noGrp="1"/>
          </p:cNvSpPr>
          <p:nvPr>
            <p:ph sz="half" idx="2"/>
          </p:nvPr>
        </p:nvSpPr>
        <p:spPr>
          <a:xfrm>
            <a:off x="4648200" y="1600200"/>
            <a:ext cx="4038600" cy="2833255"/>
          </a:xfrm>
        </p:spPr>
        <p:txBody>
          <a:bodyPr>
            <a:normAutofit/>
          </a:bodyPr>
          <a:lstStyle/>
          <a:p>
            <a:pPr>
              <a:buFont typeface="Wingdings" panose="05000000000000000000" pitchFamily="2" charset="2"/>
              <a:buChar char="q"/>
            </a:pPr>
            <a:r>
              <a:rPr lang="en-US" b="1" dirty="0" smtClean="0"/>
              <a:t>Mitigation Strategies</a:t>
            </a:r>
          </a:p>
          <a:p>
            <a:pPr>
              <a:buFont typeface="Wingdings" panose="05000000000000000000" pitchFamily="2" charset="2"/>
              <a:buChar char="ü"/>
            </a:pPr>
            <a:r>
              <a:rPr lang="en-US" dirty="0" smtClean="0"/>
              <a:t>Enterprise Diversification</a:t>
            </a:r>
          </a:p>
          <a:p>
            <a:pPr>
              <a:buFont typeface="Wingdings" panose="05000000000000000000" pitchFamily="2" charset="2"/>
              <a:buChar char="ü"/>
            </a:pPr>
            <a:r>
              <a:rPr lang="en-US" dirty="0" smtClean="0"/>
              <a:t>Season extension </a:t>
            </a:r>
          </a:p>
          <a:p>
            <a:pPr>
              <a:buFont typeface="Wingdings" panose="05000000000000000000" pitchFamily="2" charset="2"/>
              <a:buChar char="ü"/>
            </a:pPr>
            <a:r>
              <a:rPr lang="en-US" dirty="0" smtClean="0"/>
              <a:t>Insurance</a:t>
            </a:r>
            <a:endParaRPr lang="en-US" dirty="0"/>
          </a:p>
        </p:txBody>
      </p:sp>
      <p:sp>
        <p:nvSpPr>
          <p:cNvPr id="7" name="TextBox 6"/>
          <p:cNvSpPr txBox="1"/>
          <p:nvPr/>
        </p:nvSpPr>
        <p:spPr>
          <a:xfrm>
            <a:off x="103686" y="4026045"/>
            <a:ext cx="8024633" cy="1569660"/>
          </a:xfrm>
          <a:prstGeom prst="rect">
            <a:avLst/>
          </a:prstGeom>
          <a:noFill/>
        </p:spPr>
        <p:txBody>
          <a:bodyPr wrap="none" rtlCol="0">
            <a:spAutoFit/>
          </a:bodyPr>
          <a:lstStyle/>
          <a:p>
            <a:pPr marL="571500" indent="-571500">
              <a:buFont typeface="Wingdings" panose="05000000000000000000" pitchFamily="2" charset="2"/>
              <a:buChar char="Ø"/>
            </a:pPr>
            <a:r>
              <a:rPr lang="en-US" sz="3200" dirty="0" smtClean="0"/>
              <a:t>Help producers to make a farm plan</a:t>
            </a:r>
          </a:p>
          <a:p>
            <a:pPr marL="571500" indent="-571500">
              <a:buFont typeface="Wingdings" panose="05000000000000000000" pitchFamily="2" charset="2"/>
              <a:buChar char="Ø"/>
            </a:pPr>
            <a:r>
              <a:rPr lang="en-US" sz="3200" dirty="0" smtClean="0"/>
              <a:t>Help producers to do costs and </a:t>
            </a:r>
          </a:p>
          <a:p>
            <a:r>
              <a:rPr lang="en-US" sz="3200" dirty="0" smtClean="0"/>
              <a:t>returns analysis of various mitigation strategies</a:t>
            </a:r>
            <a:endParaRPr lang="en-US" sz="3200" dirty="0"/>
          </a:p>
        </p:txBody>
      </p:sp>
    </p:spTree>
    <p:extLst>
      <p:ext uri="{BB962C8B-B14F-4D97-AF65-F5344CB8AC3E}">
        <p14:creationId xmlns:p14="http://schemas.microsoft.com/office/powerpoint/2010/main" val="19639000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Marketing Risk</a:t>
            </a:r>
            <a:endParaRPr lang="en-US" b="1" dirty="0"/>
          </a:p>
        </p:txBody>
      </p:sp>
      <p:sp>
        <p:nvSpPr>
          <p:cNvPr id="7" name="Content Placeholder 6"/>
          <p:cNvSpPr>
            <a:spLocks noGrp="1"/>
          </p:cNvSpPr>
          <p:nvPr>
            <p:ph sz="half" idx="1"/>
          </p:nvPr>
        </p:nvSpPr>
        <p:spPr>
          <a:xfrm>
            <a:off x="457200" y="1600200"/>
            <a:ext cx="4038600" cy="2336945"/>
          </a:xfrm>
        </p:spPr>
        <p:txBody>
          <a:bodyPr>
            <a:normAutofit fontScale="92500" lnSpcReduction="20000"/>
          </a:bodyPr>
          <a:lstStyle/>
          <a:p>
            <a:pPr>
              <a:buFont typeface="Wingdings" panose="05000000000000000000" pitchFamily="2" charset="2"/>
              <a:buChar char="q"/>
            </a:pPr>
            <a:r>
              <a:rPr lang="en-US" b="1" dirty="0" smtClean="0"/>
              <a:t>Marketing Challenges</a:t>
            </a:r>
          </a:p>
          <a:p>
            <a:r>
              <a:rPr lang="en-US" dirty="0" smtClean="0"/>
              <a:t>Difficulty to access market </a:t>
            </a:r>
          </a:p>
          <a:p>
            <a:r>
              <a:rPr lang="en-US" dirty="0" smtClean="0"/>
              <a:t>Fluctuating product  demand </a:t>
            </a:r>
          </a:p>
          <a:p>
            <a:r>
              <a:rPr lang="en-US" dirty="0" smtClean="0"/>
              <a:t>Limited infrastructure </a:t>
            </a:r>
          </a:p>
          <a:p>
            <a:endParaRPr lang="en-US" dirty="0" smtClean="0"/>
          </a:p>
        </p:txBody>
      </p:sp>
      <p:sp>
        <p:nvSpPr>
          <p:cNvPr id="3" name="Content Placeholder 2"/>
          <p:cNvSpPr>
            <a:spLocks noGrp="1"/>
          </p:cNvSpPr>
          <p:nvPr>
            <p:ph sz="half" idx="2"/>
          </p:nvPr>
        </p:nvSpPr>
        <p:spPr>
          <a:xfrm>
            <a:off x="4419600" y="1600201"/>
            <a:ext cx="4267200" cy="2154382"/>
          </a:xfrm>
        </p:spPr>
        <p:txBody>
          <a:bodyPr>
            <a:normAutofit fontScale="92500" lnSpcReduction="20000"/>
          </a:bodyPr>
          <a:lstStyle/>
          <a:p>
            <a:pPr>
              <a:buFont typeface="Wingdings" panose="05000000000000000000" pitchFamily="2" charset="2"/>
              <a:buChar char="q"/>
            </a:pPr>
            <a:r>
              <a:rPr lang="en-US" b="1" dirty="0" smtClean="0"/>
              <a:t>Mitigation Strategies</a:t>
            </a:r>
          </a:p>
          <a:p>
            <a:r>
              <a:rPr lang="en-US" dirty="0" smtClean="0"/>
              <a:t>Access to variety of markets/customers</a:t>
            </a:r>
          </a:p>
          <a:p>
            <a:r>
              <a:rPr lang="en-US" dirty="0" smtClean="0"/>
              <a:t>Use of contracts </a:t>
            </a:r>
          </a:p>
          <a:p>
            <a:r>
              <a:rPr lang="en-US" dirty="0" smtClean="0"/>
              <a:t>Adding value</a:t>
            </a:r>
          </a:p>
          <a:p>
            <a:endParaRPr lang="en-US" dirty="0"/>
          </a:p>
        </p:txBody>
      </p:sp>
      <p:sp>
        <p:nvSpPr>
          <p:cNvPr id="4" name="TextBox 3"/>
          <p:cNvSpPr txBox="1"/>
          <p:nvPr/>
        </p:nvSpPr>
        <p:spPr>
          <a:xfrm>
            <a:off x="132034" y="3754583"/>
            <a:ext cx="9289787" cy="1815882"/>
          </a:xfrm>
          <a:prstGeom prst="rect">
            <a:avLst/>
          </a:prstGeom>
          <a:noFill/>
        </p:spPr>
        <p:txBody>
          <a:bodyPr wrap="none" rtlCol="0">
            <a:spAutoFit/>
          </a:bodyPr>
          <a:lstStyle/>
          <a:p>
            <a:pPr marL="457200" indent="-457200">
              <a:buFont typeface="Wingdings" panose="05000000000000000000" pitchFamily="2" charset="2"/>
              <a:buChar char="Ø"/>
            </a:pPr>
            <a:r>
              <a:rPr lang="en-US" sz="2800" dirty="0" smtClean="0"/>
              <a:t>We help producers to develop a marketing plan, connect </a:t>
            </a:r>
          </a:p>
          <a:p>
            <a:r>
              <a:rPr lang="en-US" sz="2800" dirty="0" smtClean="0"/>
              <a:t>with alternative market infrastructure </a:t>
            </a:r>
          </a:p>
          <a:p>
            <a:pPr marL="457200" indent="-457200">
              <a:buFont typeface="Wingdings" panose="05000000000000000000" pitchFamily="2" charset="2"/>
              <a:buChar char="Ø"/>
            </a:pPr>
            <a:r>
              <a:rPr lang="en-US" sz="2800" dirty="0" smtClean="0"/>
              <a:t>Provide producers with the tools, techniques </a:t>
            </a:r>
            <a:r>
              <a:rPr lang="en-US" sz="2800" dirty="0"/>
              <a:t>&amp;</a:t>
            </a:r>
            <a:r>
              <a:rPr lang="en-US" sz="2800" dirty="0" smtClean="0"/>
              <a:t> resources </a:t>
            </a:r>
          </a:p>
          <a:p>
            <a:r>
              <a:rPr lang="en-US" sz="2800" dirty="0" smtClean="0"/>
              <a:t>needed to help increase sales </a:t>
            </a:r>
            <a:endParaRPr lang="en-US" sz="2800" dirty="0"/>
          </a:p>
        </p:txBody>
      </p:sp>
    </p:spTree>
    <p:extLst>
      <p:ext uri="{BB962C8B-B14F-4D97-AF65-F5344CB8AC3E}">
        <p14:creationId xmlns:p14="http://schemas.microsoft.com/office/powerpoint/2010/main" val="141740632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smtClean="0"/>
              <a:t>Financial Risk</a:t>
            </a:r>
            <a:endParaRPr lang="en-US" b="1" dirty="0"/>
          </a:p>
        </p:txBody>
      </p:sp>
      <p:sp>
        <p:nvSpPr>
          <p:cNvPr id="6" name="Content Placeholder 5"/>
          <p:cNvSpPr>
            <a:spLocks noGrp="1"/>
          </p:cNvSpPr>
          <p:nvPr>
            <p:ph sz="half" idx="1"/>
          </p:nvPr>
        </p:nvSpPr>
        <p:spPr>
          <a:xfrm>
            <a:off x="532265" y="1302029"/>
            <a:ext cx="4038600" cy="2922104"/>
          </a:xfrm>
        </p:spPr>
        <p:txBody>
          <a:bodyPr>
            <a:normAutofit/>
          </a:bodyPr>
          <a:lstStyle/>
          <a:p>
            <a:pPr>
              <a:buFont typeface="Wingdings" panose="05000000000000000000" pitchFamily="2" charset="2"/>
              <a:buChar char="q"/>
            </a:pPr>
            <a:r>
              <a:rPr lang="en-US" b="1" dirty="0" smtClean="0"/>
              <a:t>Common challenges</a:t>
            </a:r>
          </a:p>
          <a:p>
            <a:r>
              <a:rPr lang="en-US" dirty="0" smtClean="0"/>
              <a:t>Cost and availability of financing options </a:t>
            </a:r>
            <a:r>
              <a:rPr lang="en-US" dirty="0" err="1" smtClean="0"/>
              <a:t>i.e</a:t>
            </a:r>
            <a:r>
              <a:rPr lang="en-US" dirty="0" smtClean="0"/>
              <a:t> Capital and operating </a:t>
            </a:r>
          </a:p>
          <a:p>
            <a:r>
              <a:rPr lang="en-US" dirty="0" smtClean="0"/>
              <a:t>Cost of input expenses</a:t>
            </a:r>
          </a:p>
          <a:p>
            <a:r>
              <a:rPr lang="en-US" dirty="0"/>
              <a:t>R</a:t>
            </a:r>
            <a:r>
              <a:rPr lang="en-US" dirty="0" smtClean="0"/>
              <a:t>ecord keeping </a:t>
            </a:r>
            <a:endParaRPr lang="en-US" dirty="0"/>
          </a:p>
        </p:txBody>
      </p:sp>
      <p:sp>
        <p:nvSpPr>
          <p:cNvPr id="7" name="Content Placeholder 6"/>
          <p:cNvSpPr>
            <a:spLocks noGrp="1"/>
          </p:cNvSpPr>
          <p:nvPr>
            <p:ph sz="half" idx="2"/>
          </p:nvPr>
        </p:nvSpPr>
        <p:spPr>
          <a:xfrm>
            <a:off x="4665808" y="1302028"/>
            <a:ext cx="4398818" cy="3269974"/>
          </a:xfrm>
        </p:spPr>
        <p:txBody>
          <a:bodyPr>
            <a:normAutofit/>
          </a:bodyPr>
          <a:lstStyle/>
          <a:p>
            <a:pPr>
              <a:buFont typeface="Wingdings" panose="05000000000000000000" pitchFamily="2" charset="2"/>
              <a:buChar char="q"/>
            </a:pPr>
            <a:r>
              <a:rPr lang="en-US" b="1" dirty="0" smtClean="0"/>
              <a:t>Managing Risk</a:t>
            </a:r>
          </a:p>
          <a:p>
            <a:r>
              <a:rPr lang="en-US" dirty="0" smtClean="0"/>
              <a:t>Understand loaning requirements </a:t>
            </a:r>
          </a:p>
          <a:p>
            <a:r>
              <a:rPr lang="en-US" dirty="0" smtClean="0"/>
              <a:t>Keeping and using  records</a:t>
            </a:r>
          </a:p>
          <a:p>
            <a:r>
              <a:rPr lang="en-US" dirty="0" smtClean="0"/>
              <a:t>Undertake finance risk assessment often</a:t>
            </a:r>
            <a:endParaRPr lang="en-US" dirty="0"/>
          </a:p>
        </p:txBody>
      </p:sp>
      <p:sp>
        <p:nvSpPr>
          <p:cNvPr id="2" name="TextBox 1"/>
          <p:cNvSpPr txBox="1"/>
          <p:nvPr/>
        </p:nvSpPr>
        <p:spPr>
          <a:xfrm>
            <a:off x="532265" y="4420527"/>
            <a:ext cx="7781939" cy="830997"/>
          </a:xfrm>
          <a:prstGeom prst="rect">
            <a:avLst/>
          </a:prstGeom>
          <a:noFill/>
        </p:spPr>
        <p:txBody>
          <a:bodyPr wrap="none" rtlCol="0">
            <a:spAutoFit/>
          </a:bodyPr>
          <a:lstStyle/>
          <a:p>
            <a:pPr marL="285750" indent="-285750">
              <a:buFont typeface="Wingdings" panose="05000000000000000000" pitchFamily="2" charset="2"/>
              <a:buChar char="Ø"/>
            </a:pPr>
            <a:r>
              <a:rPr lang="en-US" sz="2400" dirty="0" smtClean="0"/>
              <a:t>We help producers to prepare the loan application package</a:t>
            </a:r>
          </a:p>
          <a:p>
            <a:pPr marL="285750" indent="-285750">
              <a:buFont typeface="Wingdings" panose="05000000000000000000" pitchFamily="2" charset="2"/>
              <a:buChar char="Ø"/>
            </a:pPr>
            <a:r>
              <a:rPr lang="en-US" sz="2400" dirty="0" smtClean="0"/>
              <a:t>We offer business start 101 training workshops/field</a:t>
            </a:r>
            <a:endParaRPr lang="en-US" sz="2400" dirty="0"/>
          </a:p>
        </p:txBody>
      </p:sp>
    </p:spTree>
    <p:extLst>
      <p:ext uri="{BB962C8B-B14F-4D97-AF65-F5344CB8AC3E}">
        <p14:creationId xmlns:p14="http://schemas.microsoft.com/office/powerpoint/2010/main" val="18351557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897144"/>
          </a:xfrm>
        </p:spPr>
        <p:txBody>
          <a:bodyPr/>
          <a:lstStyle/>
          <a:p>
            <a:r>
              <a:rPr lang="en-US" b="1" dirty="0" smtClean="0"/>
              <a:t>Legal Risk</a:t>
            </a:r>
            <a:endParaRPr lang="en-US" b="1" dirty="0"/>
          </a:p>
        </p:txBody>
      </p:sp>
      <p:sp>
        <p:nvSpPr>
          <p:cNvPr id="6" name="Content Placeholder 5"/>
          <p:cNvSpPr>
            <a:spLocks noGrp="1"/>
          </p:cNvSpPr>
          <p:nvPr>
            <p:ph sz="half" idx="1"/>
          </p:nvPr>
        </p:nvSpPr>
        <p:spPr>
          <a:xfrm>
            <a:off x="457199" y="1171783"/>
            <a:ext cx="4322617" cy="2786114"/>
          </a:xfrm>
        </p:spPr>
        <p:txBody>
          <a:bodyPr>
            <a:normAutofit fontScale="92500" lnSpcReduction="20000"/>
          </a:bodyPr>
          <a:lstStyle/>
          <a:p>
            <a:pPr>
              <a:buFont typeface="Wingdings" panose="05000000000000000000" pitchFamily="2" charset="2"/>
              <a:buChar char="q"/>
            </a:pPr>
            <a:r>
              <a:rPr lang="en-US" b="1" dirty="0" smtClean="0"/>
              <a:t>Challenges</a:t>
            </a:r>
          </a:p>
          <a:p>
            <a:r>
              <a:rPr lang="en-US" dirty="0" smtClean="0"/>
              <a:t>Legal disputes</a:t>
            </a:r>
          </a:p>
          <a:p>
            <a:r>
              <a:rPr lang="en-US" dirty="0" smtClean="0"/>
              <a:t>Major sources of disputes</a:t>
            </a:r>
          </a:p>
          <a:p>
            <a:pPr lvl="1"/>
            <a:r>
              <a:rPr lang="en-US" dirty="0" smtClean="0"/>
              <a:t>Labor issues</a:t>
            </a:r>
          </a:p>
          <a:p>
            <a:pPr lvl="1"/>
            <a:r>
              <a:rPr lang="en-US" dirty="0" smtClean="0"/>
              <a:t>Market contracts</a:t>
            </a:r>
          </a:p>
          <a:p>
            <a:pPr lvl="1"/>
            <a:r>
              <a:rPr lang="en-US" dirty="0" smtClean="0"/>
              <a:t>Food safety issues </a:t>
            </a:r>
            <a:endParaRPr lang="en-US" dirty="0"/>
          </a:p>
        </p:txBody>
      </p:sp>
      <p:sp>
        <p:nvSpPr>
          <p:cNvPr id="7" name="Content Placeholder 6"/>
          <p:cNvSpPr>
            <a:spLocks noGrp="1"/>
          </p:cNvSpPr>
          <p:nvPr>
            <p:ph sz="half" idx="2"/>
          </p:nvPr>
        </p:nvSpPr>
        <p:spPr>
          <a:xfrm>
            <a:off x="4904509" y="1171782"/>
            <a:ext cx="4114799" cy="2727783"/>
          </a:xfrm>
        </p:spPr>
        <p:txBody>
          <a:bodyPr>
            <a:normAutofit fontScale="92500" lnSpcReduction="20000"/>
          </a:bodyPr>
          <a:lstStyle/>
          <a:p>
            <a:pPr>
              <a:buFont typeface="Wingdings" panose="05000000000000000000" pitchFamily="2" charset="2"/>
              <a:buChar char="q"/>
            </a:pPr>
            <a:r>
              <a:rPr lang="en-US" b="1" dirty="0" smtClean="0"/>
              <a:t>Mitigation Strategies</a:t>
            </a:r>
          </a:p>
          <a:p>
            <a:r>
              <a:rPr lang="en-US" dirty="0" smtClean="0"/>
              <a:t>Farm liability and product liability insurance</a:t>
            </a:r>
          </a:p>
          <a:p>
            <a:r>
              <a:rPr lang="en-US" dirty="0" smtClean="0"/>
              <a:t>Knowledge and compliance to food laws for inspection, quality and handling</a:t>
            </a:r>
          </a:p>
        </p:txBody>
      </p:sp>
      <p:sp>
        <p:nvSpPr>
          <p:cNvPr id="8" name="TextBox 7"/>
          <p:cNvSpPr txBox="1"/>
          <p:nvPr/>
        </p:nvSpPr>
        <p:spPr>
          <a:xfrm>
            <a:off x="332510" y="3957896"/>
            <a:ext cx="8811490" cy="1569660"/>
          </a:xfrm>
          <a:prstGeom prst="rect">
            <a:avLst/>
          </a:prstGeom>
          <a:noFill/>
        </p:spPr>
        <p:txBody>
          <a:bodyPr wrap="square" rtlCol="0">
            <a:spAutoFit/>
          </a:bodyPr>
          <a:lstStyle/>
          <a:p>
            <a:pPr marL="285750" indent="-285750">
              <a:buFont typeface="Wingdings" panose="05000000000000000000" pitchFamily="2" charset="2"/>
              <a:buChar char="Ø"/>
            </a:pPr>
            <a:r>
              <a:rPr lang="en-US" sz="2400" dirty="0" smtClean="0"/>
              <a:t>Provide producers resources like fact sheets, referrals to experts on specific issues.</a:t>
            </a:r>
          </a:p>
          <a:p>
            <a:pPr marL="285750" indent="-285750">
              <a:buFont typeface="Wingdings" panose="05000000000000000000" pitchFamily="2" charset="2"/>
              <a:buChar char="Ø"/>
            </a:pPr>
            <a:r>
              <a:rPr lang="en-US" sz="2400" dirty="0" smtClean="0"/>
              <a:t>We assist producers to develop food safety plans to be used at the farm.</a:t>
            </a:r>
            <a:endParaRPr lang="en-US" sz="2400" dirty="0"/>
          </a:p>
        </p:txBody>
      </p:sp>
    </p:spTree>
    <p:extLst>
      <p:ext uri="{BB962C8B-B14F-4D97-AF65-F5344CB8AC3E}">
        <p14:creationId xmlns:p14="http://schemas.microsoft.com/office/powerpoint/2010/main" val="2402344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Human/Labor Risk</a:t>
            </a:r>
            <a:endParaRPr lang="en-US" b="1" dirty="0"/>
          </a:p>
        </p:txBody>
      </p:sp>
      <p:sp>
        <p:nvSpPr>
          <p:cNvPr id="6" name="Content Placeholder 5"/>
          <p:cNvSpPr>
            <a:spLocks noGrp="1"/>
          </p:cNvSpPr>
          <p:nvPr>
            <p:ph sz="half" idx="1"/>
          </p:nvPr>
        </p:nvSpPr>
        <p:spPr>
          <a:xfrm>
            <a:off x="457200" y="1302328"/>
            <a:ext cx="4038600" cy="2424846"/>
          </a:xfrm>
        </p:spPr>
        <p:txBody>
          <a:bodyPr>
            <a:normAutofit lnSpcReduction="10000"/>
          </a:bodyPr>
          <a:lstStyle/>
          <a:p>
            <a:pPr>
              <a:buFont typeface="Wingdings" panose="05000000000000000000" pitchFamily="2" charset="2"/>
              <a:buChar char="q"/>
            </a:pPr>
            <a:r>
              <a:rPr lang="en-US" b="1" dirty="0" smtClean="0"/>
              <a:t>Challenges</a:t>
            </a:r>
          </a:p>
          <a:p>
            <a:r>
              <a:rPr lang="en-US" dirty="0" smtClean="0"/>
              <a:t>Worker safety </a:t>
            </a:r>
          </a:p>
          <a:p>
            <a:r>
              <a:rPr lang="en-US" dirty="0" smtClean="0"/>
              <a:t>Shortage of skilled labor</a:t>
            </a:r>
          </a:p>
          <a:p>
            <a:r>
              <a:rPr lang="en-US" dirty="0" smtClean="0"/>
              <a:t>Setting goals</a:t>
            </a:r>
          </a:p>
        </p:txBody>
      </p:sp>
      <p:sp>
        <p:nvSpPr>
          <p:cNvPr id="7" name="Content Placeholder 6"/>
          <p:cNvSpPr>
            <a:spLocks noGrp="1"/>
          </p:cNvSpPr>
          <p:nvPr>
            <p:ph sz="half" idx="2"/>
          </p:nvPr>
        </p:nvSpPr>
        <p:spPr>
          <a:xfrm>
            <a:off x="4648200" y="1302328"/>
            <a:ext cx="4038600" cy="2904980"/>
          </a:xfrm>
        </p:spPr>
        <p:txBody>
          <a:bodyPr>
            <a:normAutofit lnSpcReduction="10000"/>
          </a:bodyPr>
          <a:lstStyle/>
          <a:p>
            <a:pPr>
              <a:buFont typeface="Wingdings" panose="05000000000000000000" pitchFamily="2" charset="2"/>
              <a:buChar char="q"/>
            </a:pPr>
            <a:r>
              <a:rPr lang="en-US" b="1" dirty="0" smtClean="0"/>
              <a:t>Mitigation Strategies</a:t>
            </a:r>
          </a:p>
          <a:p>
            <a:r>
              <a:rPr lang="en-US" dirty="0" smtClean="0"/>
              <a:t>Compensation insurance</a:t>
            </a:r>
          </a:p>
          <a:p>
            <a:r>
              <a:rPr lang="en-US" dirty="0" smtClean="0"/>
              <a:t>Offer effective training</a:t>
            </a:r>
          </a:p>
          <a:p>
            <a:r>
              <a:rPr lang="en-US" dirty="0" smtClean="0"/>
              <a:t>Set clear goals and talk about them</a:t>
            </a:r>
          </a:p>
        </p:txBody>
      </p:sp>
      <p:sp>
        <p:nvSpPr>
          <p:cNvPr id="8" name="TextBox 7"/>
          <p:cNvSpPr txBox="1"/>
          <p:nvPr/>
        </p:nvSpPr>
        <p:spPr>
          <a:xfrm>
            <a:off x="557321" y="4244254"/>
            <a:ext cx="8135048" cy="1200329"/>
          </a:xfrm>
          <a:prstGeom prst="rect">
            <a:avLst/>
          </a:prstGeom>
          <a:noFill/>
        </p:spPr>
        <p:txBody>
          <a:bodyPr wrap="none" rtlCol="0">
            <a:spAutoFit/>
          </a:bodyPr>
          <a:lstStyle/>
          <a:p>
            <a:pPr marL="285750" indent="-285750">
              <a:buFont typeface="Wingdings" panose="05000000000000000000" pitchFamily="2" charset="2"/>
              <a:buChar char="Ø"/>
            </a:pPr>
            <a:r>
              <a:rPr lang="en-US" sz="2400" dirty="0" smtClean="0"/>
              <a:t>We help producers develop farm goals.</a:t>
            </a:r>
          </a:p>
          <a:p>
            <a:pPr marL="285750" indent="-285750">
              <a:buFont typeface="Wingdings" panose="05000000000000000000" pitchFamily="2" charset="2"/>
              <a:buChar char="Ø"/>
            </a:pPr>
            <a:r>
              <a:rPr lang="en-US" sz="2400" dirty="0" smtClean="0"/>
              <a:t>Help producers develop a training plan for new workers/help.</a:t>
            </a:r>
          </a:p>
          <a:p>
            <a:pPr marL="285750" indent="-285750">
              <a:buFont typeface="Wingdings" panose="05000000000000000000" pitchFamily="2" charset="2"/>
              <a:buChar char="Ø"/>
            </a:pPr>
            <a:r>
              <a:rPr lang="en-US" sz="2400" dirty="0" smtClean="0"/>
              <a:t>We assist producers to establish farm food safety plans.</a:t>
            </a:r>
            <a:endParaRPr lang="en-US" sz="2400" dirty="0"/>
          </a:p>
        </p:txBody>
      </p:sp>
    </p:spTree>
    <p:extLst>
      <p:ext uri="{BB962C8B-B14F-4D97-AF65-F5344CB8AC3E}">
        <p14:creationId xmlns:p14="http://schemas.microsoft.com/office/powerpoint/2010/main" val="21603430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b="1" dirty="0" smtClean="0"/>
              <a:t>Working with Local OCES</a:t>
            </a:r>
            <a:endParaRPr lang="en-US" b="1" dirty="0"/>
          </a:p>
        </p:txBody>
      </p:sp>
      <p:sp>
        <p:nvSpPr>
          <p:cNvPr id="3" name="Content Placeholder 2"/>
          <p:cNvSpPr>
            <a:spLocks noGrp="1"/>
          </p:cNvSpPr>
          <p:nvPr>
            <p:ph sz="half" idx="1"/>
          </p:nvPr>
        </p:nvSpPr>
        <p:spPr/>
        <p:txBody>
          <a:bodyPr>
            <a:normAutofit/>
          </a:bodyPr>
          <a:lstStyle/>
          <a:p>
            <a:pPr>
              <a:buFont typeface="Wingdings" panose="05000000000000000000" pitchFamily="2" charset="2"/>
              <a:buChar char="q"/>
            </a:pPr>
            <a:r>
              <a:rPr lang="en-US" b="1" dirty="0" smtClean="0"/>
              <a:t>Opportunities</a:t>
            </a:r>
          </a:p>
          <a:p>
            <a:pPr>
              <a:buFont typeface="Wingdings" panose="05000000000000000000" pitchFamily="2" charset="2"/>
              <a:buChar char="Ø"/>
            </a:pPr>
            <a:r>
              <a:rPr lang="en-US" dirty="0" smtClean="0"/>
              <a:t>Can meet clients at local county offices</a:t>
            </a:r>
          </a:p>
          <a:p>
            <a:pPr>
              <a:buFont typeface="Wingdings" panose="05000000000000000000" pitchFamily="2" charset="2"/>
              <a:buChar char="Ø"/>
            </a:pPr>
            <a:r>
              <a:rPr lang="en-US" dirty="0" smtClean="0"/>
              <a:t>Client meetings by appointment – 2 hour sessions</a:t>
            </a:r>
          </a:p>
          <a:p>
            <a:pPr>
              <a:buFont typeface="Wingdings" panose="05000000000000000000" pitchFamily="2" charset="2"/>
              <a:buChar char="Ø"/>
            </a:pPr>
            <a:r>
              <a:rPr lang="en-US" dirty="0"/>
              <a:t>F</a:t>
            </a:r>
            <a:r>
              <a:rPr lang="en-US" dirty="0" smtClean="0"/>
              <a:t>ollow up client meetings are possible</a:t>
            </a:r>
          </a:p>
          <a:p>
            <a:pPr marL="0" indent="0">
              <a:buNone/>
            </a:pPr>
            <a:endParaRPr lang="en-US" dirty="0"/>
          </a:p>
        </p:txBody>
      </p:sp>
      <p:sp>
        <p:nvSpPr>
          <p:cNvPr id="4" name="Content Placeholder 3"/>
          <p:cNvSpPr>
            <a:spLocks noGrp="1"/>
          </p:cNvSpPr>
          <p:nvPr>
            <p:ph sz="half" idx="2"/>
          </p:nvPr>
        </p:nvSpPr>
        <p:spPr/>
        <p:txBody>
          <a:bodyPr>
            <a:normAutofit/>
          </a:bodyPr>
          <a:lstStyle/>
          <a:p>
            <a:pPr>
              <a:buFont typeface="Wingdings" panose="05000000000000000000" pitchFamily="2" charset="2"/>
              <a:buChar char="q"/>
            </a:pPr>
            <a:r>
              <a:rPr lang="en-US" b="1" dirty="0" smtClean="0"/>
              <a:t>Services</a:t>
            </a:r>
          </a:p>
          <a:p>
            <a:pPr>
              <a:buFont typeface="Wingdings" panose="05000000000000000000" pitchFamily="2" charset="2"/>
              <a:buChar char="Ø"/>
            </a:pPr>
            <a:r>
              <a:rPr lang="en-US" dirty="0" smtClean="0"/>
              <a:t>Group workshops</a:t>
            </a:r>
          </a:p>
          <a:p>
            <a:pPr>
              <a:buFont typeface="Wingdings" panose="05000000000000000000" pitchFamily="2" charset="2"/>
              <a:buChar char="Ø"/>
            </a:pPr>
            <a:r>
              <a:rPr lang="en-US" dirty="0" smtClean="0"/>
              <a:t>Confidential client meetings</a:t>
            </a:r>
          </a:p>
          <a:p>
            <a:pPr>
              <a:buFont typeface="Wingdings" panose="05000000000000000000" pitchFamily="2" charset="2"/>
              <a:buChar char="Ø"/>
            </a:pPr>
            <a:r>
              <a:rPr lang="en-US" dirty="0" smtClean="0"/>
              <a:t>Multiple clients per day</a:t>
            </a:r>
          </a:p>
          <a:p>
            <a:pPr>
              <a:buFont typeface="Wingdings" panose="05000000000000000000" pitchFamily="2" charset="2"/>
              <a:buChar char="Ø"/>
            </a:pPr>
            <a:r>
              <a:rPr lang="en-US" dirty="0" smtClean="0"/>
              <a:t>Promote County services</a:t>
            </a:r>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11747166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3" id="{54FBA1E7-75B7-8542-827D-97DD57F21EFB}" vid="{565ADBA1-AFF8-C24A-BFEC-1963F01E75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0F5E55C585DB41A8086B22A0BA3978" ma:contentTypeVersion="10" ma:contentTypeDescription="Create a new document." ma:contentTypeScope="" ma:versionID="4017d100ac469d27e8afbfcd5da291e5">
  <xsd:schema xmlns:xsd="http://www.w3.org/2001/XMLSchema" xmlns:xs="http://www.w3.org/2001/XMLSchema" xmlns:p="http://schemas.microsoft.com/office/2006/metadata/properties" xmlns:ns3="6d636ed6-4d22-4f9b-a70c-2b144907596b" xmlns:ns4="db382af5-41d1-4468-8b87-e2f8642e227d" targetNamespace="http://schemas.microsoft.com/office/2006/metadata/properties" ma:root="true" ma:fieldsID="a87cfaeeda2f48cde7ed09687aa51c61" ns3:_="" ns4:_="">
    <xsd:import namespace="6d636ed6-4d22-4f9b-a70c-2b144907596b"/>
    <xsd:import namespace="db382af5-41d1-4468-8b87-e2f8642e227d"/>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636ed6-4d22-4f9b-a70c-2b14490759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b382af5-41d1-4468-8b87-e2f8642e227d"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8C292F8-9D9D-4E8C-AD36-BCA3C64FB8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636ed6-4d22-4f9b-a70c-2b144907596b"/>
    <ds:schemaRef ds:uri="db382af5-41d1-4468-8b87-e2f8642e227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942D593-EA27-497A-9E13-8DFBCB262AD8}">
  <ds:schemaRefs>
    <ds:schemaRef ds:uri="http://schemas.microsoft.com/sharepoint/v3/contenttype/forms"/>
  </ds:schemaRefs>
</ds:datastoreItem>
</file>

<file path=customXml/itemProps3.xml><?xml version="1.0" encoding="utf-8"?>
<ds:datastoreItem xmlns:ds="http://schemas.openxmlformats.org/officeDocument/2006/customXml" ds:itemID="{E42CBE4D-0A4D-49F8-A7E8-EE9D11189FF8}">
  <ds:schemaRefs>
    <ds:schemaRef ds:uri="http://www.w3.org/XML/1998/namespace"/>
    <ds:schemaRef ds:uri="http://schemas.microsoft.com/office/infopath/2007/PartnerControls"/>
    <ds:schemaRef ds:uri="db382af5-41d1-4468-8b87-e2f8642e227d"/>
    <ds:schemaRef ds:uri="http://purl.org/dc/elements/1.1/"/>
    <ds:schemaRef ds:uri="http://schemas.microsoft.com/office/2006/documentManagement/types"/>
    <ds:schemaRef ds:uri="http://purl.org/dc/terms/"/>
    <ds:schemaRef ds:uri="http://purl.org/dc/dcmitype/"/>
    <ds:schemaRef ds:uri="http://schemas.openxmlformats.org/package/2006/metadata/core-properties"/>
    <ds:schemaRef ds:uri="6d636ed6-4d22-4f9b-a70c-2b144907596b"/>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Extentsion_PPT_Template_OrangeWhite</Template>
  <TotalTime>3070</TotalTime>
  <Words>1136</Words>
  <Application>Microsoft Office PowerPoint</Application>
  <PresentationFormat>On-screen Show (4:3)</PresentationFormat>
  <Paragraphs>129</Paragraphs>
  <Slides>11</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Wingdings</vt:lpstr>
      <vt:lpstr>Office Theme</vt:lpstr>
      <vt:lpstr>Risks, Strategies and Resources for Small Scale Producers</vt:lpstr>
      <vt:lpstr>Risk Management</vt:lpstr>
      <vt:lpstr>Areas of Risk Management</vt:lpstr>
      <vt:lpstr>Production Risk</vt:lpstr>
      <vt:lpstr>Marketing Risk</vt:lpstr>
      <vt:lpstr>Financial Risk</vt:lpstr>
      <vt:lpstr>Legal Risk</vt:lpstr>
      <vt:lpstr>Human/Labor Risk</vt:lpstr>
      <vt:lpstr> Working with Local OCES</vt:lpstr>
      <vt:lpstr>Consultation for all</vt:lpstr>
      <vt:lpstr>Questions</vt:lpstr>
    </vt:vector>
  </TitlesOfParts>
  <Company>Oklahoma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Production Economics</dc:title>
  <dc:creator>James Arati</dc:creator>
  <cp:lastModifiedBy>Spradlin, Cassidy D</cp:lastModifiedBy>
  <cp:revision>104</cp:revision>
  <dcterms:created xsi:type="dcterms:W3CDTF">2018-05-11T10:54:49Z</dcterms:created>
  <dcterms:modified xsi:type="dcterms:W3CDTF">2020-10-15T14:00:34Z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0x010100560F5E55C585DB41A8086B22A0BA3978</vt:lpwstr>
  </property>
</Properties>
</file>