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2"/>
  </p:notesMasterIdLst>
  <p:sldIdLst>
    <p:sldId id="266" r:id="rId5"/>
    <p:sldId id="2564" r:id="rId6"/>
    <p:sldId id="2565" r:id="rId7"/>
    <p:sldId id="2575" r:id="rId8"/>
    <p:sldId id="2579" r:id="rId9"/>
    <p:sldId id="2580" r:id="rId10"/>
    <p:sldId id="2576" r:id="rId11"/>
    <p:sldId id="2566" r:id="rId12"/>
    <p:sldId id="2567" r:id="rId13"/>
    <p:sldId id="2581" r:id="rId14"/>
    <p:sldId id="2578" r:id="rId15"/>
    <p:sldId id="2568" r:id="rId16"/>
    <p:sldId id="2583" r:id="rId17"/>
    <p:sldId id="2582" r:id="rId18"/>
    <p:sldId id="2571" r:id="rId19"/>
    <p:sldId id="2572" r:id="rId20"/>
    <p:sldId id="276" r:id="rId21"/>
  </p:sldIdLst>
  <p:sldSz cx="12192000" cy="6858000"/>
  <p:notesSz cx="6858000" cy="9144000"/>
  <p:embeddedFontLst>
    <p:embeddedFont>
      <p:font typeface="Fjalla One" panose="02000506040000020004" pitchFamily="2" charset="0"/>
      <p:regular r:id="rId23"/>
    </p:embeddedFont>
    <p:embeddedFont>
      <p:font typeface="Roboto" panose="02000000000000000000" pitchFamily="2" charset="0"/>
      <p:regular r:id="rId24"/>
      <p:bold r:id="rId25"/>
      <p:italic r:id="rId26"/>
      <p:boldItalic r:id="rId27"/>
    </p:embeddedFont>
    <p:embeddedFont>
      <p:font typeface="Rubik" panose="020B0604020202020204" charset="-79"/>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400"/>
    <a:srgbClr val="63666A"/>
    <a:srgbClr val="FB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0"/>
    <p:restoredTop sz="94694"/>
  </p:normalViewPr>
  <p:slideViewPr>
    <p:cSldViewPr snapToGrid="0" snapToObjects="1">
      <p:cViewPr varScale="1">
        <p:scale>
          <a:sx n="78" d="100"/>
          <a:sy n="78" d="100"/>
        </p:scale>
        <p:origin x="226" y="72"/>
      </p:cViewPr>
      <p:guideLst>
        <p:guide orient="horz" pos="3384"/>
        <p:guide pos="360"/>
      </p:guideLst>
    </p:cSldViewPr>
  </p:slideViewPr>
  <p:notesTextViewPr>
    <p:cViewPr>
      <p:scale>
        <a:sx n="3" d="2"/>
        <a:sy n="3" d="2"/>
      </p:scale>
      <p:origin x="0" y="0"/>
    </p:cViewPr>
  </p:notesText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D:\RFS%20Blueprint\RFS%20Pres\SBO%20for%20biofuels%20RFS%20pr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 Statutory U.S. Renewable Fuel Standard Volume Obligations (RVOs), 2008 - 2022*</a:t>
            </a:r>
          </a:p>
        </c:rich>
      </c:tx>
      <c:layout>
        <c:manualLayout>
          <c:xMode val="edge"/>
          <c:yMode val="edge"/>
          <c:x val="0.13462496765369117"/>
          <c:y val="2.5888183879927629E-2"/>
        </c:manualLayout>
      </c:layout>
      <c:overlay val="0"/>
    </c:title>
    <c:autoTitleDeleted val="0"/>
    <c:plotArea>
      <c:layout>
        <c:manualLayout>
          <c:layoutTarget val="inner"/>
          <c:xMode val="edge"/>
          <c:yMode val="edge"/>
          <c:x val="9.679931250783802E-2"/>
          <c:y val="0.15992380806768086"/>
          <c:w val="0.85925657792222454"/>
          <c:h val="0.68986749229161892"/>
        </c:manualLayout>
      </c:layout>
      <c:barChart>
        <c:barDir val="col"/>
        <c:grouping val="stacked"/>
        <c:varyColors val="0"/>
        <c:ser>
          <c:idx val="0"/>
          <c:order val="0"/>
          <c:tx>
            <c:v>Cellulosic</c:v>
          </c:tx>
          <c:spPr>
            <a:solidFill>
              <a:srgbClr val="FF0000"/>
            </a:solidFill>
            <a:ln>
              <a:no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Data!$B$5:$B$19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Data!$L$5:$L$19</c:f>
              <c:numCache>
                <c:formatCode>General</c:formatCode>
                <c:ptCount val="15"/>
                <c:pt idx="0">
                  <c:v>0</c:v>
                </c:pt>
                <c:pt idx="1">
                  <c:v>0</c:v>
                </c:pt>
                <c:pt idx="2">
                  <c:v>0.1</c:v>
                </c:pt>
                <c:pt idx="3">
                  <c:v>0.25</c:v>
                </c:pt>
                <c:pt idx="4">
                  <c:v>0.5</c:v>
                </c:pt>
                <c:pt idx="5">
                  <c:v>1</c:v>
                </c:pt>
                <c:pt idx="6">
                  <c:v>1.75</c:v>
                </c:pt>
                <c:pt idx="7">
                  <c:v>3</c:v>
                </c:pt>
                <c:pt idx="8">
                  <c:v>4.25</c:v>
                </c:pt>
                <c:pt idx="9">
                  <c:v>5.5</c:v>
                </c:pt>
                <c:pt idx="10">
                  <c:v>7</c:v>
                </c:pt>
                <c:pt idx="11">
                  <c:v>8.5</c:v>
                </c:pt>
                <c:pt idx="12">
                  <c:v>10.5</c:v>
                </c:pt>
                <c:pt idx="13">
                  <c:v>13.5</c:v>
                </c:pt>
                <c:pt idx="14">
                  <c:v>16</c:v>
                </c:pt>
              </c:numCache>
            </c:numRef>
          </c:val>
          <c:extLst>
            <c:ext xmlns:c16="http://schemas.microsoft.com/office/drawing/2014/chart" uri="{C3380CC4-5D6E-409C-BE32-E72D297353CC}">
              <c16:uniqueId val="{00000000-057E-4867-ACBB-2979EC704B48}"/>
            </c:ext>
          </c:extLst>
        </c:ser>
        <c:ser>
          <c:idx val="2"/>
          <c:order val="1"/>
          <c:tx>
            <c:v>Biodiesel</c:v>
          </c:tx>
          <c:spPr>
            <a:solidFill>
              <a:srgbClr val="00B050"/>
            </a:solidFill>
            <a:ln>
              <a:noFill/>
            </a:ln>
          </c:spPr>
          <c:invertIfNegative val="0"/>
          <c:val>
            <c:numRef>
              <c:f>Data!$M$5:$M$19</c:f>
              <c:numCache>
                <c:formatCode>General</c:formatCode>
                <c:ptCount val="15"/>
                <c:pt idx="0">
                  <c:v>0</c:v>
                </c:pt>
                <c:pt idx="1">
                  <c:v>0.75</c:v>
                </c:pt>
                <c:pt idx="2">
                  <c:v>0.97500000000000009</c:v>
                </c:pt>
                <c:pt idx="3">
                  <c:v>1.2000000000000002</c:v>
                </c:pt>
                <c:pt idx="4">
                  <c:v>1.5</c:v>
                </c:pt>
                <c:pt idx="5">
                  <c:v>1.92</c:v>
                </c:pt>
                <c:pt idx="6">
                  <c:v>1.5</c:v>
                </c:pt>
                <c:pt idx="7">
                  <c:v>1.5</c:v>
                </c:pt>
                <c:pt idx="8">
                  <c:v>1.5</c:v>
                </c:pt>
                <c:pt idx="9">
                  <c:v>1.5</c:v>
                </c:pt>
                <c:pt idx="10">
                  <c:v>1.5</c:v>
                </c:pt>
                <c:pt idx="11">
                  <c:v>1.5</c:v>
                </c:pt>
                <c:pt idx="12">
                  <c:v>1.5</c:v>
                </c:pt>
                <c:pt idx="13">
                  <c:v>1.5</c:v>
                </c:pt>
                <c:pt idx="14">
                  <c:v>1.5</c:v>
                </c:pt>
              </c:numCache>
            </c:numRef>
          </c:val>
          <c:extLst>
            <c:ext xmlns:c16="http://schemas.microsoft.com/office/drawing/2014/chart" uri="{C3380CC4-5D6E-409C-BE32-E72D297353CC}">
              <c16:uniqueId val="{00000001-057E-4867-ACBB-2979EC704B48}"/>
            </c:ext>
          </c:extLst>
        </c:ser>
        <c:ser>
          <c:idx val="3"/>
          <c:order val="2"/>
          <c:tx>
            <c:v>Undifferentiated</c:v>
          </c:tx>
          <c:spPr>
            <a:solidFill>
              <a:srgbClr val="FFC000"/>
            </a:solidFill>
            <a:ln>
              <a:noFill/>
            </a:ln>
          </c:spPr>
          <c:invertIfNegative val="0"/>
          <c:val>
            <c:numRef>
              <c:f>Data!$N$5:$N$19</c:f>
              <c:numCache>
                <c:formatCode>0.0</c:formatCode>
                <c:ptCount val="15"/>
                <c:pt idx="0">
                  <c:v>0</c:v>
                </c:pt>
                <c:pt idx="1">
                  <c:v>0</c:v>
                </c:pt>
                <c:pt idx="2">
                  <c:v>0</c:v>
                </c:pt>
                <c:pt idx="3">
                  <c:v>0</c:v>
                </c:pt>
                <c:pt idx="4">
                  <c:v>0</c:v>
                </c:pt>
                <c:pt idx="5">
                  <c:v>0</c:v>
                </c:pt>
                <c:pt idx="6">
                  <c:v>0.5</c:v>
                </c:pt>
                <c:pt idx="7">
                  <c:v>1</c:v>
                </c:pt>
                <c:pt idx="8">
                  <c:v>1.5</c:v>
                </c:pt>
                <c:pt idx="9">
                  <c:v>2</c:v>
                </c:pt>
                <c:pt idx="10">
                  <c:v>2.5</c:v>
                </c:pt>
                <c:pt idx="11">
                  <c:v>3</c:v>
                </c:pt>
                <c:pt idx="12">
                  <c:v>3</c:v>
                </c:pt>
                <c:pt idx="13">
                  <c:v>3</c:v>
                </c:pt>
                <c:pt idx="14">
                  <c:v>3.5</c:v>
                </c:pt>
              </c:numCache>
            </c:numRef>
          </c:val>
          <c:extLst>
            <c:ext xmlns:c16="http://schemas.microsoft.com/office/drawing/2014/chart" uri="{C3380CC4-5D6E-409C-BE32-E72D297353CC}">
              <c16:uniqueId val="{00000002-057E-4867-ACBB-2979EC704B48}"/>
            </c:ext>
          </c:extLst>
        </c:ser>
        <c:ser>
          <c:idx val="1"/>
          <c:order val="3"/>
          <c:tx>
            <c:v>Conventional</c:v>
          </c:tx>
          <c:spPr>
            <a:solidFill>
              <a:srgbClr val="0070C0"/>
            </a:solidFill>
            <a:ln>
              <a:noFill/>
            </a:ln>
          </c:spPr>
          <c:invertIfNegative val="0"/>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Data!$B$5:$B$19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Data!$O$5:$O$19</c:f>
              <c:numCache>
                <c:formatCode>0.0</c:formatCode>
                <c:ptCount val="15"/>
                <c:pt idx="0">
                  <c:v>9</c:v>
                </c:pt>
                <c:pt idx="1">
                  <c:v>10.5</c:v>
                </c:pt>
                <c:pt idx="2">
                  <c:v>12</c:v>
                </c:pt>
                <c:pt idx="3">
                  <c:v>12.6</c:v>
                </c:pt>
                <c:pt idx="4">
                  <c:v>13.2</c:v>
                </c:pt>
                <c:pt idx="5">
                  <c:v>13.8</c:v>
                </c:pt>
                <c:pt idx="6">
                  <c:v>14.399999999999999</c:v>
                </c:pt>
                <c:pt idx="7">
                  <c:v>15</c:v>
                </c:pt>
                <c:pt idx="8">
                  <c:v>15</c:v>
                </c:pt>
                <c:pt idx="9">
                  <c:v>15</c:v>
                </c:pt>
                <c:pt idx="10">
                  <c:v>15</c:v>
                </c:pt>
                <c:pt idx="11">
                  <c:v>15</c:v>
                </c:pt>
                <c:pt idx="12">
                  <c:v>15</c:v>
                </c:pt>
                <c:pt idx="13">
                  <c:v>15</c:v>
                </c:pt>
                <c:pt idx="14">
                  <c:v>15</c:v>
                </c:pt>
              </c:numCache>
            </c:numRef>
          </c:val>
          <c:extLst>
            <c:ext xmlns:c16="http://schemas.microsoft.com/office/drawing/2014/chart" uri="{C3380CC4-5D6E-409C-BE32-E72D297353CC}">
              <c16:uniqueId val="{00000003-057E-4867-ACBB-2979EC704B48}"/>
            </c:ext>
          </c:extLst>
        </c:ser>
        <c:dLbls>
          <c:showLegendKey val="0"/>
          <c:showVal val="0"/>
          <c:showCatName val="0"/>
          <c:showSerName val="0"/>
          <c:showPercent val="0"/>
          <c:showBubbleSize val="0"/>
        </c:dLbls>
        <c:gapWidth val="28"/>
        <c:overlap val="100"/>
        <c:axId val="354606080"/>
        <c:axId val="354620544"/>
      </c:barChart>
      <c:catAx>
        <c:axId val="354606080"/>
        <c:scaling>
          <c:orientation val="minMax"/>
        </c:scaling>
        <c:delete val="0"/>
        <c:axPos val="b"/>
        <c:title>
          <c:tx>
            <c:rich>
              <a:bodyPr/>
              <a:lstStyle/>
              <a:p>
                <a:pPr>
                  <a:defRPr sz="1100"/>
                </a:pPr>
                <a:r>
                  <a:rPr lang="en-US" sz="1100"/>
                  <a:t>Year</a:t>
                </a:r>
              </a:p>
            </c:rich>
          </c:tx>
          <c:layout>
            <c:manualLayout>
              <c:xMode val="edge"/>
              <c:yMode val="edge"/>
              <c:x val="0.44619131307188681"/>
              <c:y val="0.95493599865308942"/>
            </c:manualLayout>
          </c:layout>
          <c:overlay val="0"/>
        </c:title>
        <c:numFmt formatCode="General" sourceLinked="1"/>
        <c:majorTickMark val="out"/>
        <c:minorTickMark val="none"/>
        <c:tickLblPos val="nextTo"/>
        <c:spPr>
          <a:ln>
            <a:solidFill>
              <a:schemeClr val="tx1"/>
            </a:solidFill>
          </a:ln>
        </c:spPr>
        <c:txPr>
          <a:bodyPr rot="-3060000"/>
          <a:lstStyle/>
          <a:p>
            <a:pPr>
              <a:defRPr sz="1100"/>
            </a:pPr>
            <a:endParaRPr lang="en-US"/>
          </a:p>
        </c:txPr>
        <c:crossAx val="354620544"/>
        <c:crosses val="autoZero"/>
        <c:auto val="1"/>
        <c:lblAlgn val="ctr"/>
        <c:lblOffset val="100"/>
        <c:noMultiLvlLbl val="0"/>
      </c:catAx>
      <c:valAx>
        <c:axId val="354620544"/>
        <c:scaling>
          <c:orientation val="minMax"/>
        </c:scaling>
        <c:delete val="0"/>
        <c:axPos val="l"/>
        <c:majorGridlines>
          <c:spPr>
            <a:ln>
              <a:solidFill>
                <a:schemeClr val="bg1">
                  <a:lumMod val="85000"/>
                </a:schemeClr>
              </a:solidFill>
            </a:ln>
          </c:spPr>
        </c:majorGridlines>
        <c:title>
          <c:tx>
            <c:rich>
              <a:bodyPr rot="-5400000" vert="horz"/>
              <a:lstStyle/>
              <a:p>
                <a:pPr>
                  <a:defRPr sz="1100"/>
                </a:pPr>
                <a:r>
                  <a:rPr lang="en-US" sz="1100"/>
                  <a:t>Gallons (billion)</a:t>
                </a:r>
              </a:p>
            </c:rich>
          </c:tx>
          <c:layout>
            <c:manualLayout>
              <c:xMode val="edge"/>
              <c:yMode val="edge"/>
              <c:x val="1.0855626068066115E-2"/>
              <c:y val="0.41398018595202252"/>
            </c:manualLayout>
          </c:layout>
          <c:overlay val="0"/>
        </c:title>
        <c:numFmt formatCode="0" sourceLinked="0"/>
        <c:majorTickMark val="out"/>
        <c:minorTickMark val="none"/>
        <c:tickLblPos val="nextTo"/>
        <c:spPr>
          <a:ln>
            <a:solidFill>
              <a:schemeClr val="tx1"/>
            </a:solidFill>
          </a:ln>
        </c:spPr>
        <c:txPr>
          <a:bodyPr/>
          <a:lstStyle/>
          <a:p>
            <a:pPr>
              <a:defRPr sz="1100"/>
            </a:pPr>
            <a:endParaRPr lang="en-US"/>
          </a:p>
        </c:txPr>
        <c:crossAx val="354606080"/>
        <c:crosses val="autoZero"/>
        <c:crossBetween val="between"/>
      </c:valAx>
      <c:spPr>
        <a:ln>
          <a:solidFill>
            <a:schemeClr val="bg1">
              <a:lumMod val="85000"/>
            </a:schemeClr>
          </a:solidFill>
        </a:ln>
      </c:spPr>
    </c:plotArea>
    <c:legend>
      <c:legendPos val="t"/>
      <c:layout>
        <c:manualLayout>
          <c:xMode val="edge"/>
          <c:yMode val="edge"/>
          <c:x val="0.12037641861668699"/>
          <c:y val="0.10784292740106516"/>
          <c:w val="0.73712424629034756"/>
          <c:h val="5.2325026667964285E-2"/>
        </c:manualLayout>
      </c:layout>
      <c:overlay val="0"/>
      <c:txPr>
        <a:bodyPr/>
        <a:lstStyle/>
        <a:p>
          <a:pPr>
            <a:defRPr sz="1200"/>
          </a:pPr>
          <a:endParaRPr lang="en-US"/>
        </a:p>
      </c:txPr>
    </c:legend>
    <c:plotVisOnly val="1"/>
    <c:dispBlanksAs val="gap"/>
    <c:showDLblsOverMax val="0"/>
  </c:chart>
  <c:spPr>
    <a:ln>
      <a:solidFill>
        <a:schemeClr val="bg1">
          <a:lumMod val="75000"/>
        </a:schemeClr>
      </a:solidFill>
    </a:ln>
  </c:spPr>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Final U.S. Renewable Fuel Standard Volume Obligations (RVOs),</a:t>
            </a:r>
          </a:p>
          <a:p>
            <a:pPr>
              <a:defRPr sz="1200"/>
            </a:pPr>
            <a:r>
              <a:rPr lang="en-US" sz="1200"/>
              <a:t> 2010 - 2022*</a:t>
            </a:r>
          </a:p>
        </c:rich>
      </c:tx>
      <c:layout>
        <c:manualLayout>
          <c:xMode val="edge"/>
          <c:yMode val="edge"/>
          <c:x val="0.1736713060515323"/>
          <c:y val="2.1432484774354658E-2"/>
        </c:manualLayout>
      </c:layout>
      <c:overlay val="0"/>
    </c:title>
    <c:autoTitleDeleted val="0"/>
    <c:plotArea>
      <c:layout>
        <c:manualLayout>
          <c:layoutTarget val="inner"/>
          <c:xMode val="edge"/>
          <c:yMode val="edge"/>
          <c:x val="9.9146926757970336E-2"/>
          <c:y val="0.16275317689143692"/>
          <c:w val="0.85800136175135577"/>
          <c:h val="0.68823305757453201"/>
        </c:manualLayout>
      </c:layout>
      <c:barChart>
        <c:barDir val="col"/>
        <c:grouping val="stacked"/>
        <c:varyColors val="0"/>
        <c:ser>
          <c:idx val="0"/>
          <c:order val="0"/>
          <c:tx>
            <c:v>Cellulosic</c:v>
          </c:tx>
          <c:spPr>
            <a:solidFill>
              <a:srgbClr val="FF0000"/>
            </a:solidFill>
          </c:spPr>
          <c:invertIfNegative val="0"/>
          <c:cat>
            <c:numRef>
              <c:f>Data!$B$24:$B$36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Data!$L$24:$L$36</c:f>
              <c:numCache>
                <c:formatCode>General</c:formatCode>
                <c:ptCount val="13"/>
                <c:pt idx="0">
                  <c:v>7.0000000000000001E-3</c:v>
                </c:pt>
                <c:pt idx="1">
                  <c:v>0</c:v>
                </c:pt>
                <c:pt idx="2">
                  <c:v>1.0449999999999999E-2</c:v>
                </c:pt>
                <c:pt idx="3">
                  <c:v>6.0000000000000001E-3</c:v>
                </c:pt>
                <c:pt idx="4">
                  <c:v>3.3000000000000002E-2</c:v>
                </c:pt>
                <c:pt idx="5">
                  <c:v>0.123</c:v>
                </c:pt>
                <c:pt idx="6">
                  <c:v>0.23</c:v>
                </c:pt>
                <c:pt idx="7">
                  <c:v>0.311</c:v>
                </c:pt>
                <c:pt idx="8">
                  <c:v>0.28799999999999998</c:v>
                </c:pt>
                <c:pt idx="9">
                  <c:v>0.41799999999999998</c:v>
                </c:pt>
                <c:pt idx="10">
                  <c:v>0.51</c:v>
                </c:pt>
                <c:pt idx="11">
                  <c:v>0.56000000000000005</c:v>
                </c:pt>
                <c:pt idx="12">
                  <c:v>0.63</c:v>
                </c:pt>
              </c:numCache>
            </c:numRef>
          </c:val>
          <c:extLst>
            <c:ext xmlns:c16="http://schemas.microsoft.com/office/drawing/2014/chart" uri="{C3380CC4-5D6E-409C-BE32-E72D297353CC}">
              <c16:uniqueId val="{00000000-2EAE-4785-A3C8-C0720ACD4104}"/>
            </c:ext>
          </c:extLst>
        </c:ser>
        <c:ser>
          <c:idx val="2"/>
          <c:order val="1"/>
          <c:tx>
            <c:v>Biodiesel</c:v>
          </c:tx>
          <c:spPr>
            <a:solidFill>
              <a:srgbClr val="00B050"/>
            </a:solidFill>
          </c:spPr>
          <c:invertIfNegative val="0"/>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Data!$B$24:$B$36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Data!$M$24:$M$36</c:f>
              <c:numCache>
                <c:formatCode>General</c:formatCode>
                <c:ptCount val="13"/>
                <c:pt idx="0">
                  <c:v>1.7249999999999999</c:v>
                </c:pt>
                <c:pt idx="1">
                  <c:v>1.2000000000000002</c:v>
                </c:pt>
                <c:pt idx="2">
                  <c:v>1.5</c:v>
                </c:pt>
                <c:pt idx="3">
                  <c:v>1.92</c:v>
                </c:pt>
                <c:pt idx="4">
                  <c:v>2.4449999999999998</c:v>
                </c:pt>
                <c:pt idx="5">
                  <c:v>2.5949999999999998</c:v>
                </c:pt>
                <c:pt idx="6">
                  <c:v>2.8499999999999996</c:v>
                </c:pt>
                <c:pt idx="7">
                  <c:v>3</c:v>
                </c:pt>
                <c:pt idx="8">
                  <c:v>3.1500000000000004</c:v>
                </c:pt>
                <c:pt idx="9">
                  <c:v>3.1500000000000004</c:v>
                </c:pt>
                <c:pt idx="10">
                  <c:v>3.6450000000000005</c:v>
                </c:pt>
                <c:pt idx="11">
                  <c:v>3.6450000000000005</c:v>
                </c:pt>
                <c:pt idx="12">
                  <c:v>4.1399999999999997</c:v>
                </c:pt>
              </c:numCache>
            </c:numRef>
          </c:val>
          <c:extLst>
            <c:ext xmlns:c16="http://schemas.microsoft.com/office/drawing/2014/chart" uri="{C3380CC4-5D6E-409C-BE32-E72D297353CC}">
              <c16:uniqueId val="{00000001-2EAE-4785-A3C8-C0720ACD4104}"/>
            </c:ext>
          </c:extLst>
        </c:ser>
        <c:ser>
          <c:idx val="3"/>
          <c:order val="2"/>
          <c:tx>
            <c:v>Undifferentiated</c:v>
          </c:tx>
          <c:spPr>
            <a:solidFill>
              <a:srgbClr val="FFC000"/>
            </a:solidFill>
          </c:spPr>
          <c:invertIfNegative val="0"/>
          <c:cat>
            <c:numRef>
              <c:f>Data!$B$24:$B$36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Data!$N$24:$N$36</c:f>
              <c:numCache>
                <c:formatCode>0.0</c:formatCode>
                <c:ptCount val="13"/>
                <c:pt idx="0">
                  <c:v>0</c:v>
                </c:pt>
                <c:pt idx="1">
                  <c:v>0.14999999999999991</c:v>
                </c:pt>
                <c:pt idx="2">
                  <c:v>0.48954999999999993</c:v>
                </c:pt>
                <c:pt idx="3">
                  <c:v>0.82400000000000029</c:v>
                </c:pt>
                <c:pt idx="4">
                  <c:v>0.19200000000000017</c:v>
                </c:pt>
                <c:pt idx="5">
                  <c:v>0.16199999999999992</c:v>
                </c:pt>
                <c:pt idx="6">
                  <c:v>0.53000000000000025</c:v>
                </c:pt>
                <c:pt idx="7">
                  <c:v>0.96900000000000031</c:v>
                </c:pt>
                <c:pt idx="8">
                  <c:v>0.85199999999999942</c:v>
                </c:pt>
                <c:pt idx="9">
                  <c:v>1.3519999999999994</c:v>
                </c:pt>
                <c:pt idx="10">
                  <c:v>0.47499999999999964</c:v>
                </c:pt>
                <c:pt idx="11">
                  <c:v>0.84499999999999975</c:v>
                </c:pt>
                <c:pt idx="12">
                  <c:v>0.86000000000000032</c:v>
                </c:pt>
              </c:numCache>
            </c:numRef>
          </c:val>
          <c:extLst>
            <c:ext xmlns:c16="http://schemas.microsoft.com/office/drawing/2014/chart" uri="{C3380CC4-5D6E-409C-BE32-E72D297353CC}">
              <c16:uniqueId val="{00000002-2EAE-4785-A3C8-C0720ACD4104}"/>
            </c:ext>
          </c:extLst>
        </c:ser>
        <c:ser>
          <c:idx val="1"/>
          <c:order val="3"/>
          <c:tx>
            <c:v>Conventional</c:v>
          </c:tx>
          <c:spPr>
            <a:solidFill>
              <a:srgbClr val="0070C0"/>
            </a:solidFill>
          </c:spPr>
          <c:invertIfNegative val="0"/>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Data!$B$24:$B$36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Data!$O$24:$O$36</c:f>
              <c:numCache>
                <c:formatCode>0.00</c:formatCode>
                <c:ptCount val="13"/>
                <c:pt idx="0">
                  <c:v>12</c:v>
                </c:pt>
                <c:pt idx="1">
                  <c:v>12.6</c:v>
                </c:pt>
                <c:pt idx="2">
                  <c:v>13.2</c:v>
                </c:pt>
                <c:pt idx="3">
                  <c:v>13.8</c:v>
                </c:pt>
                <c:pt idx="4">
                  <c:v>13.610000000000001</c:v>
                </c:pt>
                <c:pt idx="5">
                  <c:v>14.05</c:v>
                </c:pt>
                <c:pt idx="6">
                  <c:v>14.5</c:v>
                </c:pt>
                <c:pt idx="7">
                  <c:v>15</c:v>
                </c:pt>
                <c:pt idx="8">
                  <c:v>15</c:v>
                </c:pt>
                <c:pt idx="9">
                  <c:v>15.000000000000002</c:v>
                </c:pt>
                <c:pt idx="10" formatCode="General">
                  <c:v>12.5</c:v>
                </c:pt>
                <c:pt idx="11" formatCode="General">
                  <c:v>13.79</c:v>
                </c:pt>
                <c:pt idx="12" formatCode="General">
                  <c:v>15</c:v>
                </c:pt>
              </c:numCache>
            </c:numRef>
          </c:val>
          <c:extLst>
            <c:ext xmlns:c16="http://schemas.microsoft.com/office/drawing/2014/chart" uri="{C3380CC4-5D6E-409C-BE32-E72D297353CC}">
              <c16:uniqueId val="{00000003-2EAE-4785-A3C8-C0720ACD4104}"/>
            </c:ext>
          </c:extLst>
        </c:ser>
        <c:dLbls>
          <c:showLegendKey val="0"/>
          <c:showVal val="0"/>
          <c:showCatName val="0"/>
          <c:showSerName val="0"/>
          <c:showPercent val="0"/>
          <c:showBubbleSize val="0"/>
        </c:dLbls>
        <c:gapWidth val="28"/>
        <c:overlap val="100"/>
        <c:axId val="354606080"/>
        <c:axId val="354620544"/>
      </c:barChart>
      <c:lineChart>
        <c:grouping val="standard"/>
        <c:varyColors val="0"/>
        <c:ser>
          <c:idx val="4"/>
          <c:order val="4"/>
          <c:tx>
            <c:v>Statutory</c:v>
          </c:tx>
          <c:spPr>
            <a:ln>
              <a:solidFill>
                <a:srgbClr val="FF00FF"/>
              </a:solidFill>
            </a:ln>
          </c:spPr>
          <c:marker>
            <c:symbol val="none"/>
          </c:marker>
          <c:cat>
            <c:numRef>
              <c:f>Data!$B$7:$B$19</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Data!$P$7:$P$19</c:f>
              <c:numCache>
                <c:formatCode>General</c:formatCode>
                <c:ptCount val="13"/>
                <c:pt idx="0">
                  <c:v>12.95</c:v>
                </c:pt>
                <c:pt idx="1">
                  <c:v>13.95</c:v>
                </c:pt>
                <c:pt idx="2">
                  <c:v>15.2</c:v>
                </c:pt>
                <c:pt idx="3">
                  <c:v>16.55</c:v>
                </c:pt>
                <c:pt idx="4">
                  <c:v>18.149999999999999</c:v>
                </c:pt>
                <c:pt idx="5">
                  <c:v>20.5</c:v>
                </c:pt>
                <c:pt idx="6">
                  <c:v>22.25</c:v>
                </c:pt>
                <c:pt idx="7">
                  <c:v>24</c:v>
                </c:pt>
                <c:pt idx="8">
                  <c:v>26</c:v>
                </c:pt>
                <c:pt idx="9">
                  <c:v>28</c:v>
                </c:pt>
                <c:pt idx="10">
                  <c:v>30</c:v>
                </c:pt>
                <c:pt idx="11">
                  <c:v>33</c:v>
                </c:pt>
                <c:pt idx="12">
                  <c:v>36</c:v>
                </c:pt>
              </c:numCache>
            </c:numRef>
          </c:val>
          <c:smooth val="0"/>
          <c:extLst>
            <c:ext xmlns:c16="http://schemas.microsoft.com/office/drawing/2014/chart" uri="{C3380CC4-5D6E-409C-BE32-E72D297353CC}">
              <c16:uniqueId val="{00000004-2EAE-4785-A3C8-C0720ACD4104}"/>
            </c:ext>
          </c:extLst>
        </c:ser>
        <c:dLbls>
          <c:showLegendKey val="0"/>
          <c:showVal val="0"/>
          <c:showCatName val="0"/>
          <c:showSerName val="0"/>
          <c:showPercent val="0"/>
          <c:showBubbleSize val="0"/>
        </c:dLbls>
        <c:marker val="1"/>
        <c:smooth val="0"/>
        <c:axId val="354606080"/>
        <c:axId val="354620544"/>
      </c:lineChart>
      <c:catAx>
        <c:axId val="354606080"/>
        <c:scaling>
          <c:orientation val="minMax"/>
        </c:scaling>
        <c:delete val="0"/>
        <c:axPos val="b"/>
        <c:title>
          <c:tx>
            <c:rich>
              <a:bodyPr/>
              <a:lstStyle/>
              <a:p>
                <a:pPr>
                  <a:defRPr sz="1100"/>
                </a:pPr>
                <a:r>
                  <a:rPr lang="en-US" sz="1100"/>
                  <a:t>Year</a:t>
                </a:r>
              </a:p>
            </c:rich>
          </c:tx>
          <c:layout>
            <c:manualLayout>
              <c:xMode val="edge"/>
              <c:yMode val="edge"/>
              <c:x val="0.50021127084417261"/>
              <c:y val="0.95291206959567198"/>
            </c:manualLayout>
          </c:layout>
          <c:overlay val="0"/>
        </c:title>
        <c:numFmt formatCode="General" sourceLinked="1"/>
        <c:majorTickMark val="out"/>
        <c:minorTickMark val="none"/>
        <c:tickLblPos val="nextTo"/>
        <c:spPr>
          <a:noFill/>
          <a:ln>
            <a:solidFill>
              <a:schemeClr val="tx1"/>
            </a:solidFill>
          </a:ln>
        </c:spPr>
        <c:txPr>
          <a:bodyPr rot="-3060000"/>
          <a:lstStyle/>
          <a:p>
            <a:pPr>
              <a:defRPr sz="1200">
                <a:solidFill>
                  <a:sysClr val="windowText" lastClr="000000"/>
                </a:solidFill>
              </a:defRPr>
            </a:pPr>
            <a:endParaRPr lang="en-US"/>
          </a:p>
        </c:txPr>
        <c:crossAx val="354620544"/>
        <c:crosses val="autoZero"/>
        <c:auto val="1"/>
        <c:lblAlgn val="ctr"/>
        <c:lblOffset val="100"/>
        <c:noMultiLvlLbl val="0"/>
      </c:catAx>
      <c:valAx>
        <c:axId val="354620544"/>
        <c:scaling>
          <c:orientation val="minMax"/>
          <c:max val="40"/>
        </c:scaling>
        <c:delete val="0"/>
        <c:axPos val="l"/>
        <c:majorGridlines>
          <c:spPr>
            <a:ln>
              <a:solidFill>
                <a:schemeClr val="bg1">
                  <a:lumMod val="85000"/>
                </a:schemeClr>
              </a:solidFill>
            </a:ln>
          </c:spPr>
        </c:majorGridlines>
        <c:title>
          <c:tx>
            <c:rich>
              <a:bodyPr rot="-5400000" vert="horz"/>
              <a:lstStyle/>
              <a:p>
                <a:pPr>
                  <a:defRPr sz="1200"/>
                </a:pPr>
                <a:r>
                  <a:rPr lang="en-US" sz="1200"/>
                  <a:t>Gallons (billion)</a:t>
                </a:r>
              </a:p>
            </c:rich>
          </c:tx>
          <c:layout>
            <c:manualLayout>
              <c:xMode val="edge"/>
              <c:yMode val="edge"/>
              <c:x val="1.232353540535033E-2"/>
              <c:y val="0.35733851486616552"/>
            </c:manualLayout>
          </c:layout>
          <c:overlay val="0"/>
        </c:title>
        <c:numFmt formatCode="0" sourceLinked="0"/>
        <c:majorTickMark val="out"/>
        <c:minorTickMark val="none"/>
        <c:tickLblPos val="nextTo"/>
        <c:spPr>
          <a:ln>
            <a:solidFill>
              <a:schemeClr val="tx1"/>
            </a:solidFill>
          </a:ln>
        </c:spPr>
        <c:txPr>
          <a:bodyPr/>
          <a:lstStyle/>
          <a:p>
            <a:pPr>
              <a:defRPr sz="1200"/>
            </a:pPr>
            <a:endParaRPr lang="en-US"/>
          </a:p>
        </c:txPr>
        <c:crossAx val="354606080"/>
        <c:crosses val="autoZero"/>
        <c:crossBetween val="between"/>
      </c:valAx>
      <c:spPr>
        <a:ln>
          <a:solidFill>
            <a:schemeClr val="bg1">
              <a:lumMod val="85000"/>
            </a:schemeClr>
          </a:solidFill>
        </a:ln>
      </c:spPr>
    </c:plotArea>
    <c:legend>
      <c:legendPos val="t"/>
      <c:layout>
        <c:manualLayout>
          <c:xMode val="edge"/>
          <c:yMode val="edge"/>
          <c:x val="8.6044785775017563E-2"/>
          <c:y val="0.11189906480136583"/>
          <c:w val="0.89044998336475545"/>
          <c:h val="4.345392808908595E-2"/>
        </c:manualLayout>
      </c:layout>
      <c:overlay val="0"/>
      <c:txPr>
        <a:bodyPr/>
        <a:lstStyle/>
        <a:p>
          <a:pPr>
            <a:defRPr sz="1100"/>
          </a:pPr>
          <a:endParaRPr lang="en-US"/>
        </a:p>
      </c:txPr>
    </c:legend>
    <c:plotVisOnly val="1"/>
    <c:dispBlanksAs val="gap"/>
    <c:showDLblsOverMax val="0"/>
  </c:chart>
  <c:spPr>
    <a:ln>
      <a:solidFill>
        <a:schemeClr val="bg1">
          <a:lumMod val="75000"/>
        </a:schemeClr>
      </a:solidFill>
    </a:ln>
  </c:spPr>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U.S. Crop Acres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'Principal Crop Planted Acres'!$AA$1</c:f>
              <c:strCache>
                <c:ptCount val="1"/>
                <c:pt idx="0">
                  <c:v>Corn and Soybeans</c:v>
                </c:pt>
              </c:strCache>
            </c:strRef>
          </c:tx>
          <c:spPr>
            <a:ln w="38100" cap="rnd">
              <a:solidFill>
                <a:schemeClr val="accent6"/>
              </a:solidFill>
              <a:round/>
            </a:ln>
            <a:effectLst/>
          </c:spPr>
          <c:marker>
            <c:symbol val="none"/>
          </c:marker>
          <c:cat>
            <c:numRef>
              <c:f>'Principal Crop Planted Acres'!$Z$27:$Z$57</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'Principal Crop Planted Acres'!$AA$27:$AA$57</c:f>
              <c:numCache>
                <c:formatCode>0.00</c:formatCode>
                <c:ptCount val="31"/>
                <c:pt idx="0">
                  <c:v>133.97399999999999</c:v>
                </c:pt>
                <c:pt idx="1">
                  <c:v>143.42400000000001</c:v>
                </c:pt>
                <c:pt idx="2">
                  <c:v>149.542</c:v>
                </c:pt>
                <c:pt idx="3">
                  <c:v>152.19</c:v>
                </c:pt>
                <c:pt idx="4">
                  <c:v>151.11600000000001</c:v>
                </c:pt>
                <c:pt idx="5">
                  <c:v>153.81700000000001</c:v>
                </c:pt>
                <c:pt idx="6">
                  <c:v>149.77699999999999</c:v>
                </c:pt>
                <c:pt idx="7">
                  <c:v>152.857</c:v>
                </c:pt>
                <c:pt idx="8">
                  <c:v>152.00700000000001</c:v>
                </c:pt>
                <c:pt idx="9">
                  <c:v>156.137</c:v>
                </c:pt>
                <c:pt idx="10">
                  <c:v>153.81100000000001</c:v>
                </c:pt>
                <c:pt idx="11">
                  <c:v>153.84899999999999</c:v>
                </c:pt>
                <c:pt idx="12">
                  <c:v>158.268</c:v>
                </c:pt>
                <c:pt idx="13">
                  <c:v>161.69999999999999</c:v>
                </c:pt>
                <c:pt idx="14">
                  <c:v>163.833</c:v>
                </c:pt>
                <c:pt idx="15">
                  <c:v>165.596</c:v>
                </c:pt>
                <c:pt idx="16">
                  <c:v>166.982</c:v>
                </c:pt>
                <c:pt idx="17">
                  <c:v>174.489</c:v>
                </c:pt>
                <c:pt idx="18">
                  <c:v>172.20500000000001</c:v>
                </c:pt>
                <c:pt idx="19">
                  <c:v>173.893</c:v>
                </c:pt>
                <c:pt idx="20">
                  <c:v>170.679</c:v>
                </c:pt>
                <c:pt idx="21">
                  <c:v>177.45699999999999</c:v>
                </c:pt>
                <c:pt idx="22">
                  <c:v>180.32900000000001</c:v>
                </c:pt>
                <c:pt idx="23">
                  <c:v>178.03800000000001</c:v>
                </c:pt>
                <c:pt idx="24">
                  <c:v>165.845</c:v>
                </c:pt>
                <c:pt idx="25">
                  <c:v>174.006</c:v>
                </c:pt>
                <c:pt idx="26">
                  <c:v>180.096</c:v>
                </c:pt>
                <c:pt idx="27">
                  <c:v>175.61199999999999</c:v>
                </c:pt>
                <c:pt idx="28">
                  <c:v>178.24100000000001</c:v>
                </c:pt>
                <c:pt idx="29">
                  <c:v>178.16900000000001</c:v>
                </c:pt>
                <c:pt idx="30">
                  <c:v>179.863</c:v>
                </c:pt>
              </c:numCache>
            </c:numRef>
          </c:val>
          <c:smooth val="0"/>
          <c:extLst>
            <c:ext xmlns:c16="http://schemas.microsoft.com/office/drawing/2014/chart" uri="{C3380CC4-5D6E-409C-BE32-E72D297353CC}">
              <c16:uniqueId val="{00000000-2455-42D2-A6AF-31953F6B9DF9}"/>
            </c:ext>
          </c:extLst>
        </c:ser>
        <c:ser>
          <c:idx val="1"/>
          <c:order val="1"/>
          <c:tx>
            <c:strRef>
              <c:f>'Principal Crop Planted Acres'!$AB$1</c:f>
              <c:strCache>
                <c:ptCount val="1"/>
                <c:pt idx="0">
                  <c:v>Wheat</c:v>
                </c:pt>
              </c:strCache>
            </c:strRef>
          </c:tx>
          <c:spPr>
            <a:ln w="38100" cap="rnd">
              <a:solidFill>
                <a:schemeClr val="accent3"/>
              </a:solidFill>
              <a:round/>
            </a:ln>
            <a:effectLst/>
          </c:spPr>
          <c:marker>
            <c:symbol val="none"/>
          </c:marker>
          <c:cat>
            <c:numRef>
              <c:f>'Principal Crop Planted Acres'!$Z$27:$Z$57</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'Principal Crop Planted Acres'!$AB$27:$AB$57</c:f>
              <c:numCache>
                <c:formatCode>0.00</c:formatCode>
                <c:ptCount val="31"/>
                <c:pt idx="0">
                  <c:v>69.031000000000006</c:v>
                </c:pt>
                <c:pt idx="1">
                  <c:v>75.105000000000004</c:v>
                </c:pt>
                <c:pt idx="2">
                  <c:v>70.412000000000006</c:v>
                </c:pt>
                <c:pt idx="3">
                  <c:v>65.820999999999998</c:v>
                </c:pt>
                <c:pt idx="4">
                  <c:v>62.664000000000001</c:v>
                </c:pt>
                <c:pt idx="5">
                  <c:v>62.548999999999999</c:v>
                </c:pt>
                <c:pt idx="6">
                  <c:v>59.432000000000002</c:v>
                </c:pt>
                <c:pt idx="7">
                  <c:v>60.317999999999998</c:v>
                </c:pt>
                <c:pt idx="8">
                  <c:v>62.140999999999998</c:v>
                </c:pt>
                <c:pt idx="9">
                  <c:v>59.643999999999998</c:v>
                </c:pt>
                <c:pt idx="10">
                  <c:v>57.213999999999999</c:v>
                </c:pt>
                <c:pt idx="11">
                  <c:v>57.334000000000003</c:v>
                </c:pt>
                <c:pt idx="12">
                  <c:v>60.46</c:v>
                </c:pt>
                <c:pt idx="13">
                  <c:v>63.616999999999997</c:v>
                </c:pt>
                <c:pt idx="14">
                  <c:v>59.017000000000003</c:v>
                </c:pt>
                <c:pt idx="15">
                  <c:v>52.62</c:v>
                </c:pt>
                <c:pt idx="16">
                  <c:v>54.277000000000001</c:v>
                </c:pt>
                <c:pt idx="17">
                  <c:v>55.293999999999997</c:v>
                </c:pt>
                <c:pt idx="18">
                  <c:v>56.235999999999997</c:v>
                </c:pt>
                <c:pt idx="19">
                  <c:v>56.841000000000001</c:v>
                </c:pt>
                <c:pt idx="20">
                  <c:v>54.999000000000002</c:v>
                </c:pt>
                <c:pt idx="21">
                  <c:v>50.116</c:v>
                </c:pt>
                <c:pt idx="22">
                  <c:v>46.052</c:v>
                </c:pt>
                <c:pt idx="23">
                  <c:v>47.814999999999998</c:v>
                </c:pt>
                <c:pt idx="24">
                  <c:v>45.484999999999999</c:v>
                </c:pt>
                <c:pt idx="25">
                  <c:v>44.45</c:v>
                </c:pt>
                <c:pt idx="26">
                  <c:v>46.74</c:v>
                </c:pt>
                <c:pt idx="27">
                  <c:v>45.768999999999998</c:v>
                </c:pt>
                <c:pt idx="28">
                  <c:v>49.575000000000003</c:v>
                </c:pt>
                <c:pt idx="29">
                  <c:v>46.274000000000001</c:v>
                </c:pt>
                <c:pt idx="30">
                  <c:v>45.328000000000003</c:v>
                </c:pt>
              </c:numCache>
            </c:numRef>
          </c:val>
          <c:smooth val="0"/>
          <c:extLst>
            <c:ext xmlns:c16="http://schemas.microsoft.com/office/drawing/2014/chart" uri="{C3380CC4-5D6E-409C-BE32-E72D297353CC}">
              <c16:uniqueId val="{00000001-2455-42D2-A6AF-31953F6B9DF9}"/>
            </c:ext>
          </c:extLst>
        </c:ser>
        <c:ser>
          <c:idx val="2"/>
          <c:order val="2"/>
          <c:tx>
            <c:strRef>
              <c:f>'Principal Crop Planted Acres'!$AD$1</c:f>
              <c:strCache>
                <c:ptCount val="1"/>
                <c:pt idx="0">
                  <c:v>Small Grains</c:v>
                </c:pt>
              </c:strCache>
            </c:strRef>
          </c:tx>
          <c:spPr>
            <a:ln w="38100" cap="rnd">
              <a:solidFill>
                <a:schemeClr val="accent5"/>
              </a:solidFill>
              <a:round/>
            </a:ln>
            <a:effectLst/>
          </c:spPr>
          <c:marker>
            <c:symbol val="none"/>
          </c:marker>
          <c:cat>
            <c:numRef>
              <c:f>'Principal Crop Planted Acres'!$Z$27:$Z$57</c:f>
              <c:numCache>
                <c:formatCode>General</c:formatCode>
                <c:ptCount val="3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pt idx="30">
                  <c:v>2025</c:v>
                </c:pt>
              </c:numCache>
            </c:numRef>
          </c:cat>
          <c:val>
            <c:numRef>
              <c:f>'Principal Crop Planted Acres'!$AD$27:$AD$57</c:f>
              <c:numCache>
                <c:formatCode>0.00</c:formatCode>
                <c:ptCount val="31"/>
                <c:pt idx="0">
                  <c:v>27.422999999999998</c:v>
                </c:pt>
                <c:pt idx="1">
                  <c:v>28.821999999999999</c:v>
                </c:pt>
                <c:pt idx="2">
                  <c:v>26.114000000000001</c:v>
                </c:pt>
                <c:pt idx="3">
                  <c:v>25.975999999999999</c:v>
                </c:pt>
                <c:pt idx="4">
                  <c:v>24.673999999999999</c:v>
                </c:pt>
                <c:pt idx="5">
                  <c:v>24.077999999999999</c:v>
                </c:pt>
                <c:pt idx="6">
                  <c:v>24.210999999999999</c:v>
                </c:pt>
                <c:pt idx="7">
                  <c:v>24.047999999999998</c:v>
                </c:pt>
                <c:pt idx="8">
                  <c:v>23.786999999999999</c:v>
                </c:pt>
                <c:pt idx="9">
                  <c:v>20.061</c:v>
                </c:pt>
                <c:pt idx="10">
                  <c:v>19.282</c:v>
                </c:pt>
                <c:pt idx="11">
                  <c:v>18.065999999999999</c:v>
                </c:pt>
                <c:pt idx="12">
                  <c:v>19.466999999999999</c:v>
                </c:pt>
                <c:pt idx="13">
                  <c:v>20.284500000000001</c:v>
                </c:pt>
                <c:pt idx="14">
                  <c:v>17.152000000000001</c:v>
                </c:pt>
                <c:pt idx="15">
                  <c:v>14.951499999999999</c:v>
                </c:pt>
                <c:pt idx="16">
                  <c:v>13.504</c:v>
                </c:pt>
                <c:pt idx="17">
                  <c:v>16.145</c:v>
                </c:pt>
                <c:pt idx="18">
                  <c:v>18.330500000000001</c:v>
                </c:pt>
                <c:pt idx="19">
                  <c:v>16.426300000000001</c:v>
                </c:pt>
                <c:pt idx="20">
                  <c:v>19.019100000000002</c:v>
                </c:pt>
                <c:pt idx="21">
                  <c:v>16.508600000000001</c:v>
                </c:pt>
                <c:pt idx="22">
                  <c:v>14.545999999999999</c:v>
                </c:pt>
                <c:pt idx="23">
                  <c:v>14.739000000000001</c:v>
                </c:pt>
                <c:pt idx="24">
                  <c:v>14.5786</c:v>
                </c:pt>
                <c:pt idx="25">
                  <c:v>15.898099999999999</c:v>
                </c:pt>
                <c:pt idx="26">
                  <c:v>16.706499999999998</c:v>
                </c:pt>
                <c:pt idx="27">
                  <c:v>16.333500000000001</c:v>
                </c:pt>
                <c:pt idx="28">
                  <c:v>17.077999999999999</c:v>
                </c:pt>
                <c:pt idx="29">
                  <c:v>14.3238</c:v>
                </c:pt>
                <c:pt idx="30">
                  <c:v>14.951000000000001</c:v>
                </c:pt>
              </c:numCache>
            </c:numRef>
          </c:val>
          <c:smooth val="0"/>
          <c:extLst>
            <c:ext xmlns:c16="http://schemas.microsoft.com/office/drawing/2014/chart" uri="{C3380CC4-5D6E-409C-BE32-E72D297353CC}">
              <c16:uniqueId val="{00000002-2455-42D2-A6AF-31953F6B9DF9}"/>
            </c:ext>
          </c:extLst>
        </c:ser>
        <c:dLbls>
          <c:showLegendKey val="0"/>
          <c:showVal val="0"/>
          <c:showCatName val="0"/>
          <c:showSerName val="0"/>
          <c:showPercent val="0"/>
          <c:showBubbleSize val="0"/>
        </c:dLbls>
        <c:smooth val="0"/>
        <c:axId val="1392303344"/>
        <c:axId val="1392299984"/>
      </c:lineChart>
      <c:catAx>
        <c:axId val="139230334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92299984"/>
        <c:crosses val="autoZero"/>
        <c:auto val="1"/>
        <c:lblAlgn val="ctr"/>
        <c:lblOffset val="100"/>
        <c:noMultiLvlLbl val="0"/>
      </c:catAx>
      <c:valAx>
        <c:axId val="1392299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Millions of Acres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9230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Corn Used for Ethanol</c:v>
                </c:pt>
              </c:strCache>
            </c:strRef>
          </c:tx>
          <c:spPr>
            <a:solidFill>
              <a:schemeClr val="accent1"/>
            </a:solidFill>
            <a:ln>
              <a:noFill/>
            </a:ln>
            <a:effectLst/>
          </c:spPr>
          <c:invertIfNegative val="0"/>
          <c:cat>
            <c:strRef>
              <c:f>Sheet1!$A$2:$A$37</c:f>
              <c:strCache>
                <c:ptCount val="36"/>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pt idx="30">
                  <c:v>2020/21</c:v>
                </c:pt>
                <c:pt idx="31">
                  <c:v>2021/22</c:v>
                </c:pt>
                <c:pt idx="32">
                  <c:v>2022/23</c:v>
                </c:pt>
                <c:pt idx="33">
                  <c:v>2023/24</c:v>
                </c:pt>
                <c:pt idx="34">
                  <c:v>2024/25</c:v>
                </c:pt>
                <c:pt idx="35">
                  <c:v>2025/26</c:v>
                </c:pt>
              </c:strCache>
            </c:strRef>
          </c:cat>
          <c:val>
            <c:numRef>
              <c:f>Sheet1!$B$2:$B$37</c:f>
              <c:numCache>
                <c:formatCode>General</c:formatCode>
                <c:ptCount val="36"/>
                <c:pt idx="0">
                  <c:v>349.06799999999998</c:v>
                </c:pt>
                <c:pt idx="1">
                  <c:v>398.26400000000001</c:v>
                </c:pt>
                <c:pt idx="2">
                  <c:v>425.51</c:v>
                </c:pt>
                <c:pt idx="3">
                  <c:v>458.25900000000001</c:v>
                </c:pt>
                <c:pt idx="4">
                  <c:v>532.79300000000001</c:v>
                </c:pt>
                <c:pt idx="5">
                  <c:v>395.68</c:v>
                </c:pt>
                <c:pt idx="6">
                  <c:v>428.721</c:v>
                </c:pt>
                <c:pt idx="7">
                  <c:v>487.73200000000003</c:v>
                </c:pt>
                <c:pt idx="8">
                  <c:v>517.82000000000005</c:v>
                </c:pt>
                <c:pt idx="9">
                  <c:v>565.84699999999998</c:v>
                </c:pt>
                <c:pt idx="10">
                  <c:v>629.827</c:v>
                </c:pt>
                <c:pt idx="11">
                  <c:v>707.23800000000006</c:v>
                </c:pt>
                <c:pt idx="12">
                  <c:v>995.50300000000004</c:v>
                </c:pt>
                <c:pt idx="13">
                  <c:v>1167.548</c:v>
                </c:pt>
                <c:pt idx="14">
                  <c:v>1323.213</c:v>
                </c:pt>
                <c:pt idx="15">
                  <c:v>1603.325</c:v>
                </c:pt>
                <c:pt idx="16">
                  <c:v>2119.4949999999999</c:v>
                </c:pt>
                <c:pt idx="17">
                  <c:v>3049.2139999999999</c:v>
                </c:pt>
                <c:pt idx="18">
                  <c:v>3708.8890000000001</c:v>
                </c:pt>
                <c:pt idx="19">
                  <c:v>4591.1570000000002</c:v>
                </c:pt>
                <c:pt idx="20">
                  <c:v>5018.741</c:v>
                </c:pt>
                <c:pt idx="21">
                  <c:v>5000.0320000000002</c:v>
                </c:pt>
                <c:pt idx="22">
                  <c:v>4641.1270000000004</c:v>
                </c:pt>
                <c:pt idx="23">
                  <c:v>5123.6899999999996</c:v>
                </c:pt>
                <c:pt idx="24">
                  <c:v>5200.09</c:v>
                </c:pt>
                <c:pt idx="25">
                  <c:v>5223.6139999999996</c:v>
                </c:pt>
                <c:pt idx="26">
                  <c:v>5431.9530000000004</c:v>
                </c:pt>
                <c:pt idx="27">
                  <c:v>5604.8270000000002</c:v>
                </c:pt>
                <c:pt idx="28">
                  <c:v>5378.0259999999998</c:v>
                </c:pt>
                <c:pt idx="29">
                  <c:v>4856.6750000000002</c:v>
                </c:pt>
                <c:pt idx="30">
                  <c:v>5027.5950000000003</c:v>
                </c:pt>
                <c:pt idx="31">
                  <c:v>5319.6149999999998</c:v>
                </c:pt>
                <c:pt idx="32">
                  <c:v>5175.652</c:v>
                </c:pt>
                <c:pt idx="33">
                  <c:v>5489</c:v>
                </c:pt>
                <c:pt idx="34">
                  <c:v>5445</c:v>
                </c:pt>
                <c:pt idx="35">
                  <c:v>5600</c:v>
                </c:pt>
              </c:numCache>
            </c:numRef>
          </c:val>
          <c:extLst>
            <c:ext xmlns:c16="http://schemas.microsoft.com/office/drawing/2014/chart" uri="{C3380CC4-5D6E-409C-BE32-E72D297353CC}">
              <c16:uniqueId val="{00000000-51E7-4809-9279-A6AA493320F5}"/>
            </c:ext>
          </c:extLst>
        </c:ser>
        <c:dLbls>
          <c:showLegendKey val="0"/>
          <c:showVal val="0"/>
          <c:showCatName val="0"/>
          <c:showSerName val="0"/>
          <c:showPercent val="0"/>
          <c:showBubbleSize val="0"/>
        </c:dLbls>
        <c:gapWidth val="89"/>
        <c:overlap val="22"/>
        <c:axId val="1568464271"/>
        <c:axId val="1568467151"/>
      </c:barChart>
      <c:lineChart>
        <c:grouping val="standard"/>
        <c:varyColors val="0"/>
        <c:ser>
          <c:idx val="1"/>
          <c:order val="1"/>
          <c:tx>
            <c:strRef>
              <c:f>Sheet1!$D$1</c:f>
              <c:strCache>
                <c:ptCount val="1"/>
                <c:pt idx="0">
                  <c:v>Ethanol Acres</c:v>
                </c:pt>
              </c:strCache>
            </c:strRef>
          </c:tx>
          <c:spPr>
            <a:ln w="28575" cap="rnd">
              <a:solidFill>
                <a:schemeClr val="accent2"/>
              </a:solidFill>
              <a:round/>
            </a:ln>
            <a:effectLst/>
          </c:spPr>
          <c:marker>
            <c:symbol val="none"/>
          </c:marker>
          <c:cat>
            <c:strRef>
              <c:f>Sheet1!$A$2:$A$37</c:f>
              <c:strCache>
                <c:ptCount val="36"/>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pt idx="30">
                  <c:v>2020/21</c:v>
                </c:pt>
                <c:pt idx="31">
                  <c:v>2021/22</c:v>
                </c:pt>
                <c:pt idx="32">
                  <c:v>2022/23</c:v>
                </c:pt>
                <c:pt idx="33">
                  <c:v>2023/24</c:v>
                </c:pt>
                <c:pt idx="34">
                  <c:v>2024/25</c:v>
                </c:pt>
                <c:pt idx="35">
                  <c:v>2025/26</c:v>
                </c:pt>
              </c:strCache>
            </c:strRef>
          </c:cat>
          <c:val>
            <c:numRef>
              <c:f>Sheet1!$D$2:$D$37</c:f>
              <c:numCache>
                <c:formatCode>General</c:formatCode>
                <c:ptCount val="36"/>
                <c:pt idx="0">
                  <c:v>2.9457215189873418</c:v>
                </c:pt>
                <c:pt idx="1">
                  <c:v>3.6672559852670354</c:v>
                </c:pt>
                <c:pt idx="2">
                  <c:v>3.2358174904942967</c:v>
                </c:pt>
                <c:pt idx="3">
                  <c:v>4.5507348560079448</c:v>
                </c:pt>
                <c:pt idx="4">
                  <c:v>3.8441053391053392</c:v>
                </c:pt>
                <c:pt idx="5">
                  <c:v>3.4861674008810573</c:v>
                </c:pt>
                <c:pt idx="6">
                  <c:v>3.3730999213217943</c:v>
                </c:pt>
                <c:pt idx="7">
                  <c:v>3.8495027624309395</c:v>
                </c:pt>
                <c:pt idx="8">
                  <c:v>3.8528273809523812</c:v>
                </c:pt>
                <c:pt idx="9">
                  <c:v>4.2290508221225709</c:v>
                </c:pt>
                <c:pt idx="10">
                  <c:v>4.6006355003652297</c:v>
                </c:pt>
                <c:pt idx="11">
                  <c:v>5.1174963820549939</c:v>
                </c:pt>
                <c:pt idx="12">
                  <c:v>7.6991724671307038</c:v>
                </c:pt>
                <c:pt idx="13">
                  <c:v>8.210604781997187</c:v>
                </c:pt>
                <c:pt idx="14">
                  <c:v>8.2546038677479725</c:v>
                </c:pt>
                <c:pt idx="15">
                  <c:v>10.840601757944556</c:v>
                </c:pt>
                <c:pt idx="16">
                  <c:v>14.215258215962441</c:v>
                </c:pt>
                <c:pt idx="17">
                  <c:v>20.233669542136695</c:v>
                </c:pt>
                <c:pt idx="18">
                  <c:v>24.193666014350946</c:v>
                </c:pt>
                <c:pt idx="19">
                  <c:v>27.926745742092457</c:v>
                </c:pt>
                <c:pt idx="20">
                  <c:v>32.888211009174313</c:v>
                </c:pt>
                <c:pt idx="21">
                  <c:v>34.060163487738421</c:v>
                </c:pt>
                <c:pt idx="22">
                  <c:v>37.702087733549966</c:v>
                </c:pt>
                <c:pt idx="23">
                  <c:v>32.407906388361795</c:v>
                </c:pt>
                <c:pt idx="24">
                  <c:v>30.409883040935675</c:v>
                </c:pt>
                <c:pt idx="25">
                  <c:v>31.019085510688832</c:v>
                </c:pt>
                <c:pt idx="26">
                  <c:v>31.110841924398628</c:v>
                </c:pt>
                <c:pt idx="27">
                  <c:v>31.737412231030579</c:v>
                </c:pt>
                <c:pt idx="28">
                  <c:v>30.48767573696145</c:v>
                </c:pt>
                <c:pt idx="29">
                  <c:v>28.995074626865673</c:v>
                </c:pt>
                <c:pt idx="30">
                  <c:v>29.332526254375729</c:v>
                </c:pt>
                <c:pt idx="31">
                  <c:v>30.1053480475382</c:v>
                </c:pt>
                <c:pt idx="32">
                  <c:v>29.84805074971165</c:v>
                </c:pt>
                <c:pt idx="33">
                  <c:v>30.95882684715172</c:v>
                </c:pt>
                <c:pt idx="34">
                  <c:v>29.737848170398689</c:v>
                </c:pt>
                <c:pt idx="35">
                  <c:v>30.76923076923077</c:v>
                </c:pt>
              </c:numCache>
            </c:numRef>
          </c:val>
          <c:smooth val="0"/>
          <c:extLst>
            <c:ext xmlns:c16="http://schemas.microsoft.com/office/drawing/2014/chart" uri="{C3380CC4-5D6E-409C-BE32-E72D297353CC}">
              <c16:uniqueId val="{00000001-51E7-4809-9279-A6AA493320F5}"/>
            </c:ext>
          </c:extLst>
        </c:ser>
        <c:dLbls>
          <c:showLegendKey val="0"/>
          <c:showVal val="0"/>
          <c:showCatName val="0"/>
          <c:showSerName val="0"/>
          <c:showPercent val="0"/>
          <c:showBubbleSize val="0"/>
        </c:dLbls>
        <c:marker val="1"/>
        <c:smooth val="0"/>
        <c:axId val="1568495471"/>
        <c:axId val="1568475791"/>
      </c:lineChart>
      <c:catAx>
        <c:axId val="1568464271"/>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Marketing 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568467151"/>
        <c:crosses val="autoZero"/>
        <c:auto val="1"/>
        <c:lblAlgn val="ctr"/>
        <c:lblOffset val="100"/>
        <c:tickLblSkip val="2"/>
        <c:noMultiLvlLbl val="0"/>
      </c:catAx>
      <c:valAx>
        <c:axId val="1568467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lumMod val="90000"/>
                        <a:lumOff val="10000"/>
                      </a:schemeClr>
                    </a:solidFill>
                    <a:latin typeface="+mn-lt"/>
                    <a:ea typeface="+mn-ea"/>
                    <a:cs typeface="+mn-cs"/>
                  </a:defRPr>
                </a:pPr>
                <a:r>
                  <a:rPr lang="en-US" sz="1600" b="1">
                    <a:solidFill>
                      <a:schemeClr val="tx2">
                        <a:lumMod val="90000"/>
                        <a:lumOff val="10000"/>
                      </a:schemeClr>
                    </a:solidFill>
                  </a:rPr>
                  <a:t>Millions of Bushels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lumMod val="90000"/>
                      <a:lumOff val="1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lumMod val="90000"/>
                    <a:lumOff val="10000"/>
                  </a:schemeClr>
                </a:solidFill>
                <a:latin typeface="+mn-lt"/>
                <a:ea typeface="+mn-ea"/>
                <a:cs typeface="+mn-cs"/>
              </a:defRPr>
            </a:pPr>
            <a:endParaRPr lang="en-US"/>
          </a:p>
        </c:txPr>
        <c:crossAx val="1568464271"/>
        <c:crosses val="autoZero"/>
        <c:crossBetween val="between"/>
      </c:valAx>
      <c:valAx>
        <c:axId val="1568475791"/>
        <c:scaling>
          <c:orientation val="minMax"/>
        </c:scaling>
        <c:delete val="0"/>
        <c:axPos val="r"/>
        <c:title>
          <c:tx>
            <c:rich>
              <a:bodyPr rot="5400000" spcFirstLastPara="1" vertOverflow="ellipsis" wrap="square" anchor="ctr" anchorCtr="1"/>
              <a:lstStyle/>
              <a:p>
                <a:pPr>
                  <a:defRPr sz="1600" b="1" i="0" u="none" strike="noStrike" kern="1200" baseline="0">
                    <a:solidFill>
                      <a:schemeClr val="accent2"/>
                    </a:solidFill>
                    <a:latin typeface="+mn-lt"/>
                    <a:ea typeface="+mn-ea"/>
                    <a:cs typeface="+mn-cs"/>
                  </a:defRPr>
                </a:pPr>
                <a:r>
                  <a:rPr lang="en-US" sz="1600" b="1">
                    <a:solidFill>
                      <a:schemeClr val="accent2"/>
                    </a:solidFill>
                  </a:rPr>
                  <a:t>Millions of Acres</a:t>
                </a:r>
              </a:p>
            </c:rich>
          </c:tx>
          <c:overlay val="0"/>
          <c:spPr>
            <a:noFill/>
            <a:ln>
              <a:noFill/>
            </a:ln>
            <a:effectLst/>
          </c:spPr>
          <c:txPr>
            <a:bodyPr rot="5400000" spcFirstLastPara="1" vertOverflow="ellipsis" wrap="square" anchor="ctr" anchorCtr="1"/>
            <a:lstStyle/>
            <a:p>
              <a:pPr>
                <a:defRPr sz="1600" b="1" i="0" u="none" strike="noStrike" kern="1200" baseline="0">
                  <a:solidFill>
                    <a:schemeClr val="accent2"/>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crossAx val="1568495471"/>
        <c:crosses val="max"/>
        <c:crossBetween val="between"/>
      </c:valAx>
      <c:catAx>
        <c:axId val="1568495471"/>
        <c:scaling>
          <c:orientation val="minMax"/>
        </c:scaling>
        <c:delete val="1"/>
        <c:axPos val="b"/>
        <c:numFmt formatCode="General" sourceLinked="1"/>
        <c:majorTickMark val="out"/>
        <c:minorTickMark val="none"/>
        <c:tickLblPos val="nextTo"/>
        <c:crossAx val="15684757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SBO for Biofuels</c:v>
                </c:pt>
              </c:strCache>
            </c:strRef>
          </c:tx>
          <c:spPr>
            <a:solidFill>
              <a:schemeClr val="accent6">
                <a:lumMod val="75000"/>
              </a:schemeClr>
            </a:solidFill>
            <a:ln>
              <a:noFill/>
            </a:ln>
            <a:effectLst/>
          </c:spPr>
          <c:invertIfNegative val="0"/>
          <c:cat>
            <c:strRef>
              <c:f>Sheet1!$A$2:$A$20</c:f>
              <c:strCache>
                <c:ptCount val="19"/>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pt idx="12">
                  <c:v>2019/20</c:v>
                </c:pt>
                <c:pt idx="13">
                  <c:v>2020/21</c:v>
                </c:pt>
                <c:pt idx="14">
                  <c:v>2021/22</c:v>
                </c:pt>
                <c:pt idx="15">
                  <c:v>2022/23</c:v>
                </c:pt>
                <c:pt idx="16">
                  <c:v>2023/24</c:v>
                </c:pt>
                <c:pt idx="17">
                  <c:v>2024/25</c:v>
                </c:pt>
                <c:pt idx="18">
                  <c:v>2025/26</c:v>
                </c:pt>
              </c:strCache>
            </c:strRef>
          </c:cat>
          <c:val>
            <c:numRef>
              <c:f>Sheet1!$B$2:$B$20</c:f>
              <c:numCache>
                <c:formatCode>#,##0</c:formatCode>
                <c:ptCount val="19"/>
                <c:pt idx="0">
                  <c:v>3245.2000000000003</c:v>
                </c:pt>
                <c:pt idx="1">
                  <c:v>2020.9999999999998</c:v>
                </c:pt>
                <c:pt idx="2">
                  <c:v>1623.2</c:v>
                </c:pt>
                <c:pt idx="3">
                  <c:v>2737</c:v>
                </c:pt>
                <c:pt idx="4">
                  <c:v>4874</c:v>
                </c:pt>
                <c:pt idx="5">
                  <c:v>4689</c:v>
                </c:pt>
                <c:pt idx="6">
                  <c:v>5077.5700000000006</c:v>
                </c:pt>
                <c:pt idx="7">
                  <c:v>5038.7699999999995</c:v>
                </c:pt>
                <c:pt idx="8">
                  <c:v>5670.21</c:v>
                </c:pt>
                <c:pt idx="9">
                  <c:v>6200.2999999999993</c:v>
                </c:pt>
                <c:pt idx="10">
                  <c:v>7133.6900000000005</c:v>
                </c:pt>
                <c:pt idx="11">
                  <c:v>7863.3000000000011</c:v>
                </c:pt>
                <c:pt idx="12">
                  <c:v>7857.82</c:v>
                </c:pt>
                <c:pt idx="13">
                  <c:v>8920.4619999999995</c:v>
                </c:pt>
                <c:pt idx="14">
                  <c:v>10379</c:v>
                </c:pt>
                <c:pt idx="15">
                  <c:v>12510</c:v>
                </c:pt>
                <c:pt idx="16">
                  <c:v>12995</c:v>
                </c:pt>
                <c:pt idx="17">
                  <c:v>11900</c:v>
                </c:pt>
                <c:pt idx="18">
                  <c:v>15500</c:v>
                </c:pt>
              </c:numCache>
            </c:numRef>
          </c:val>
          <c:extLst>
            <c:ext xmlns:c16="http://schemas.microsoft.com/office/drawing/2014/chart" uri="{C3380CC4-5D6E-409C-BE32-E72D297353CC}">
              <c16:uniqueId val="{00000000-A7D7-4A05-9AB5-9ADF1CDDE226}"/>
            </c:ext>
          </c:extLst>
        </c:ser>
        <c:dLbls>
          <c:showLegendKey val="0"/>
          <c:showVal val="0"/>
          <c:showCatName val="0"/>
          <c:showSerName val="0"/>
          <c:showPercent val="0"/>
          <c:showBubbleSize val="0"/>
        </c:dLbls>
        <c:gapWidth val="78"/>
        <c:overlap val="-27"/>
        <c:axId val="724008160"/>
        <c:axId val="723991840"/>
      </c:barChart>
      <c:catAx>
        <c:axId val="7240081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Marketing 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3991840"/>
        <c:crosses val="autoZero"/>
        <c:auto val="1"/>
        <c:lblAlgn val="ctr"/>
        <c:lblOffset val="100"/>
        <c:tickLblSkip val="2"/>
        <c:noMultiLvlLbl val="0"/>
      </c:catAx>
      <c:valAx>
        <c:axId val="723991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Millions of Pounds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24008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0.57895</cdr:x>
      <cdr:y>0.92363</cdr:y>
    </cdr:from>
    <cdr:to>
      <cdr:x>1</cdr:x>
      <cdr:y>1</cdr:y>
    </cdr:to>
    <cdr:sp macro="" textlink="">
      <cdr:nvSpPr>
        <cdr:cNvPr id="6" name="TextBox 1">
          <a:extLst xmlns:a="http://schemas.openxmlformats.org/drawingml/2006/main">
            <a:ext uri="{FF2B5EF4-FFF2-40B4-BE49-F238E27FC236}">
              <a16:creationId xmlns:a16="http://schemas.microsoft.com/office/drawing/2014/main" id="{1BAAE387-6B5B-9547-BB5F-13B5DE35F55B}"/>
            </a:ext>
          </a:extLst>
        </cdr:cNvPr>
        <cdr:cNvSpPr txBox="1"/>
      </cdr:nvSpPr>
      <cdr:spPr>
        <a:xfrm xmlns:a="http://schemas.openxmlformats.org/drawingml/2006/main">
          <a:off x="3610708" y="4536830"/>
          <a:ext cx="2625969" cy="3751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ysClr val="windowText" lastClr="000000"/>
              </a:solidFill>
              <a:latin typeface="Arial" panose="020B0604020202020204" pitchFamily="34" charset="0"/>
              <a:cs typeface="Arial" panose="020B0604020202020204" pitchFamily="34" charset="0"/>
            </a:rPr>
            <a:t>*</a:t>
          </a:r>
          <a:r>
            <a:rPr lang="en-US" sz="1400" b="1" dirty="0">
              <a:solidFill>
                <a:sysClr val="windowText" lastClr="000000"/>
              </a:solidFill>
              <a:latin typeface="Arial" panose="020B0604020202020204" pitchFamily="34" charset="0"/>
              <a:cs typeface="Arial" panose="020B0604020202020204" pitchFamily="34" charset="0"/>
            </a:rPr>
            <a:t> </a:t>
          </a:r>
          <a:r>
            <a:rPr lang="en-US" b="1" dirty="0">
              <a:solidFill>
                <a:sysClr val="windowText" lastClr="000000"/>
              </a:solidFill>
              <a:latin typeface="Arial" panose="020B0604020202020204" pitchFamily="34" charset="0"/>
              <a:cs typeface="Arial" panose="020B0604020202020204" pitchFamily="34" charset="0"/>
            </a:rPr>
            <a:t>Biodiesel stated in RIN equivalent gallons</a:t>
          </a:r>
        </a:p>
      </cdr:txBody>
    </cdr:sp>
  </cdr:relSizeAnchor>
  <cdr:relSizeAnchor xmlns:cdr="http://schemas.openxmlformats.org/drawingml/2006/chartDrawing">
    <cdr:from>
      <cdr:x>0</cdr:x>
      <cdr:y>0.94988</cdr:y>
    </cdr:from>
    <cdr:to>
      <cdr:x>0.23684</cdr:x>
      <cdr:y>0.9955</cdr:y>
    </cdr:to>
    <cdr:sp macro="" textlink="">
      <cdr:nvSpPr>
        <cdr:cNvPr id="2" name="TextBox 1">
          <a:extLst xmlns:a="http://schemas.openxmlformats.org/drawingml/2006/main">
            <a:ext uri="{FF2B5EF4-FFF2-40B4-BE49-F238E27FC236}">
              <a16:creationId xmlns:a16="http://schemas.microsoft.com/office/drawing/2014/main" id="{482081F8-4D2B-0185-235A-1CB77F0A0CF0}"/>
            </a:ext>
          </a:extLst>
        </cdr:cNvPr>
        <cdr:cNvSpPr txBox="1"/>
      </cdr:nvSpPr>
      <cdr:spPr>
        <a:xfrm xmlns:a="http://schemas.openxmlformats.org/drawingml/2006/main">
          <a:off x="0" y="4665783"/>
          <a:ext cx="1477108" cy="2240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ysClr val="windowText" lastClr="000000"/>
              </a:solidFill>
              <a:latin typeface="Arial" panose="020B0604020202020204" pitchFamily="34" charset="0"/>
              <a:cs typeface="Arial" panose="020B0604020202020204" pitchFamily="34" charset="0"/>
            </a:rPr>
            <a:t>Source:</a:t>
          </a:r>
          <a:r>
            <a:rPr lang="en-US" b="1" baseline="0" dirty="0">
              <a:solidFill>
                <a:sysClr val="windowText" lastClr="000000"/>
              </a:solidFill>
              <a:latin typeface="Arial" panose="020B0604020202020204" pitchFamily="34" charset="0"/>
              <a:cs typeface="Arial" panose="020B0604020202020204" pitchFamily="34" charset="0"/>
            </a:rPr>
            <a:t> EPA</a:t>
          </a:r>
          <a:endParaRPr lang="en-US" b="1"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0.946</cdr:y>
    </cdr:from>
    <cdr:to>
      <cdr:x>0.25793</cdr:x>
      <cdr:y>1</cdr:y>
    </cdr:to>
    <cdr:sp macro="" textlink="">
      <cdr:nvSpPr>
        <cdr:cNvPr id="2" name="TextBox 1">
          <a:extLst xmlns:a="http://schemas.openxmlformats.org/drawingml/2006/main">
            <a:ext uri="{FF2B5EF4-FFF2-40B4-BE49-F238E27FC236}">
              <a16:creationId xmlns:a16="http://schemas.microsoft.com/office/drawing/2014/main" id="{482081F8-4D2B-0185-235A-1CB77F0A0CF0}"/>
            </a:ext>
          </a:extLst>
        </cdr:cNvPr>
        <cdr:cNvSpPr txBox="1"/>
      </cdr:nvSpPr>
      <cdr:spPr>
        <a:xfrm xmlns:a="http://schemas.openxmlformats.org/drawingml/2006/main">
          <a:off x="0" y="4946256"/>
          <a:ext cx="1430216" cy="2823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ysClr val="windowText" lastClr="000000"/>
              </a:solidFill>
              <a:latin typeface="Arial" panose="020B0604020202020204" pitchFamily="34" charset="0"/>
              <a:cs typeface="Arial" panose="020B0604020202020204" pitchFamily="34" charset="0"/>
            </a:rPr>
            <a:t>Source</a:t>
          </a:r>
          <a:r>
            <a:rPr lang="en-US" sz="1400" b="1" dirty="0">
              <a:solidFill>
                <a:sysClr val="windowText" lastClr="000000"/>
              </a:solidFill>
              <a:latin typeface="Arial" panose="020B0604020202020204" pitchFamily="34" charset="0"/>
              <a:cs typeface="Arial" panose="020B0604020202020204" pitchFamily="34" charset="0"/>
            </a:rPr>
            <a:t>:</a:t>
          </a:r>
          <a:r>
            <a:rPr lang="en-US" sz="1400" b="1" baseline="0" dirty="0">
              <a:solidFill>
                <a:sysClr val="windowText" lastClr="000000"/>
              </a:solidFill>
              <a:latin typeface="Arial" panose="020B0604020202020204" pitchFamily="34" charset="0"/>
              <a:cs typeface="Arial" panose="020B0604020202020204" pitchFamily="34" charset="0"/>
            </a:rPr>
            <a:t> </a:t>
          </a:r>
          <a:r>
            <a:rPr lang="en-US" b="1" baseline="0" dirty="0">
              <a:solidFill>
                <a:sysClr val="windowText" lastClr="000000"/>
              </a:solidFill>
              <a:latin typeface="Arial" panose="020B0604020202020204" pitchFamily="34" charset="0"/>
              <a:cs typeface="Arial" panose="020B0604020202020204" pitchFamily="34" charset="0"/>
            </a:rPr>
            <a:t>EPA</a:t>
          </a:r>
          <a:endParaRPr lang="en-US" b="1"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5107D-1937-4F31-906A-7C0474223E62}"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6532E-7626-447D-B760-EA8A357337FD}" type="slidenum">
              <a:rPr lang="en-US" smtClean="0"/>
              <a:t>‹#›</a:t>
            </a:fld>
            <a:endParaRPr lang="en-US"/>
          </a:p>
        </p:txBody>
      </p:sp>
    </p:spTree>
    <p:extLst>
      <p:ext uri="{BB962C8B-B14F-4D97-AF65-F5344CB8AC3E}">
        <p14:creationId xmlns:p14="http://schemas.microsoft.com/office/powerpoint/2010/main" val="338116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U.S. Renewable Fuel Standard (RFS) was established under the Energy Policy Act of 2005 and expanded by the Energy Independence and Security Act of 2007. The stated goal was to enhance energy security, promote the development of low-greenhouse gas transportation fuels, and support rural economies. The RFS mandates specific volumes of renewable fuels to be blended into transportation fuels, enforced through Renewable Volume Obligations (RVOs). These mandates are categorized into four types: cellulosic, biomass-based diesel, total advanced, and conventional biofuels. Each category is defined by its greenhouse gas emission reductions, feedstock, and fuel characteristics. The EPA converts statutory volumes into percentage standards annually, ensuring that a specified fraction of renewable fuel is blended for every gallon of petroleum fuel sold. This structure creates a policy-driven market that incentivizes the production and use of renewable fuels.
</a:t>
            </a:r>
          </a:p>
        </p:txBody>
      </p:sp>
      <p:sp>
        <p:nvSpPr>
          <p:cNvPr id="4" name="Slide Number Placeholder 3"/>
          <p:cNvSpPr>
            <a:spLocks noGrp="1"/>
          </p:cNvSpPr>
          <p:nvPr>
            <p:ph type="sldNum" sz="quarter" idx="5"/>
          </p:nvPr>
        </p:nvSpPr>
        <p:spPr/>
        <p:txBody>
          <a:bodyPr/>
          <a:lstStyle/>
          <a:p>
            <a:fld id="{E29F3FAF-CC6A-478D-BF6B-BD1EE87BC1BE}" type="slidenum">
              <a:rPr lang="en-US" smtClean="0"/>
              <a:t>2</a:t>
            </a:fld>
            <a:endParaRPr lang="en-US"/>
          </a:p>
        </p:txBody>
      </p:sp>
    </p:spTree>
    <p:extLst>
      <p:ext uri="{BB962C8B-B14F-4D97-AF65-F5344CB8AC3E}">
        <p14:creationId xmlns:p14="http://schemas.microsoft.com/office/powerpoint/2010/main" val="117752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RFS mandates are structured to prioritize biofuels based on their lifecycle greenhouse gas emission reductions. Cellulosic biofuels, with the highest reductions, can fulfill all mandate categories. Biomass-based diesel can meet its own, the undifferentiated, and conventional mandates, but not the cellulosic mandate. Conventional biofuels are limited to their own category. Equivalence values are assigned to biofuels based on energy content per gallon, with ethanol set at 1, biodiesel at 1.5, and renewable diesel at 1.6 or 1.7. These values standardize compliance across different fuel types. The 2007 statute outlined volumetric standards through 2022, starting with conventional biofuels and transitioning to advanced biofuels. The EPA has authority to modify these mandates through waivers, addressing shortfalls in production or economic/environmental harm. This nested and flexible structure ensures that the RFS can adapt to market and production realities while promoting cleaner fuel alternatives.
</a:t>
            </a:r>
          </a:p>
        </p:txBody>
      </p:sp>
      <p:sp>
        <p:nvSpPr>
          <p:cNvPr id="4" name="Slide Number Placeholder 3"/>
          <p:cNvSpPr>
            <a:spLocks noGrp="1"/>
          </p:cNvSpPr>
          <p:nvPr>
            <p:ph type="sldNum" sz="quarter" idx="5"/>
          </p:nvPr>
        </p:nvSpPr>
        <p:spPr/>
        <p:txBody>
          <a:bodyPr/>
          <a:lstStyle/>
          <a:p>
            <a:fld id="{E29F3FAF-CC6A-478D-BF6B-BD1EE87BC1BE}" type="slidenum">
              <a:rPr lang="en-US" smtClean="0"/>
              <a:t>3</a:t>
            </a:fld>
            <a:endParaRPr lang="en-US"/>
          </a:p>
        </p:txBody>
      </p:sp>
    </p:spTree>
    <p:extLst>
      <p:ext uri="{BB962C8B-B14F-4D97-AF65-F5344CB8AC3E}">
        <p14:creationId xmlns:p14="http://schemas.microsoft.com/office/powerpoint/2010/main" val="367804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Compliance with the RFS program is primarily the responsibility of obligated parties, such as refiners and importers of gasoline or diesel. These entities must meet annual Renewable Volume Obligations (RVOs) for each renewable fuel category by acquiring and retiring Renewable Identification Numbers (RINs). RINs are credits generated when renewable fuel is produced and can be traded among parties, providing flexibility in meeting compliance requirements. Each fuel type is assigned a D-code that identifies its category, such as D3 for cellulosic biofuel and D4 for biomass-based diesel. Obligated parties calculate their RVOs using EPA-established percentage standards and must demonstrate compliance annually. This system incentivizes renewable fuel production while ensuring accountability and transparency in the marketplace.</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66694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RINs can be traded between obligated parties and third parties, creating a dynamic market that facilitates compliance. Obligated parties may separate RINs from renewable fuel after blending or purchase them on the open market. RINs can be used for compliance in the year they are generated or the following year, after which they expire. The program also allows for compliance deficits to be carried forward under certain conditions, although these must be resolved in the subsequent year. Additionally, EPA offers cellulosic waiver credits when cellulosic biofuel volumes are reduced, providing obligated parties with alternative compliance options. These mechanisms ensure flexibility while maintaining the integrity of the program’s environmental goals.</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65061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RFS includes several waiver authorities that allow the EPA to adjust mandates based on specific conditions. The cellulosic waiver permits reductions in the cellulosic RVO if production falls short, and allows proportional reductions in total advanced and renewable RVOs. The general waiver can be invoked if compliance would severely harm the economy or environment, or if there is inadequate domestic supply. The biomass-based diesel (BBD) waiver allows up to a 15% reduction for 60 days in response to feedstock disruptions or significant price increases. Additionally, small refineries with less than 75,000 barrels of crude oil throughput annually can petition for exemptions due to disproportionate economic hardship. These provisions provide flexibility in implementing the RFS, ensuring that mandates remain feasible and responsive to market and environmental conditions. They also highlight the complexity of balancing policy goals with practical challenges in renewable fuel production and distribution.
</a:t>
            </a:r>
          </a:p>
        </p:txBody>
      </p:sp>
      <p:sp>
        <p:nvSpPr>
          <p:cNvPr id="4" name="Slide Number Placeholder 3"/>
          <p:cNvSpPr>
            <a:spLocks noGrp="1"/>
          </p:cNvSpPr>
          <p:nvPr>
            <p:ph type="sldNum" sz="quarter" idx="5"/>
          </p:nvPr>
        </p:nvSpPr>
        <p:spPr/>
        <p:txBody>
          <a:bodyPr/>
          <a:lstStyle/>
          <a:p>
            <a:fld id="{E29F3FAF-CC6A-478D-BF6B-BD1EE87BC1BE}" type="slidenum">
              <a:rPr lang="en-US" smtClean="0"/>
              <a:t>8</a:t>
            </a:fld>
            <a:endParaRPr lang="en-US"/>
          </a:p>
        </p:txBody>
      </p:sp>
    </p:spTree>
    <p:extLst>
      <p:ext uri="{BB962C8B-B14F-4D97-AF65-F5344CB8AC3E}">
        <p14:creationId xmlns:p14="http://schemas.microsoft.com/office/powerpoint/2010/main" val="29684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Implementing the RFS has faced significant challenges. One major issue is the shortfall in cellulosic biofuel production, which has consistently failed to meet statutory targets. Most production has come from captured landfill gas, qualifying as cellulosic due to paper lignin breakdown. This shortfall led the EPA to reduce cellulosic mandates annually from 2007 to 2022. Another challenge is the E10 blend wall, limiting ethanol content in gasoline to 10%. This cap, based on projected gasoline consumption, became problematic as actual consumption declined, causing the conventional mandate to exceed the blend wall and increasing compliance costs. These costs sparked political conflict between refiners and biofuel producers, with debates over the RFS's effectiveness and industry investment. The COVID-19 pandemic further complicated implementation, drastically reducing fuel consumption and prompting the EPA to lower RVOs for 2020 and 2021. These challenges underscore the need for adaptive policy mechanisms and ongoing evaluation of the RFS's impact.
</a:t>
            </a:r>
          </a:p>
        </p:txBody>
      </p:sp>
      <p:sp>
        <p:nvSpPr>
          <p:cNvPr id="4" name="Slide Number Placeholder 3"/>
          <p:cNvSpPr>
            <a:spLocks noGrp="1"/>
          </p:cNvSpPr>
          <p:nvPr>
            <p:ph type="sldNum" sz="quarter" idx="5"/>
          </p:nvPr>
        </p:nvSpPr>
        <p:spPr/>
        <p:txBody>
          <a:bodyPr/>
          <a:lstStyle/>
          <a:p>
            <a:fld id="{E29F3FAF-CC6A-478D-BF6B-BD1EE87BC1BE}" type="slidenum">
              <a:rPr lang="en-US" smtClean="0"/>
              <a:t>9</a:t>
            </a:fld>
            <a:endParaRPr lang="en-US"/>
          </a:p>
        </p:txBody>
      </p:sp>
    </p:spTree>
    <p:extLst>
      <p:ext uri="{BB962C8B-B14F-4D97-AF65-F5344CB8AC3E}">
        <p14:creationId xmlns:p14="http://schemas.microsoft.com/office/powerpoint/2010/main" val="116996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6532E-7626-447D-B760-EA8A357337FD}" type="slidenum">
              <a:rPr lang="en-US" smtClean="0"/>
              <a:t>10</a:t>
            </a:fld>
            <a:endParaRPr lang="en-US"/>
          </a:p>
        </p:txBody>
      </p:sp>
    </p:spTree>
    <p:extLst>
      <p:ext uri="{BB962C8B-B14F-4D97-AF65-F5344CB8AC3E}">
        <p14:creationId xmlns:p14="http://schemas.microsoft.com/office/powerpoint/2010/main" val="417877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feature of the RFS is its lack of a sunset clause, requiring the EPA to continue issuing annual RVOs beyond 2022. The EPA now has broad discretion to set these volumes based on various criteria, including environmental impact, energy security, production rates, infrastructure, consumer costs, and economic factors. In June, the EPA proposed RVOs for 2026 and 2027. A final rulemaking is expected soon, which will significantly influence the future of renewable diesel. This shift represents a transition from fixed statutory mandates to a more dynamic, criteria-based approach. The outcome of this rulemaking will likely shape the trajectory of renewable fuel adoption in the U.S., reinforcing the importance of policy in driving sustainable energy solutions.
</a:t>
            </a:r>
          </a:p>
        </p:txBody>
      </p:sp>
      <p:sp>
        <p:nvSpPr>
          <p:cNvPr id="4" name="Slide Number Placeholder 3"/>
          <p:cNvSpPr>
            <a:spLocks noGrp="1"/>
          </p:cNvSpPr>
          <p:nvPr>
            <p:ph type="sldNum" sz="quarter" idx="5"/>
          </p:nvPr>
        </p:nvSpPr>
        <p:spPr/>
        <p:txBody>
          <a:bodyPr/>
          <a:lstStyle/>
          <a:p>
            <a:fld id="{E29F3FAF-CC6A-478D-BF6B-BD1EE87BC1BE}" type="slidenum">
              <a:rPr lang="en-US" smtClean="0"/>
              <a:t>12</a:t>
            </a:fld>
            <a:endParaRPr lang="en-US"/>
          </a:p>
        </p:txBody>
      </p:sp>
    </p:spTree>
    <p:extLst>
      <p:ext uri="{BB962C8B-B14F-4D97-AF65-F5344CB8AC3E}">
        <p14:creationId xmlns:p14="http://schemas.microsoft.com/office/powerpoint/2010/main" val="149235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FC73EC4-0299-014F-AB63-5613D710FC09}"/>
              </a:ext>
            </a:extLst>
          </p:cNvPr>
          <p:cNvSpPr>
            <a:spLocks noGrp="1"/>
          </p:cNvSpPr>
          <p:nvPr>
            <p:ph type="subTitle" idx="1" hasCustomPrompt="1"/>
          </p:nvPr>
        </p:nvSpPr>
        <p:spPr>
          <a:xfrm>
            <a:off x="567848" y="4259562"/>
            <a:ext cx="11056306" cy="590931"/>
          </a:xfrm>
          <a:prstGeom prst="rect">
            <a:avLst/>
          </a:prstGeom>
        </p:spPr>
        <p:txBody>
          <a:bodyPr>
            <a:spAutoFit/>
          </a:bodyPr>
          <a:lstStyle>
            <a:lvl1pPr marL="0" indent="0" algn="ctr">
              <a:buNone/>
              <a:defRPr sz="3600" b="1">
                <a:solidFill>
                  <a:srgbClr val="63666A"/>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(OR NAME OF PRESENTER)</a:t>
            </a:r>
          </a:p>
        </p:txBody>
      </p:sp>
      <p:sp>
        <p:nvSpPr>
          <p:cNvPr id="2" name="Title 1">
            <a:extLst>
              <a:ext uri="{FF2B5EF4-FFF2-40B4-BE49-F238E27FC236}">
                <a16:creationId xmlns:a16="http://schemas.microsoft.com/office/drawing/2014/main" id="{B308BFFB-A540-6648-9625-4836B62317FE}"/>
              </a:ext>
            </a:extLst>
          </p:cNvPr>
          <p:cNvSpPr>
            <a:spLocks noGrp="1"/>
          </p:cNvSpPr>
          <p:nvPr>
            <p:ph type="ctrTitle" hasCustomPrompt="1"/>
          </p:nvPr>
        </p:nvSpPr>
        <p:spPr>
          <a:xfrm>
            <a:off x="567847" y="3043783"/>
            <a:ext cx="11072483" cy="1311128"/>
          </a:xfrm>
          <a:prstGeom prst="rect">
            <a:avLst/>
          </a:prstGeom>
        </p:spPr>
        <p:txBody>
          <a:bodyPr wrap="square" anchor="b">
            <a:spAutoFit/>
          </a:bodyPr>
          <a:lstStyle>
            <a:lvl1pPr algn="ctr">
              <a:defRPr sz="8800">
                <a:solidFill>
                  <a:srgbClr val="FA6400"/>
                </a:solidFill>
                <a:latin typeface="Fjalla One" panose="02000506040000020004" pitchFamily="2" charset="0"/>
              </a:defRPr>
            </a:lvl1pPr>
          </a:lstStyle>
          <a:p>
            <a:r>
              <a:rPr lang="en-US" dirty="0"/>
              <a:t>PRESENTATION TITLE</a:t>
            </a:r>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12/19/2025</a:t>
            </a:fld>
            <a:endParaRPr lang="en-US"/>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157650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anchor="t"/>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dirty="0"/>
              <a:t> </a:t>
            </a:r>
          </a:p>
        </p:txBody>
      </p:sp>
      <p:sp>
        <p:nvSpPr>
          <p:cNvPr id="6" name="Content Placeholder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anchor="b"/>
          <a:lstStyle/>
          <a:p>
            <a:r>
              <a:rPr lang="en-US" dirty="0"/>
              <a:t>Sample footer text</a:t>
            </a:r>
          </a:p>
        </p:txBody>
      </p:sp>
      <p:sp>
        <p:nvSpPr>
          <p:cNvPr id="13" name="Date Placeholder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anchor="b"/>
          <a:lstStyle/>
          <a:p>
            <a:endParaRPr lang="en-US" dirty="0"/>
          </a:p>
        </p:txBody>
      </p:sp>
      <p:sp>
        <p:nvSpPr>
          <p:cNvPr id="12" name="Slide Number Placeholder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379990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dirty="0"/>
              <a:t>Click to edit Master title style</a:t>
            </a:r>
          </a:p>
        </p:txBody>
      </p:sp>
      <p:sp>
        <p:nvSpPr>
          <p:cNvPr id="9" name="Content Placeholder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dirty="0"/>
              <a:t> </a:t>
            </a:r>
          </a:p>
        </p:txBody>
      </p:sp>
      <p:sp>
        <p:nvSpPr>
          <p:cNvPr id="10" name="Footer Placeholder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anchor="b"/>
          <a:lstStyle/>
          <a:p>
            <a:r>
              <a:rPr lang="en-US" dirty="0"/>
              <a:t>Sample footer text</a:t>
            </a:r>
          </a:p>
        </p:txBody>
      </p:sp>
      <p:sp>
        <p:nvSpPr>
          <p:cNvPr id="11" name="Slide Number Placeholder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dirty="0"/>
          </a:p>
        </p:txBody>
      </p:sp>
    </p:spTree>
    <p:extLst>
      <p:ext uri="{BB962C8B-B14F-4D97-AF65-F5344CB8AC3E}">
        <p14:creationId xmlns:p14="http://schemas.microsoft.com/office/powerpoint/2010/main" val="231574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A43F5B-065E-43CE-B3FD-98C48A6F94D7}" type="datetime1">
              <a:rPr lang="en-US" smtClean="0"/>
              <a:pPr/>
              <a:t>12/19/2025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26102448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12/19/2025</a:t>
            </a:fld>
            <a:endParaRPr lang="en-US"/>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92795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ED3AAD-09E2-A747-BEB2-217BD214D44B}"/>
              </a:ext>
            </a:extLst>
          </p:cNvPr>
          <p:cNvSpPr>
            <a:spLocks noGrp="1"/>
          </p:cNvSpPr>
          <p:nvPr>
            <p:ph type="title" hasCustomPrompt="1"/>
          </p:nvPr>
        </p:nvSpPr>
        <p:spPr>
          <a:xfrm>
            <a:off x="838200" y="3053009"/>
            <a:ext cx="10515600" cy="964880"/>
          </a:xfrm>
          <a:prstGeom prst="rect">
            <a:avLst/>
          </a:prstGeom>
        </p:spPr>
        <p:txBody>
          <a:bodyPr anchor="ctr" anchorCtr="0">
            <a:spAutoFit/>
          </a:bodyPr>
          <a:lstStyle>
            <a:lvl1pPr algn="ctr">
              <a:defRPr sz="6300">
                <a:solidFill>
                  <a:srgbClr val="FA6400"/>
                </a:solidFill>
                <a:latin typeface="Fjalla One" panose="02000506040000020004" pitchFamily="2" charset="0"/>
              </a:defRPr>
            </a:lvl1pPr>
          </a:lstStyle>
          <a:p>
            <a:r>
              <a:rPr lang="en-US" dirty="0"/>
              <a:t>SECTION TITLE</a:t>
            </a:r>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80357591-DF94-F04C-8778-C524500B3CAB}"/>
              </a:ext>
            </a:extLst>
          </p:cNvPr>
          <p:cNvSpPr>
            <a:spLocks noGrp="1"/>
          </p:cNvSpPr>
          <p:nvPr>
            <p:ph type="body" idx="1" hasCustomPrompt="1"/>
          </p:nvPr>
        </p:nvSpPr>
        <p:spPr>
          <a:xfrm>
            <a:off x="570263" y="1324869"/>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
        <p:nvSpPr>
          <p:cNvPr id="10" name="Content Placeholder 2">
            <a:extLst>
              <a:ext uri="{FF2B5EF4-FFF2-40B4-BE49-F238E27FC236}">
                <a16:creationId xmlns:a16="http://schemas.microsoft.com/office/drawing/2014/main" id="{033CE190-C0EA-DB4A-9A72-8482C8BC5C3B}"/>
              </a:ext>
            </a:extLst>
          </p:cNvPr>
          <p:cNvSpPr>
            <a:spLocks noGrp="1"/>
          </p:cNvSpPr>
          <p:nvPr>
            <p:ph sz="half" idx="10" hasCustomPrompt="1"/>
          </p:nvPr>
        </p:nvSpPr>
        <p:spPr>
          <a:xfrm>
            <a:off x="876822" y="1861889"/>
            <a:ext cx="10734803" cy="3518912"/>
          </a:xfrm>
          <a:prstGeom prst="rect">
            <a:avLst/>
          </a:prstGeom>
        </p:spPr>
        <p:txBody>
          <a:bodyPr>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r>
              <a:rPr lang="en-US" dirty="0"/>
              <a:t>	</a:t>
            </a:r>
          </a:p>
          <a:p>
            <a:pPr marL="971550" lvl="1" indent="-285750"/>
            <a:r>
              <a:rPr lang="en-US" dirty="0"/>
              <a:t>Opening slide</a:t>
            </a:r>
          </a:p>
          <a:p>
            <a:pPr marL="971550" lvl="1" indent="-285750"/>
            <a:r>
              <a:rPr lang="en-US" dirty="0"/>
              <a:t>Opening slide</a:t>
            </a:r>
          </a:p>
          <a:p>
            <a:pPr marL="971550" lvl="1" indent="-285750"/>
            <a:r>
              <a:rPr lang="en-US" dirty="0"/>
              <a:t>Opening slide</a:t>
            </a:r>
          </a:p>
          <a:p>
            <a:pPr marL="971550" lvl="1" indent="-285750"/>
            <a:r>
              <a:rPr lang="en-US" dirty="0"/>
              <a:t>Opening slide</a:t>
            </a:r>
          </a:p>
          <a:p>
            <a:pPr marL="971550" lvl="1" indent="-285750"/>
            <a:r>
              <a:rPr lang="en-US" dirty="0"/>
              <a:t>Opening slide</a:t>
            </a:r>
          </a:p>
        </p:txBody>
      </p:sp>
      <p:sp>
        <p:nvSpPr>
          <p:cNvPr id="2" name="Title 1">
            <a:extLst>
              <a:ext uri="{FF2B5EF4-FFF2-40B4-BE49-F238E27FC236}">
                <a16:creationId xmlns:a16="http://schemas.microsoft.com/office/drawing/2014/main" id="{FE5169D8-0C4B-4C49-954B-B50510DC9193}"/>
              </a:ext>
            </a:extLst>
          </p:cNvPr>
          <p:cNvSpPr>
            <a:spLocks noGrp="1"/>
          </p:cNvSpPr>
          <p:nvPr>
            <p:ph type="title" hasCustomPrompt="1"/>
          </p:nvPr>
        </p:nvSpPr>
        <p:spPr>
          <a:xfrm>
            <a:off x="587429" y="601759"/>
            <a:ext cx="10515600" cy="757130"/>
          </a:xfrm>
          <a:prstGeom prst="rect">
            <a:avLst/>
          </a:prstGeom>
        </p:spPr>
        <p:txBody>
          <a:bodyPr anchor="b">
            <a:spAutoFit/>
          </a:bodyPr>
          <a:lstStyle>
            <a:lvl1pPr>
              <a:defRPr sz="4800">
                <a:solidFill>
                  <a:srgbClr val="FA6400"/>
                </a:solidFill>
                <a:latin typeface="Fjalla One" panose="02000506040000020004" pitchFamily="2" charset="0"/>
              </a:defRPr>
            </a:lvl1pPr>
          </a:lstStyle>
          <a:p>
            <a:r>
              <a:rPr lang="en-US" dirty="0"/>
              <a:t>SECTION TITLE</a:t>
            </a:r>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096A88D-F1ED-8F4E-A2DC-09215CE12197}"/>
              </a:ext>
            </a:extLst>
          </p:cNvPr>
          <p:cNvSpPr>
            <a:spLocks noGrp="1"/>
          </p:cNvSpPr>
          <p:nvPr>
            <p:ph sz="half" idx="11" hasCustomPrompt="1"/>
          </p:nvPr>
        </p:nvSpPr>
        <p:spPr>
          <a:xfrm>
            <a:off x="876822" y="1116819"/>
            <a:ext cx="10734803" cy="4145750"/>
          </a:xfrm>
          <a:prstGeom prst="rect">
            <a:avLst/>
          </a:prstGeom>
        </p:spPr>
        <p:txBody>
          <a:bodyPr>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r>
              <a:rPr lang="en-US" dirty="0"/>
              <a:t>	</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a:p>
            <a:pPr marL="971550" lvl="1" indent="-285750"/>
            <a:r>
              <a:rPr lang="en-US" dirty="0"/>
              <a:t>Secondary Slide</a:t>
            </a:r>
          </a:p>
        </p:txBody>
      </p:sp>
      <p:sp>
        <p:nvSpPr>
          <p:cNvPr id="10" name="Text Placeholder 2">
            <a:extLst>
              <a:ext uri="{FF2B5EF4-FFF2-40B4-BE49-F238E27FC236}">
                <a16:creationId xmlns:a16="http://schemas.microsoft.com/office/drawing/2014/main" id="{13416120-01A4-D449-8CDA-5B2C6366CAD4}"/>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ADEF8EF-A673-E042-9D45-AC94C7D34AA6}"/>
              </a:ext>
            </a:extLst>
          </p:cNvPr>
          <p:cNvSpPr>
            <a:spLocks noGrp="1"/>
          </p:cNvSpPr>
          <p:nvPr>
            <p:ph type="pic" idx="1"/>
          </p:nvPr>
        </p:nvSpPr>
        <p:spPr>
          <a:xfrm>
            <a:off x="988291" y="1115395"/>
            <a:ext cx="3888509"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Content Placeholder 2">
            <a:extLst>
              <a:ext uri="{FF2B5EF4-FFF2-40B4-BE49-F238E27FC236}">
                <a16:creationId xmlns:a16="http://schemas.microsoft.com/office/drawing/2014/main" id="{4C54B7F4-3267-B244-81F5-588AE0BC22CB}"/>
              </a:ext>
            </a:extLst>
          </p:cNvPr>
          <p:cNvSpPr>
            <a:spLocks noGrp="1"/>
          </p:cNvSpPr>
          <p:nvPr>
            <p:ph sz="half" idx="11" hasCustomPrompt="1"/>
          </p:nvPr>
        </p:nvSpPr>
        <p:spPr>
          <a:xfrm>
            <a:off x="5107708" y="1116819"/>
            <a:ext cx="6503917" cy="3584571"/>
          </a:xfrm>
          <a:prstGeom prst="rect">
            <a:avLst/>
          </a:prstGeom>
        </p:spPr>
        <p:txBody>
          <a:bodyPr wrap="square">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pariature</a:t>
            </a:r>
            <a:r>
              <a:rPr lang="en-US" dirty="0"/>
              <a:t>.</a:t>
            </a:r>
          </a:p>
          <a:p>
            <a:r>
              <a:rPr lang="en-US" dirty="0"/>
              <a:t>	</a:t>
            </a:r>
          </a:p>
          <a:p>
            <a:pPr marL="971550" lvl="1" indent="-285750"/>
            <a:r>
              <a:rPr lang="en-US" dirty="0"/>
              <a:t>When single image is necessary</a:t>
            </a:r>
          </a:p>
          <a:p>
            <a:pPr marL="971550" lvl="1" indent="-285750"/>
            <a:r>
              <a:rPr lang="en-US" dirty="0"/>
              <a:t>When single image is necessary</a:t>
            </a:r>
          </a:p>
          <a:p>
            <a:pPr marL="971550" lvl="1" indent="-285750"/>
            <a:r>
              <a:rPr lang="en-US" dirty="0"/>
              <a:t>When single image is necessary</a:t>
            </a:r>
          </a:p>
        </p:txBody>
      </p:sp>
      <p:sp>
        <p:nvSpPr>
          <p:cNvPr id="13" name="Text Placeholder 2">
            <a:extLst>
              <a:ext uri="{FF2B5EF4-FFF2-40B4-BE49-F238E27FC236}">
                <a16:creationId xmlns:a16="http://schemas.microsoft.com/office/drawing/2014/main" id="{DFBBEBF7-13C4-E14A-970D-7C88A22C4807}"/>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 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BFA8EDB-B628-0940-81BE-3EEC8332BE5D}"/>
              </a:ext>
            </a:extLst>
          </p:cNvPr>
          <p:cNvSpPr>
            <a:spLocks noGrp="1"/>
          </p:cNvSpPr>
          <p:nvPr>
            <p:ph type="pic" idx="1"/>
          </p:nvPr>
        </p:nvSpPr>
        <p:spPr>
          <a:xfrm>
            <a:off x="988291" y="1115395"/>
            <a:ext cx="3592947"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59B5960E-AF4F-BD49-8F26-C21E277C10D4}"/>
              </a:ext>
            </a:extLst>
          </p:cNvPr>
          <p:cNvSpPr>
            <a:spLocks noGrp="1"/>
          </p:cNvSpPr>
          <p:nvPr>
            <p:ph type="pic" idx="12"/>
          </p:nvPr>
        </p:nvSpPr>
        <p:spPr>
          <a:xfrm>
            <a:off x="4815224" y="1115395"/>
            <a:ext cx="3592947"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a:extLst>
              <a:ext uri="{FF2B5EF4-FFF2-40B4-BE49-F238E27FC236}">
                <a16:creationId xmlns:a16="http://schemas.microsoft.com/office/drawing/2014/main" id="{1E39AF8A-3470-8D4B-AAB4-564D43BE08B7}"/>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
        <p:nvSpPr>
          <p:cNvPr id="8" name="Content Placeholder 2">
            <a:extLst>
              <a:ext uri="{FF2B5EF4-FFF2-40B4-BE49-F238E27FC236}">
                <a16:creationId xmlns:a16="http://schemas.microsoft.com/office/drawing/2014/main" id="{1097F2F5-0F5B-E946-8C62-5302B95F9BA6}"/>
              </a:ext>
            </a:extLst>
          </p:cNvPr>
          <p:cNvSpPr>
            <a:spLocks noGrp="1"/>
          </p:cNvSpPr>
          <p:nvPr>
            <p:ph sz="half" idx="11" hasCustomPrompt="1"/>
          </p:nvPr>
        </p:nvSpPr>
        <p:spPr>
          <a:xfrm>
            <a:off x="8635997" y="1116819"/>
            <a:ext cx="2975628" cy="3910686"/>
          </a:xfrm>
          <a:prstGeom prst="rect">
            <a:avLst/>
          </a:prstGeom>
        </p:spPr>
        <p:txBody>
          <a:bodyPr wrap="square">
            <a:spAutoFit/>
          </a:bodyPr>
          <a:lstStyle>
            <a:lvl1pPr marL="0" indent="0">
              <a:lnSpc>
                <a:spcPct val="125000"/>
              </a:lnSpc>
              <a:buFont typeface="Arial" panose="020B0604020202020204" pitchFamily="34" charset="0"/>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Lorem ipsum dolor sit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a:t>
            </a:r>
            <a:r>
              <a:rPr lang="en-US" dirty="0"/>
              <a:t>.</a:t>
            </a:r>
          </a:p>
          <a:p>
            <a:pPr marL="285750" indent="-285750">
              <a:buFont typeface="Arial" panose="020B0604020202020204" pitchFamily="34" charset="0"/>
              <a:buChar char="•"/>
            </a:pPr>
            <a:r>
              <a:rPr lang="en-US" dirty="0"/>
              <a:t>Use this slide for multiple images</a:t>
            </a:r>
          </a:p>
          <a:p>
            <a:pPr marL="285750" indent="-285750">
              <a:buFont typeface="Arial" panose="020B0604020202020204" pitchFamily="34" charset="0"/>
              <a:buChar char="•"/>
            </a:pPr>
            <a:r>
              <a:rPr lang="en-US" dirty="0"/>
              <a:t>If they absolutely require text</a:t>
            </a:r>
          </a:p>
          <a:p>
            <a:pPr marL="285750" indent="-285750">
              <a:buFont typeface="Arial" panose="020B0604020202020204" pitchFamily="34" charset="0"/>
              <a:buChar char="•"/>
            </a:pPr>
            <a:r>
              <a:rPr lang="en-US" dirty="0"/>
              <a:t>Otherwise, use next slide for multiples</a:t>
            </a:r>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AF8388C-4C99-8F4B-9C8F-5932EF40E444}"/>
              </a:ext>
            </a:extLst>
          </p:cNvPr>
          <p:cNvSpPr>
            <a:spLocks noGrp="1"/>
          </p:cNvSpPr>
          <p:nvPr>
            <p:ph type="pic" idx="1"/>
          </p:nvPr>
        </p:nvSpPr>
        <p:spPr>
          <a:xfrm>
            <a:off x="988291" y="1120912"/>
            <a:ext cx="6503917" cy="4256705"/>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Picture Placeholder 2">
            <a:extLst>
              <a:ext uri="{FF2B5EF4-FFF2-40B4-BE49-F238E27FC236}">
                <a16:creationId xmlns:a16="http://schemas.microsoft.com/office/drawing/2014/main" id="{838006A3-E206-2544-B4CA-F8862A7A7489}"/>
              </a:ext>
            </a:extLst>
          </p:cNvPr>
          <p:cNvSpPr>
            <a:spLocks noGrp="1"/>
          </p:cNvSpPr>
          <p:nvPr>
            <p:ph type="pic" idx="12"/>
          </p:nvPr>
        </p:nvSpPr>
        <p:spPr>
          <a:xfrm>
            <a:off x="7723116" y="1115396"/>
            <a:ext cx="3888509" cy="2015732"/>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a:extLst>
              <a:ext uri="{FF2B5EF4-FFF2-40B4-BE49-F238E27FC236}">
                <a16:creationId xmlns:a16="http://schemas.microsoft.com/office/drawing/2014/main" id="{A62EAF65-446A-2749-8F51-ED831F64DFB2}"/>
              </a:ext>
            </a:extLst>
          </p:cNvPr>
          <p:cNvSpPr>
            <a:spLocks noGrp="1"/>
          </p:cNvSpPr>
          <p:nvPr>
            <p:ph type="pic" idx="13"/>
          </p:nvPr>
        </p:nvSpPr>
        <p:spPr>
          <a:xfrm>
            <a:off x="7723116" y="3361885"/>
            <a:ext cx="3888509" cy="2015732"/>
          </a:xfrm>
          <a:prstGeom prst="rect">
            <a:avLst/>
          </a:prstGeom>
        </p:spPr>
        <p:txBody>
          <a:bodyPr>
            <a:noAutofit/>
          </a:bodyPr>
          <a:lstStyle>
            <a:lvl1pPr marL="0" indent="0">
              <a:lnSpc>
                <a:spcPct val="125000"/>
              </a:lnSpc>
              <a:buNone/>
              <a:defRPr sz="18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2">
            <a:extLst>
              <a:ext uri="{FF2B5EF4-FFF2-40B4-BE49-F238E27FC236}">
                <a16:creationId xmlns:a16="http://schemas.microsoft.com/office/drawing/2014/main" id="{7E81A402-4CBE-E94B-A49F-BE6FFE564CCF}"/>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221112B-7426-CE4F-AF58-2A01859BE703}"/>
              </a:ext>
            </a:extLst>
          </p:cNvPr>
          <p:cNvSpPr>
            <a:spLocks noGrp="1"/>
          </p:cNvSpPr>
          <p:nvPr>
            <p:ph sz="half" idx="11" hasCustomPrompt="1"/>
          </p:nvPr>
        </p:nvSpPr>
        <p:spPr>
          <a:xfrm>
            <a:off x="876822" y="1116819"/>
            <a:ext cx="10734803" cy="3745641"/>
          </a:xfrm>
          <a:prstGeom prst="rect">
            <a:avLst/>
          </a:prstGeom>
        </p:spPr>
        <p:txBody>
          <a:bodyPr>
            <a:spAutoFit/>
          </a:bodyPr>
          <a:lstStyle>
            <a:lvl1pPr marL="0" indent="0">
              <a:lnSpc>
                <a:spcPct val="125000"/>
              </a:lnSpc>
              <a:buNone/>
              <a:defRPr sz="1800">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25000"/>
              </a:lnSpc>
              <a:defRPr sz="1800">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dirty="0"/>
              <a:t>Body copy goes here.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Last slide in a section. </a:t>
            </a:r>
          </a:p>
          <a:p>
            <a:r>
              <a:rPr lang="en-US" dirty="0"/>
              <a:t>Body copy goes here. Last slide in a section. Last slide in a section. Last slide in a section. Last slide in a section. Last slide in a section. Last slide in a section. Last slide in a section. Last slide in a section. </a:t>
            </a:r>
          </a:p>
          <a:p>
            <a:endParaRPr lang="en-US" dirty="0"/>
          </a:p>
          <a:p>
            <a:pPr marL="971550" lvl="1" indent="-285750"/>
            <a:r>
              <a:rPr lang="en-US" dirty="0"/>
              <a:t>Last slide in each section</a:t>
            </a:r>
          </a:p>
          <a:p>
            <a:pPr marL="971550" lvl="1" indent="-285750"/>
            <a:r>
              <a:rPr lang="en-US" dirty="0"/>
              <a:t>Last slide in each section</a:t>
            </a:r>
          </a:p>
        </p:txBody>
      </p:sp>
      <p:sp>
        <p:nvSpPr>
          <p:cNvPr id="6" name="Text Placeholder 2">
            <a:extLst>
              <a:ext uri="{FF2B5EF4-FFF2-40B4-BE49-F238E27FC236}">
                <a16:creationId xmlns:a16="http://schemas.microsoft.com/office/drawing/2014/main" id="{0B3917FD-D1E5-0243-BD11-DC4F02A04488}"/>
              </a:ext>
            </a:extLst>
          </p:cNvPr>
          <p:cNvSpPr>
            <a:spLocks noGrp="1"/>
          </p:cNvSpPr>
          <p:nvPr>
            <p:ph type="body" idx="10" hasCustomPrompt="1"/>
          </p:nvPr>
        </p:nvSpPr>
        <p:spPr>
          <a:xfrm>
            <a:off x="570263" y="579801"/>
            <a:ext cx="5661204" cy="424732"/>
          </a:xfrm>
          <a:prstGeom prst="rect">
            <a:avLst/>
          </a:prstGeom>
        </p:spPr>
        <p:txBody>
          <a:bodyPr wrap="square" anchor="b">
            <a:spAutoFit/>
          </a:bodyPr>
          <a:lstStyle>
            <a:lvl1pPr marL="0" indent="0">
              <a:buNone/>
              <a:defRPr sz="2400" b="1">
                <a:solidFill>
                  <a:srgbClr val="63666A"/>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SUBHEAD</a:t>
            </a:r>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32FE2AE5-AC88-3646-9127-D47F3E12431B}"/>
              </a:ext>
            </a:extLst>
          </p:cNvPr>
          <p:cNvSpPr>
            <a:spLocks noGrp="1"/>
          </p:cNvSpPr>
          <p:nvPr>
            <p:ph type="title" hasCustomPrompt="1"/>
          </p:nvPr>
        </p:nvSpPr>
        <p:spPr>
          <a:xfrm>
            <a:off x="589846" y="624279"/>
            <a:ext cx="10515600" cy="964880"/>
          </a:xfrm>
          <a:prstGeom prst="rect">
            <a:avLst/>
          </a:prstGeom>
        </p:spPr>
        <p:txBody>
          <a:bodyPr anchor="ctr" anchorCtr="0">
            <a:spAutoFit/>
          </a:bodyPr>
          <a:lstStyle>
            <a:lvl1pPr algn="l">
              <a:defRPr sz="6300">
                <a:solidFill>
                  <a:schemeClr val="bg1"/>
                </a:solidFill>
                <a:latin typeface="Fjalla One" panose="02000506040000020004" pitchFamily="2" charset="0"/>
              </a:defRPr>
            </a:lvl1pPr>
          </a:lstStyle>
          <a:p>
            <a:r>
              <a:rPr lang="en-US" dirty="0"/>
              <a:t>NAME OF PRESENTER</a:t>
            </a:r>
          </a:p>
        </p:txBody>
      </p:sp>
      <p:sp>
        <p:nvSpPr>
          <p:cNvPr id="9" name="Subtitle 2">
            <a:extLst>
              <a:ext uri="{FF2B5EF4-FFF2-40B4-BE49-F238E27FC236}">
                <a16:creationId xmlns:a16="http://schemas.microsoft.com/office/drawing/2014/main" id="{8D313BB4-F4FB-5847-B4F2-95F6DE0BDD3B}"/>
              </a:ext>
            </a:extLst>
          </p:cNvPr>
          <p:cNvSpPr>
            <a:spLocks noGrp="1"/>
          </p:cNvSpPr>
          <p:nvPr>
            <p:ph type="subTitle" idx="1" hasCustomPrompt="1"/>
          </p:nvPr>
        </p:nvSpPr>
        <p:spPr>
          <a:xfrm>
            <a:off x="589846" y="1499083"/>
            <a:ext cx="10447866" cy="507831"/>
          </a:xfrm>
          <a:prstGeom prst="rect">
            <a:avLst/>
          </a:prstGeom>
        </p:spPr>
        <p:txBody>
          <a:bodyPr wrap="square">
            <a:spAutoFit/>
          </a:bodyPr>
          <a:lstStyle>
            <a:lvl1pPr marL="0" indent="0" algn="l">
              <a:buNone/>
              <a:defRPr sz="3000" b="1">
                <a:solidFill>
                  <a:srgbClr val="FA6400"/>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of This Slide goes Last</a:t>
            </a:r>
          </a:p>
        </p:txBody>
      </p:sp>
      <p:sp>
        <p:nvSpPr>
          <p:cNvPr id="10" name="Content Placeholder 2">
            <a:extLst>
              <a:ext uri="{FF2B5EF4-FFF2-40B4-BE49-F238E27FC236}">
                <a16:creationId xmlns:a16="http://schemas.microsoft.com/office/drawing/2014/main" id="{4C61AD14-C76D-6B42-9108-C882763F3FD9}"/>
              </a:ext>
            </a:extLst>
          </p:cNvPr>
          <p:cNvSpPr>
            <a:spLocks noGrp="1"/>
          </p:cNvSpPr>
          <p:nvPr>
            <p:ph sz="half" idx="11" hasCustomPrompt="1"/>
          </p:nvPr>
        </p:nvSpPr>
        <p:spPr>
          <a:xfrm>
            <a:off x="578557" y="2298447"/>
            <a:ext cx="10447866" cy="2677656"/>
          </a:xfrm>
          <a:prstGeom prst="rect">
            <a:avLst/>
          </a:prstGeom>
        </p:spPr>
        <p:txBody>
          <a:bodyPr wrap="square">
            <a:spAutoFit/>
          </a:bodyPr>
          <a:lstStyle>
            <a:lvl1pPr marL="0" indent="0">
              <a:lnSpc>
                <a:spcPct val="100000"/>
              </a:lnSpc>
              <a:spcBef>
                <a:spcPts val="0"/>
              </a:spcBef>
              <a:buNone/>
              <a:defRPr sz="2400">
                <a:solidFill>
                  <a:schemeClr val="bg1"/>
                </a:solidFill>
                <a:latin typeface="Roboto" panose="02000000000000000000" pitchFamily="2" charset="0"/>
                <a:ea typeface="Roboto" panose="02000000000000000000" pitchFamily="2" charset="0"/>
              </a:defRPr>
            </a:lvl1pPr>
            <a:lvl2pPr marL="685800" indent="-228600">
              <a:buFont typeface="Arial" panose="020B0604020202020204" pitchFamily="34" charset="0"/>
              <a:buChar char="•"/>
              <a:defRPr sz="1800">
                <a:latin typeface="Roboto" panose="02000000000000000000" pitchFamily="2" charset="0"/>
                <a:ea typeface="Roboto" panose="02000000000000000000" pitchFamily="2" charset="0"/>
              </a:defRPr>
            </a:lvl2pPr>
            <a:lvl3pPr>
              <a:lnSpc>
                <a:spcPct val="100000"/>
              </a:lnSpc>
              <a:spcBef>
                <a:spcPts val="0"/>
              </a:spcBef>
              <a:defRPr sz="2400">
                <a:solidFill>
                  <a:schemeClr val="bg1"/>
                </a:solidFill>
                <a:latin typeface="Roboto" panose="02000000000000000000" pitchFamily="2" charset="0"/>
                <a:ea typeface="Roboto" panose="02000000000000000000" pitchFamily="2" charset="0"/>
              </a:defRPr>
            </a:lvl3pPr>
            <a:lvl4pPr>
              <a:defRPr sz="1800">
                <a:latin typeface="Roboto" panose="02000000000000000000" pitchFamily="2" charset="0"/>
                <a:ea typeface="Roboto" panose="02000000000000000000" pitchFamily="2" charset="0"/>
              </a:defRPr>
            </a:lvl4pPr>
            <a:lvl5pPr>
              <a:defRPr sz="1800">
                <a:latin typeface="Roboto" panose="02000000000000000000" pitchFamily="2" charset="0"/>
                <a:ea typeface="Roboto" panose="02000000000000000000" pitchFamily="2" charset="0"/>
              </a:defRPr>
            </a:lvl5pPr>
          </a:lstStyle>
          <a:p>
            <a:r>
              <a:rPr lang="en-US" b="1" dirty="0"/>
              <a:t>O | </a:t>
            </a:r>
            <a:r>
              <a:rPr lang="en-US" dirty="0"/>
              <a:t>000.000.0000</a:t>
            </a:r>
          </a:p>
          <a:p>
            <a:r>
              <a:rPr lang="en-US" b="1" dirty="0"/>
              <a:t>C | </a:t>
            </a:r>
            <a:r>
              <a:rPr lang="en-US" dirty="0"/>
              <a:t>000.000.0000</a:t>
            </a:r>
          </a:p>
          <a:p>
            <a:r>
              <a:rPr lang="en-US" b="1" dirty="0"/>
              <a:t>E | </a:t>
            </a:r>
            <a:r>
              <a:rPr lang="en-US" dirty="0" err="1"/>
              <a:t>name.presenter@okstate.edu</a:t>
            </a:r>
            <a:endParaRPr lang="en-US" dirty="0"/>
          </a:p>
          <a:p>
            <a:r>
              <a:rPr lang="en-US" dirty="0"/>
              <a:t>Address Goes Here</a:t>
            </a:r>
          </a:p>
          <a:p>
            <a:r>
              <a:rPr lang="en-US" dirty="0"/>
              <a:t>City, State </a:t>
            </a:r>
          </a:p>
          <a:p>
            <a:endParaRPr lang="en-US" dirty="0">
              <a:solidFill>
                <a:schemeClr val="accent6"/>
              </a:solidFill>
            </a:endParaRPr>
          </a:p>
          <a:p>
            <a:r>
              <a:rPr lang="en-US" b="1" dirty="0" err="1">
                <a:solidFill>
                  <a:srgbClr val="FB6400"/>
                </a:solidFill>
              </a:rPr>
              <a:t>acs.okstate.edu</a:t>
            </a:r>
            <a:r>
              <a:rPr lang="en-US" b="1" dirty="0">
                <a:solidFill>
                  <a:srgbClr val="FB6400"/>
                </a:solidFill>
              </a:rPr>
              <a:t> (or other dept. specific URL)</a:t>
            </a:r>
            <a:endParaRPr lang="en-US" dirty="0"/>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CE7F5-46E6-914B-9D81-BD8B561C2F43}"/>
              </a:ext>
            </a:extLst>
          </p:cNvPr>
          <p:cNvSpPr>
            <a:spLocks noGrp="1"/>
          </p:cNvSpPr>
          <p:nvPr>
            <p:ph type="ctrTitle"/>
          </p:nvPr>
        </p:nvSpPr>
        <p:spPr>
          <a:xfrm>
            <a:off x="559758" y="2116640"/>
            <a:ext cx="11072483" cy="1588127"/>
          </a:xfrm>
        </p:spPr>
        <p:txBody>
          <a:bodyPr/>
          <a:lstStyle/>
          <a:p>
            <a:r>
              <a:rPr lang="en-US" sz="5400" dirty="0"/>
              <a:t>Understanding the U.S. Renewable Fuel Standard</a:t>
            </a:r>
          </a:p>
        </p:txBody>
      </p:sp>
      <p:sp>
        <p:nvSpPr>
          <p:cNvPr id="5" name="Subtitle 4">
            <a:extLst>
              <a:ext uri="{FF2B5EF4-FFF2-40B4-BE49-F238E27FC236}">
                <a16:creationId xmlns:a16="http://schemas.microsoft.com/office/drawing/2014/main" id="{C61C056A-76D1-6842-8766-E00C074F818F}"/>
              </a:ext>
            </a:extLst>
          </p:cNvPr>
          <p:cNvSpPr>
            <a:spLocks noGrp="1"/>
          </p:cNvSpPr>
          <p:nvPr>
            <p:ph type="subTitle" idx="1"/>
          </p:nvPr>
        </p:nvSpPr>
        <p:spPr>
          <a:xfrm>
            <a:off x="654112" y="4734015"/>
            <a:ext cx="11056306" cy="590931"/>
          </a:xfrm>
        </p:spPr>
        <p:txBody>
          <a:bodyPr/>
          <a:lstStyle/>
          <a:p>
            <a:r>
              <a:rPr lang="en-US" dirty="0"/>
              <a:t>Todd Hubbs</a:t>
            </a:r>
          </a:p>
        </p:txBody>
      </p:sp>
    </p:spTree>
    <p:extLst>
      <p:ext uri="{BB962C8B-B14F-4D97-AF65-F5344CB8AC3E}">
        <p14:creationId xmlns:p14="http://schemas.microsoft.com/office/powerpoint/2010/main" val="165218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1FFA1-D661-BA72-39E3-74BF89C0796D}"/>
              </a:ext>
            </a:extLst>
          </p:cNvPr>
          <p:cNvSpPr>
            <a:spLocks noGrp="1"/>
          </p:cNvSpPr>
          <p:nvPr>
            <p:ph type="title"/>
          </p:nvPr>
        </p:nvSpPr>
        <p:spPr>
          <a:xfrm>
            <a:off x="1097280" y="-1450757"/>
            <a:ext cx="10058400" cy="1450757"/>
          </a:xfrm>
        </p:spPr>
        <p:txBody>
          <a:bodyPr anchor="b"/>
          <a:lstStyle/>
          <a:p>
            <a:r>
              <a:rPr lang="en-US" dirty="0"/>
              <a:t>Statutory and Final U.S. Renewable Fuel Standard Volume Obligations (RVOs)</a:t>
            </a:r>
          </a:p>
        </p:txBody>
      </p:sp>
      <p:graphicFrame>
        <p:nvGraphicFramePr>
          <p:cNvPr id="11" name="Content Placeholder 10" descr="A bar chart of the The Statutory U.S. Renewable Fuel Standard Volume Obligations (RV0s), 2008-2022 with Cellulosic in red, Biodiesel in green, Undifferentiated in yellow and Conventional in blue. &#10;&#10;The highest Cellulosic by gallon was in 2022 at 16 and the lowest was in 2008 at 0. &#10;&#10;The highest Biodiesel by the gallon  was in 2022 at 17 and the lowest was in 2008 at 0. &#10;&#10;The highest undifferentiated by galon was in 2022 at 21 at the lowest was in 2008 at 0. &#10;&#10;The highest Conventional was in 2022 at 15 and the lowest in 2008 at 9.">
            <a:extLst>
              <a:ext uri="{FF2B5EF4-FFF2-40B4-BE49-F238E27FC236}">
                <a16:creationId xmlns:a16="http://schemas.microsoft.com/office/drawing/2014/main" id="{00000000-0008-0000-0000-000002000000}"/>
              </a:ext>
            </a:extLst>
          </p:cNvPr>
          <p:cNvGraphicFramePr>
            <a:graphicFrameLocks noGrp="1"/>
          </p:cNvGraphicFramePr>
          <p:nvPr>
            <p:ph sz="half" idx="1"/>
            <p:extLst>
              <p:ext uri="{D42A27DB-BD31-4B8C-83A1-F6EECF244321}">
                <p14:modId xmlns:p14="http://schemas.microsoft.com/office/powerpoint/2010/main" val="2839951287"/>
              </p:ext>
            </p:extLst>
          </p:nvPr>
        </p:nvGraphicFramePr>
        <p:xfrm>
          <a:off x="60960" y="273790"/>
          <a:ext cx="5760720" cy="576072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1E07D4A-63F5-9FF7-F284-41A002BF6381}"/>
              </a:ext>
            </a:extLst>
          </p:cNvPr>
          <p:cNvSpPr txBox="1"/>
          <p:nvPr/>
        </p:nvSpPr>
        <p:spPr>
          <a:xfrm>
            <a:off x="301658" y="6221691"/>
            <a:ext cx="5363851" cy="523220"/>
          </a:xfrm>
          <a:prstGeom prst="rect">
            <a:avLst/>
          </a:prstGeom>
          <a:solidFill>
            <a:schemeClr val="accent1">
              <a:lumMod val="20000"/>
              <a:lumOff val="80000"/>
            </a:schemeClr>
          </a:solidFill>
          <a:ln w="38100">
            <a:solidFill>
              <a:schemeClr val="tx1"/>
            </a:solidFill>
          </a:ln>
        </p:spPr>
        <p:txBody>
          <a:bodyPr wrap="square" rtlCol="0">
            <a:spAutoFit/>
          </a:bodyPr>
          <a:lstStyle/>
          <a:p>
            <a:r>
              <a:rPr lang="en-US" sz="2800" b="1" dirty="0"/>
              <a:t>                     The Vision</a:t>
            </a:r>
          </a:p>
        </p:txBody>
      </p:sp>
      <p:graphicFrame>
        <p:nvGraphicFramePr>
          <p:cNvPr id="12" name="Content Placeholder 11" descr="A bar chart for the Final U.S. Renewable Fuel Standard Volume Obligations (RVOs) 2010-2022 with the Cellulosic in red, Biodesel in green, Undifferentiated in yello, Conventional in blue and Statutory in pink.&#10;&#10;The highest Cellulosic by the gallons was in 2022 and the lowest in 2010. &#10;&#10;The highest Biodiesel in gallons was in 2022 at 4.1 and the lowest in 2011 at 1.2. &#10;&#10;The highest Undifferentiated by the gallon was in 2019 at 5 and the lowest in 2010 at 0.&#10;&#10;The highest conventional by the gallon was in 2022 at 15 and the lowest in 2020 at 12.5.&#10;&#10;The statutory is at a steady rate of going up from 2010 to 2022, with the high being just above 35 gallons.">
            <a:extLst>
              <a:ext uri="{FF2B5EF4-FFF2-40B4-BE49-F238E27FC236}">
                <a16:creationId xmlns:a16="http://schemas.microsoft.com/office/drawing/2014/main" id="{3CEECD4B-54AF-5B8A-ACBD-3B49FCA7A2A8}"/>
              </a:ext>
            </a:extLst>
          </p:cNvPr>
          <p:cNvGraphicFramePr>
            <a:graphicFrameLocks noGrp="1"/>
          </p:cNvGraphicFramePr>
          <p:nvPr>
            <p:ph sz="half" idx="2"/>
            <p:extLst>
              <p:ext uri="{D42A27DB-BD31-4B8C-83A1-F6EECF244321}">
                <p14:modId xmlns:p14="http://schemas.microsoft.com/office/powerpoint/2010/main" val="3876839194"/>
              </p:ext>
            </p:extLst>
          </p:nvPr>
        </p:nvGraphicFramePr>
        <p:xfrm>
          <a:off x="5957740" y="234462"/>
          <a:ext cx="6126480" cy="57607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7BC20FFD-37B0-DA1F-78D3-ABDD4D3BDD63}"/>
              </a:ext>
            </a:extLst>
          </p:cNvPr>
          <p:cNvSpPr txBox="1"/>
          <p:nvPr/>
        </p:nvSpPr>
        <p:spPr>
          <a:xfrm>
            <a:off x="6339054" y="6216176"/>
            <a:ext cx="5363851" cy="523220"/>
          </a:xfrm>
          <a:prstGeom prst="rect">
            <a:avLst/>
          </a:prstGeom>
          <a:solidFill>
            <a:schemeClr val="accent1">
              <a:lumMod val="20000"/>
              <a:lumOff val="80000"/>
            </a:schemeClr>
          </a:solidFill>
          <a:ln w="38100">
            <a:solidFill>
              <a:schemeClr val="tx1"/>
            </a:solidFill>
          </a:ln>
        </p:spPr>
        <p:txBody>
          <a:bodyPr wrap="square" rtlCol="0">
            <a:spAutoFit/>
          </a:bodyPr>
          <a:lstStyle/>
          <a:p>
            <a:r>
              <a:rPr lang="en-US" sz="2800" b="1" dirty="0"/>
              <a:t>                     The Reality</a:t>
            </a:r>
          </a:p>
        </p:txBody>
      </p:sp>
    </p:spTree>
    <p:extLst>
      <p:ext uri="{BB962C8B-B14F-4D97-AF65-F5344CB8AC3E}">
        <p14:creationId xmlns:p14="http://schemas.microsoft.com/office/powerpoint/2010/main" val="394691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AA02-00D6-0325-3557-ED52EEB78185}"/>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5600" b="0" i="0" cap="all" dirty="0">
                <a:solidFill>
                  <a:schemeClr val="tx1">
                    <a:lumMod val="85000"/>
                    <a:lumOff val="15000"/>
                  </a:schemeClr>
                </a:solidFill>
                <a:effectLst/>
              </a:rPr>
              <a:t>2026-2027 Proposed RVO mandates</a:t>
            </a:r>
          </a:p>
        </p:txBody>
      </p:sp>
      <p:graphicFrame>
        <p:nvGraphicFramePr>
          <p:cNvPr id="8" name="Content Placeholder 7">
            <a:extLst>
              <a:ext uri="{FF2B5EF4-FFF2-40B4-BE49-F238E27FC236}">
                <a16:creationId xmlns:a16="http://schemas.microsoft.com/office/drawing/2014/main" id="{9F40E287-DF8B-D5A7-BE05-1FBED6F175BF}"/>
              </a:ext>
            </a:extLst>
          </p:cNvPr>
          <p:cNvGraphicFramePr>
            <a:graphicFrameLocks noGrp="1"/>
          </p:cNvGraphicFramePr>
          <p:nvPr>
            <p:ph sz="quarter" idx="14"/>
            <p:extLst>
              <p:ext uri="{D42A27DB-BD31-4B8C-83A1-F6EECF244321}">
                <p14:modId xmlns:p14="http://schemas.microsoft.com/office/powerpoint/2010/main" val="2944771885"/>
              </p:ext>
            </p:extLst>
          </p:nvPr>
        </p:nvGraphicFramePr>
        <p:xfrm>
          <a:off x="632900" y="334995"/>
          <a:ext cx="6741769" cy="6188009"/>
        </p:xfrm>
        <a:graphic>
          <a:graphicData uri="http://schemas.openxmlformats.org/drawingml/2006/table">
            <a:tbl>
              <a:tblPr firstRow="1" bandRow="1">
                <a:solidFill>
                  <a:srgbClr val="F7F7F7"/>
                </a:solidFill>
                <a:tableStyleId>{5940675A-B579-460E-94D1-54222C63F5DA}</a:tableStyleId>
              </a:tblPr>
              <a:tblGrid>
                <a:gridCol w="3765741">
                  <a:extLst>
                    <a:ext uri="{9D8B030D-6E8A-4147-A177-3AD203B41FA5}">
                      <a16:colId xmlns:a16="http://schemas.microsoft.com/office/drawing/2014/main" val="2067986792"/>
                    </a:ext>
                  </a:extLst>
                </a:gridCol>
                <a:gridCol w="1488014">
                  <a:extLst>
                    <a:ext uri="{9D8B030D-6E8A-4147-A177-3AD203B41FA5}">
                      <a16:colId xmlns:a16="http://schemas.microsoft.com/office/drawing/2014/main" val="1792141811"/>
                    </a:ext>
                  </a:extLst>
                </a:gridCol>
                <a:gridCol w="1488014">
                  <a:extLst>
                    <a:ext uri="{9D8B030D-6E8A-4147-A177-3AD203B41FA5}">
                      <a16:colId xmlns:a16="http://schemas.microsoft.com/office/drawing/2014/main" val="3702178871"/>
                    </a:ext>
                  </a:extLst>
                </a:gridCol>
              </a:tblGrid>
              <a:tr h="1566233">
                <a:tc>
                  <a:txBody>
                    <a:bodyPr/>
                    <a:lstStyle/>
                    <a:p>
                      <a:pPr>
                        <a:buNone/>
                      </a:pPr>
                      <a:r>
                        <a:rPr lang="en-US" sz="2200" b="1" cap="all" spc="60" dirty="0">
                          <a:solidFill>
                            <a:schemeClr val="tx1"/>
                          </a:solidFill>
                          <a:effectLst/>
                        </a:rPr>
                        <a:t>Proposed Volume Requirements (billion RINs)</a:t>
                      </a:r>
                      <a:r>
                        <a:rPr lang="en-US" sz="2200" b="1" cap="all" spc="60" baseline="30000" dirty="0">
                          <a:solidFill>
                            <a:schemeClr val="tx1"/>
                          </a:solidFill>
                          <a:effectLst/>
                        </a:rPr>
                        <a:t>*</a:t>
                      </a:r>
                      <a:endParaRPr lang="en-US" sz="2200" b="1" cap="all" spc="60" dirty="0">
                        <a:solidFill>
                          <a:schemeClr val="tx1"/>
                        </a:solidFill>
                        <a:effectLst/>
                      </a:endParaRPr>
                    </a:p>
                  </a:txBody>
                  <a:tcPr marL="249931" marR="249931" marT="249931" marB="249931" anchor="ctr">
                    <a:lnL w="12700" cmpd="sng">
                      <a:noFill/>
                    </a:lnL>
                    <a:lnR w="12700" cmpd="sng">
                      <a:noFill/>
                    </a:lnR>
                    <a:lnT w="12700" cmpd="sng">
                      <a:noFill/>
                    </a:lnT>
                    <a:lnB w="38100" cmpd="sng">
                      <a:noFill/>
                    </a:lnB>
                    <a:noFill/>
                  </a:tcPr>
                </a:tc>
                <a:tc>
                  <a:txBody>
                    <a:bodyPr/>
                    <a:lstStyle/>
                    <a:p>
                      <a:pPr algn="ctr">
                        <a:buNone/>
                      </a:pPr>
                      <a:r>
                        <a:rPr lang="en-US" sz="3600" b="1" cap="all" spc="60" dirty="0">
                          <a:solidFill>
                            <a:schemeClr val="tx1"/>
                          </a:solidFill>
                          <a:effectLst/>
                        </a:rPr>
                        <a:t>2026</a:t>
                      </a:r>
                    </a:p>
                  </a:txBody>
                  <a:tcPr marL="249931" marR="249931" marT="249931" marB="249931" anchor="ctr">
                    <a:lnL w="12700" cmpd="sng">
                      <a:noFill/>
                    </a:lnL>
                    <a:lnR w="12700" cmpd="sng">
                      <a:noFill/>
                    </a:lnR>
                    <a:lnT w="12700" cmpd="sng">
                      <a:noFill/>
                    </a:lnT>
                    <a:lnB w="38100" cmpd="sng">
                      <a:noFill/>
                    </a:lnB>
                    <a:noFill/>
                  </a:tcPr>
                </a:tc>
                <a:tc>
                  <a:txBody>
                    <a:bodyPr/>
                    <a:lstStyle/>
                    <a:p>
                      <a:pPr algn="ctr">
                        <a:buNone/>
                      </a:pPr>
                      <a:r>
                        <a:rPr lang="en-US" sz="3600" b="1" cap="all" spc="60" dirty="0">
                          <a:solidFill>
                            <a:schemeClr val="tx1"/>
                          </a:solidFill>
                          <a:effectLst/>
                        </a:rPr>
                        <a:t>2027</a:t>
                      </a:r>
                    </a:p>
                  </a:txBody>
                  <a:tcPr marL="249931" marR="249931" marT="249931" marB="249931" anchor="ctr">
                    <a:lnL w="12700" cmpd="sng">
                      <a:noFill/>
                    </a:lnL>
                    <a:lnR w="12700" cmpd="sng">
                      <a:noFill/>
                    </a:lnR>
                    <a:lnT w="12700" cmpd="sng">
                      <a:noFill/>
                    </a:lnT>
                    <a:lnB w="38100" cmpd="sng">
                      <a:noFill/>
                    </a:lnB>
                    <a:noFill/>
                  </a:tcPr>
                </a:tc>
                <a:extLst>
                  <a:ext uri="{0D108BD9-81ED-4DB2-BD59-A6C34878D82A}">
                    <a16:rowId xmlns:a16="http://schemas.microsoft.com/office/drawing/2014/main" val="1106281224"/>
                  </a:ext>
                </a:extLst>
              </a:tr>
              <a:tr h="760901">
                <a:tc>
                  <a:txBody>
                    <a:bodyPr/>
                    <a:lstStyle/>
                    <a:p>
                      <a:pPr algn="l">
                        <a:buNone/>
                      </a:pPr>
                      <a:r>
                        <a:rPr lang="en-US" sz="2900" b="1" cap="none" spc="0">
                          <a:solidFill>
                            <a:schemeClr val="tx1"/>
                          </a:solidFill>
                          <a:effectLst/>
                        </a:rPr>
                        <a:t>Cellulosic biofuel</a:t>
                      </a:r>
                    </a:p>
                  </a:txBody>
                  <a:tcPr marL="166621" marR="166621" marT="83310" marB="166621"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buNone/>
                      </a:pPr>
                      <a:r>
                        <a:rPr lang="en-US" sz="2900" b="0" cap="none" spc="0" dirty="0">
                          <a:solidFill>
                            <a:schemeClr val="tx1"/>
                          </a:solidFill>
                          <a:effectLst/>
                        </a:rPr>
                        <a:t>1.30</a:t>
                      </a:r>
                    </a:p>
                  </a:txBody>
                  <a:tcPr marL="166621" marR="166621" marT="83310" marB="166621"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buNone/>
                      </a:pPr>
                      <a:r>
                        <a:rPr lang="en-US" sz="2900" b="0" cap="none" spc="0" dirty="0">
                          <a:solidFill>
                            <a:schemeClr val="tx1"/>
                          </a:solidFill>
                          <a:effectLst/>
                        </a:rPr>
                        <a:t>1.36</a:t>
                      </a:r>
                    </a:p>
                  </a:txBody>
                  <a:tcPr marL="166621" marR="166621" marT="83310" marB="166621" anchor="ctr">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595311675"/>
                  </a:ext>
                </a:extLst>
              </a:tr>
              <a:tr h="1205222">
                <a:tc>
                  <a:txBody>
                    <a:bodyPr/>
                    <a:lstStyle/>
                    <a:p>
                      <a:pPr algn="l">
                        <a:buNone/>
                      </a:pPr>
                      <a:r>
                        <a:rPr lang="en-US" sz="2900" b="1" cap="none" spc="0">
                          <a:solidFill>
                            <a:schemeClr val="tx1"/>
                          </a:solidFill>
                          <a:effectLst/>
                        </a:rPr>
                        <a:t>Biomass-based diesel</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buNone/>
                      </a:pPr>
                      <a:r>
                        <a:rPr lang="en-US" sz="2900" b="0" cap="none" spc="0">
                          <a:solidFill>
                            <a:schemeClr val="tx1"/>
                          </a:solidFill>
                          <a:effectLst/>
                        </a:rPr>
                        <a:t>7.12</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buNone/>
                      </a:pPr>
                      <a:r>
                        <a:rPr lang="en-US" sz="2900" b="0" cap="none" spc="0" dirty="0">
                          <a:solidFill>
                            <a:schemeClr val="tx1"/>
                          </a:solidFill>
                          <a:effectLst/>
                        </a:rPr>
                        <a:t>7.50</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992687331"/>
                  </a:ext>
                </a:extLst>
              </a:tr>
              <a:tr h="760901">
                <a:tc>
                  <a:txBody>
                    <a:bodyPr/>
                    <a:lstStyle/>
                    <a:p>
                      <a:pPr algn="l">
                        <a:buNone/>
                      </a:pPr>
                      <a:r>
                        <a:rPr lang="en-US" sz="2900" b="1" cap="none" spc="0" dirty="0">
                          <a:solidFill>
                            <a:schemeClr val="tx1"/>
                          </a:solidFill>
                          <a:effectLst/>
                        </a:rPr>
                        <a:t>Advanced biofuel</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buNone/>
                      </a:pPr>
                      <a:r>
                        <a:rPr lang="en-US" sz="2900" b="0" cap="none" spc="0">
                          <a:solidFill>
                            <a:schemeClr val="tx1"/>
                          </a:solidFill>
                          <a:effectLst/>
                        </a:rPr>
                        <a:t>9.02</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buNone/>
                      </a:pPr>
                      <a:r>
                        <a:rPr lang="en-US" sz="2900" b="0" cap="none" spc="0" dirty="0">
                          <a:solidFill>
                            <a:schemeClr val="tx1"/>
                          </a:solidFill>
                          <a:effectLst/>
                        </a:rPr>
                        <a:t>9.46</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110251007"/>
                  </a:ext>
                </a:extLst>
              </a:tr>
              <a:tr h="760901">
                <a:tc>
                  <a:txBody>
                    <a:bodyPr/>
                    <a:lstStyle/>
                    <a:p>
                      <a:pPr algn="l">
                        <a:buNone/>
                      </a:pPr>
                      <a:r>
                        <a:rPr lang="en-US" sz="2900" b="1" cap="none" spc="0" dirty="0">
                          <a:solidFill>
                            <a:schemeClr val="tx1"/>
                          </a:solidFill>
                          <a:effectLst/>
                        </a:rPr>
                        <a:t>Renewable fuel</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buNone/>
                      </a:pPr>
                      <a:r>
                        <a:rPr lang="en-US" sz="2900" b="0" cap="none" spc="0" dirty="0">
                          <a:solidFill>
                            <a:schemeClr val="tx1"/>
                          </a:solidFill>
                          <a:effectLst/>
                        </a:rPr>
                        <a:t>24.02</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buNone/>
                      </a:pPr>
                      <a:r>
                        <a:rPr lang="en-US" sz="2900" b="0" cap="none" spc="0" dirty="0">
                          <a:solidFill>
                            <a:schemeClr val="tx1"/>
                          </a:solidFill>
                          <a:effectLst/>
                        </a:rPr>
                        <a:t>24.46</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131079257"/>
                  </a:ext>
                </a:extLst>
              </a:tr>
              <a:tr h="760901">
                <a:tc>
                  <a:txBody>
                    <a:bodyPr/>
                    <a:lstStyle/>
                    <a:p>
                      <a:pPr algn="l">
                        <a:buNone/>
                      </a:pPr>
                      <a:r>
                        <a:rPr lang="en-US" sz="2900" b="1" cap="none" spc="0" dirty="0">
                          <a:solidFill>
                            <a:schemeClr val="tx1"/>
                          </a:solidFill>
                          <a:effectLst/>
                        </a:rPr>
                        <a:t>Conventional (implied mandate)</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buNone/>
                      </a:pPr>
                      <a:r>
                        <a:rPr lang="en-US" sz="2900" b="0" cap="none" spc="0" dirty="0">
                          <a:solidFill>
                            <a:schemeClr val="tx1"/>
                          </a:solidFill>
                          <a:effectLst/>
                        </a:rPr>
                        <a:t>15.0</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buNone/>
                      </a:pPr>
                      <a:r>
                        <a:rPr lang="en-US" sz="2900" b="0" cap="none" spc="0" dirty="0">
                          <a:solidFill>
                            <a:schemeClr val="tx1"/>
                          </a:solidFill>
                          <a:effectLst/>
                        </a:rPr>
                        <a:t>15.0</a:t>
                      </a:r>
                    </a:p>
                  </a:txBody>
                  <a:tcPr marL="166621" marR="166621" marT="83310" marB="166621"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379295977"/>
                  </a:ext>
                </a:extLst>
              </a:tr>
            </a:tbl>
          </a:graphicData>
        </a:graphic>
      </p:graphicFrame>
      <p:sp>
        <p:nvSpPr>
          <p:cNvPr id="10" name="TextBox 9">
            <a:extLst>
              <a:ext uri="{FF2B5EF4-FFF2-40B4-BE49-F238E27FC236}">
                <a16:creationId xmlns:a16="http://schemas.microsoft.com/office/drawing/2014/main" id="{E1B89483-3BF3-7F97-2EEC-E6203031B630}"/>
              </a:ext>
            </a:extLst>
          </p:cNvPr>
          <p:cNvSpPr txBox="1"/>
          <p:nvPr/>
        </p:nvSpPr>
        <p:spPr>
          <a:xfrm>
            <a:off x="8141110" y="4455621"/>
            <a:ext cx="3417990" cy="1238616"/>
          </a:xfrm>
          <a:prstGeom prst="rect">
            <a:avLst/>
          </a:prstGeom>
        </p:spPr>
        <p:txBody>
          <a:bodyPr vert="horz" lIns="91440" tIns="45720" rIns="91440" bIns="45720" rtlCol="0">
            <a:normAutofit/>
          </a:bodyPr>
          <a:lstStyle/>
          <a:p>
            <a:pPr defTabSz="914400">
              <a:lnSpc>
                <a:spcPct val="90000"/>
              </a:lnSpc>
              <a:spcBef>
                <a:spcPts val="1200"/>
              </a:spcBef>
              <a:spcAft>
                <a:spcPts val="200"/>
              </a:spcAft>
              <a:buClr>
                <a:schemeClr val="accent1"/>
              </a:buClr>
              <a:buSzPct val="100000"/>
            </a:pPr>
            <a:r>
              <a:rPr lang="en-US" sz="1900" b="0" i="0" cap="all" spc="200" dirty="0">
                <a:solidFill>
                  <a:schemeClr val="tx1">
                    <a:lumMod val="85000"/>
                    <a:lumOff val="15000"/>
                  </a:schemeClr>
                </a:solidFill>
                <a:effectLst/>
                <a:latin typeface="+mj-lt"/>
              </a:rPr>
              <a:t>* One RIN is equivalent to one ethanol-equivalent gallon of renewable fuel.</a:t>
            </a:r>
            <a:endParaRPr lang="en-US" sz="1900" cap="all" spc="200" dirty="0">
              <a:solidFill>
                <a:schemeClr val="tx1">
                  <a:lumMod val="85000"/>
                  <a:lumOff val="15000"/>
                </a:schemeClr>
              </a:solidFill>
              <a:latin typeface="+mj-lt"/>
            </a:endParaRPr>
          </a:p>
        </p:txBody>
      </p:sp>
    </p:spTree>
    <p:extLst>
      <p:ext uri="{BB962C8B-B14F-4D97-AF65-F5344CB8AC3E}">
        <p14:creationId xmlns:p14="http://schemas.microsoft.com/office/powerpoint/2010/main" val="39339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4D843-93BA-98F7-874E-15A3F286999A}"/>
              </a:ext>
            </a:extLst>
          </p:cNvPr>
          <p:cNvSpPr>
            <a:spLocks noGrp="1"/>
          </p:cNvSpPr>
          <p:nvPr>
            <p:ph type="title" idx="4294967295"/>
          </p:nvPr>
        </p:nvSpPr>
        <p:spPr>
          <a:xfrm>
            <a:off x="838200" y="-1325563"/>
            <a:ext cx="10515600" cy="1325563"/>
          </a:xfrm>
          <a:prstGeom prst="rect">
            <a:avLst/>
          </a:prstGeom>
        </p:spPr>
        <p:txBody>
          <a:bodyPr anchor="b"/>
          <a:lstStyle/>
          <a:p>
            <a:r>
              <a:rPr lang="en-US" dirty="0"/>
              <a:t>Recent Developments</a:t>
            </a:r>
          </a:p>
        </p:txBody>
      </p:sp>
      <p:sp>
        <p:nvSpPr>
          <p:cNvPr id="5" name="Content Placeholder 4">
            <a:extLst>
              <a:ext uri="{FF2B5EF4-FFF2-40B4-BE49-F238E27FC236}">
                <a16:creationId xmlns:a16="http://schemas.microsoft.com/office/drawing/2014/main" id="{A4DF1E04-9D87-FCE8-7D14-4A59DB9E376B}"/>
              </a:ext>
            </a:extLst>
          </p:cNvPr>
          <p:cNvSpPr>
            <a:spLocks noGrp="1"/>
          </p:cNvSpPr>
          <p:nvPr>
            <p:ph sz="half" idx="1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0264" y="1116819"/>
            <a:ext cx="11041362" cy="4145750"/>
          </a:xfrm>
        </p:spPr>
        <p:txBody>
          <a:bodyPr>
            <a:normAutofit lnSpcReduction="10000"/>
          </a:bodyPr>
          <a:lstStyle/>
          <a:p>
            <a:pPr marL="0" indent="0">
              <a:spcBef>
                <a:spcPts val="2500"/>
              </a:spcBef>
              <a:buFont typeface="Arial" panose="020B0604020202020204" pitchFamily="34" charset="0"/>
              <a:buNone/>
            </a:pPr>
            <a:r>
              <a:rPr lang="en-US" sz="2400" b="1" dirty="0">
                <a:latin typeface="+mn-lt"/>
              </a:rPr>
              <a:t>EPA's Annual RVO Mandate</a:t>
            </a:r>
          </a:p>
          <a:p>
            <a:pPr marL="0" lvl="1" indent="0">
              <a:buFont typeface="Arial" panose="020B0604020202020204" pitchFamily="34" charset="0"/>
              <a:buNone/>
            </a:pPr>
            <a:r>
              <a:rPr lang="en-US" sz="2000" dirty="0">
                <a:latin typeface="+mn-lt"/>
              </a:rPr>
              <a:t>The RFS mandates the EPA to issue annual Renewable Volume Obligations without a sunset clause beyond 2022.</a:t>
            </a:r>
          </a:p>
          <a:p>
            <a:pPr marL="0" lvl="1" indent="0">
              <a:buFont typeface="Arial" panose="020B0604020202020204" pitchFamily="34" charset="0"/>
              <a:buNone/>
            </a:pPr>
            <a:endParaRPr lang="en-US" sz="2000" dirty="0">
              <a:latin typeface="+mn-lt"/>
            </a:endParaRPr>
          </a:p>
          <a:p>
            <a:pPr marL="0" lvl="1" indent="0">
              <a:buNone/>
            </a:pPr>
            <a:r>
              <a:rPr lang="en-US" sz="2000" dirty="0">
                <a:latin typeface="+mn-lt"/>
              </a:rPr>
              <a:t>Post-2022, EPA uses rulemaking to establish renewable fuel volume targets under the Clean Air Act.</a:t>
            </a:r>
          </a:p>
          <a:p>
            <a:pPr marL="0" indent="0">
              <a:spcBef>
                <a:spcPts val="2500"/>
              </a:spcBef>
              <a:buFont typeface="Arial" panose="020B0604020202020204" pitchFamily="34" charset="0"/>
              <a:buNone/>
            </a:pPr>
            <a:r>
              <a:rPr lang="en-US" sz="2400" b="1" dirty="0">
                <a:latin typeface="+mn-lt"/>
              </a:rPr>
              <a:t>Latest RVO Rule Setting </a:t>
            </a:r>
          </a:p>
          <a:p>
            <a:pPr marL="0" lvl="1" indent="0">
              <a:buFont typeface="Arial" panose="020B0604020202020204" pitchFamily="34" charset="0"/>
              <a:buNone/>
            </a:pPr>
            <a:r>
              <a:rPr lang="en-US" sz="2000" dirty="0">
                <a:latin typeface="+mn-lt"/>
              </a:rPr>
              <a:t>Changed renewable diesel/SAF from 1.7 to 1.6 RIN</a:t>
            </a:r>
          </a:p>
          <a:p>
            <a:pPr marL="0" lvl="1" indent="0">
              <a:buFont typeface="Arial" panose="020B0604020202020204" pitchFamily="34" charset="0"/>
              <a:buNone/>
            </a:pPr>
            <a:endParaRPr lang="en-US" sz="2000" dirty="0">
              <a:latin typeface="+mn-lt"/>
            </a:endParaRPr>
          </a:p>
          <a:p>
            <a:pPr marL="0" lvl="1" indent="0">
              <a:buFont typeface="Arial" panose="020B0604020202020204" pitchFamily="34" charset="0"/>
              <a:buNone/>
            </a:pPr>
            <a:r>
              <a:rPr lang="en-US" sz="2000" dirty="0">
                <a:latin typeface="+mn-lt"/>
              </a:rPr>
              <a:t>Half RIN rule making for foreign fuel and feedstock</a:t>
            </a:r>
          </a:p>
          <a:p>
            <a:pPr marL="0" lvl="1" indent="0">
              <a:buFont typeface="Arial" panose="020B0604020202020204" pitchFamily="34" charset="0"/>
              <a:buNone/>
            </a:pPr>
            <a:endParaRPr lang="en-US" sz="2000" dirty="0">
              <a:latin typeface="+mn-lt"/>
            </a:endParaRPr>
          </a:p>
          <a:p>
            <a:pPr marL="0" lvl="1" indent="0">
              <a:buFont typeface="Arial" panose="020B0604020202020204" pitchFamily="34" charset="0"/>
              <a:buNone/>
            </a:pPr>
            <a:r>
              <a:rPr lang="en-US" sz="2000" dirty="0">
                <a:latin typeface="+mn-lt"/>
              </a:rPr>
              <a:t>Settled SRE backlog for the most part (if such an issue can ever really be settled)</a:t>
            </a:r>
          </a:p>
        </p:txBody>
      </p:sp>
      <p:sp>
        <p:nvSpPr>
          <p:cNvPr id="2" name="Title 1">
            <a:extLst>
              <a:ext uri="{FF2B5EF4-FFF2-40B4-BE49-F238E27FC236}">
                <a16:creationId xmlns:a16="http://schemas.microsoft.com/office/drawing/2014/main" id="{71DAC72D-8E69-C2C1-9B7B-143F6534BE46}"/>
              </a:ext>
            </a:extLst>
          </p:cNvPr>
          <p:cNvSpPr>
            <a:spLocks noGrp="1"/>
          </p:cNvSpPr>
          <p:nvPr>
            <p:ph type="body" idx="10"/>
          </p:nvPr>
        </p:nvSpPr>
        <p:spPr>
          <a:xfrm>
            <a:off x="570263" y="579801"/>
            <a:ext cx="5661204" cy="424732"/>
          </a:xfrm>
        </p:spPr>
        <p:txBody>
          <a:bodyPr vert="horz" wrap="square" lIns="91440" tIns="45720" rIns="91440" bIns="45720" rtlCol="0" anchor="b">
            <a:noAutofit/>
          </a:bodyPr>
          <a:lstStyle/>
          <a:p>
            <a:r>
              <a:rPr lang="en-US" sz="3200" b="0" i="0" cap="all" dirty="0">
                <a:effectLst/>
              </a:rPr>
              <a:t>Recent Developments</a:t>
            </a:r>
          </a:p>
        </p:txBody>
      </p:sp>
      <p:sp>
        <p:nvSpPr>
          <p:cNvPr id="7" name="Slide Number Placeholder 6" hidden="1">
            <a:extLst>
              <a:ext uri="{FF2B5EF4-FFF2-40B4-BE49-F238E27FC236}">
                <a16:creationId xmlns:a16="http://schemas.microsoft.com/office/drawing/2014/main" id="{1296EB1D-B7CC-ACDA-AA4F-1EDE1610CB26}"/>
              </a:ext>
            </a:extLst>
          </p:cNvPr>
          <p:cNvSpPr>
            <a:spLocks noGrp="1"/>
          </p:cNvSpPr>
          <p:nvPr>
            <p:ph type="sldNum" sz="quarter" idx="4294967295"/>
          </p:nvPr>
        </p:nvSpPr>
        <p:spPr>
          <a:xfrm>
            <a:off x="9900458" y="6459785"/>
            <a:ext cx="1312025" cy="365125"/>
          </a:xfrm>
        </p:spPr>
        <p:txBody>
          <a:bodyPr vert="horz" lIns="91440" tIns="45720" rIns="91440" bIns="45720" rtlCol="0" anchor="ctr">
            <a:normAutofit/>
          </a:bodyPr>
          <a:lstStyle/>
          <a:p>
            <a:pPr>
              <a:lnSpc>
                <a:spcPct val="90000"/>
              </a:lnSpc>
              <a:spcAft>
                <a:spcPts val="600"/>
              </a:spcAft>
            </a:pPr>
            <a:fld id="{CC057153-B650-4DEB-B370-79DDCFDCE934}" type="slidenum">
              <a:rPr lang="en-US">
                <a:solidFill>
                  <a:schemeClr val="tx1">
                    <a:lumMod val="65000"/>
                    <a:lumOff val="35000"/>
                  </a:schemeClr>
                </a:solidFill>
              </a:rPr>
              <a:pPr>
                <a:lnSpc>
                  <a:spcPct val="90000"/>
                </a:lnSpc>
                <a:spcAft>
                  <a:spcPts val="600"/>
                </a:spcAft>
              </a:pPr>
              <a:t>12</a:t>
            </a:fld>
            <a:endParaRPr lang="en-US">
              <a:solidFill>
                <a:schemeClr val="tx1">
                  <a:lumMod val="65000"/>
                  <a:lumOff val="35000"/>
                </a:schemeClr>
              </a:solidFill>
            </a:endParaRPr>
          </a:p>
        </p:txBody>
      </p:sp>
    </p:spTree>
    <p:extLst>
      <p:ext uri="{BB962C8B-B14F-4D97-AF65-F5344CB8AC3E}">
        <p14:creationId xmlns:p14="http://schemas.microsoft.com/office/powerpoint/2010/main" val="355511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65A8F-BEA5-C1E1-4C73-4556548887B1}"/>
              </a:ext>
            </a:extLst>
          </p:cNvPr>
          <p:cNvSpPr>
            <a:spLocks noGrp="1"/>
          </p:cNvSpPr>
          <p:nvPr>
            <p:ph type="title" idx="4294967295"/>
          </p:nvPr>
        </p:nvSpPr>
        <p:spPr>
          <a:xfrm>
            <a:off x="838200" y="-1325563"/>
            <a:ext cx="10515600" cy="1325563"/>
          </a:xfrm>
          <a:prstGeom prst="rect">
            <a:avLst/>
          </a:prstGeom>
        </p:spPr>
        <p:txBody>
          <a:bodyPr anchor="b"/>
          <a:lstStyle/>
          <a:p>
            <a:r>
              <a:rPr lang="en-US" dirty="0"/>
              <a:t>Impact on Agricultural Markets</a:t>
            </a:r>
          </a:p>
        </p:txBody>
      </p:sp>
      <p:sp>
        <p:nvSpPr>
          <p:cNvPr id="3" name="Text Placeholder 2">
            <a:extLst>
              <a:ext uri="{FF2B5EF4-FFF2-40B4-BE49-F238E27FC236}">
                <a16:creationId xmlns:a16="http://schemas.microsoft.com/office/drawing/2014/main" id="{DB6DEBA9-2E1A-019F-9E30-572197E76950}"/>
              </a:ext>
            </a:extLst>
          </p:cNvPr>
          <p:cNvSpPr>
            <a:spLocks noGrp="1"/>
          </p:cNvSpPr>
          <p:nvPr>
            <p:ph type="body" idx="10"/>
          </p:nvPr>
        </p:nvSpPr>
        <p:spPr>
          <a:xfrm>
            <a:off x="288909" y="228109"/>
            <a:ext cx="5661204" cy="424732"/>
          </a:xfrm>
        </p:spPr>
        <p:txBody>
          <a:bodyPr/>
          <a:lstStyle/>
          <a:p>
            <a:r>
              <a:rPr lang="en-US" sz="2800" dirty="0">
                <a:latin typeface="+mj-lt"/>
              </a:rPr>
              <a:t>Impact on Agricultural Markets</a:t>
            </a:r>
          </a:p>
        </p:txBody>
      </p:sp>
      <p:sp>
        <p:nvSpPr>
          <p:cNvPr id="2" name="Content Placeholder 1">
            <a:extLst>
              <a:ext uri="{FF2B5EF4-FFF2-40B4-BE49-F238E27FC236}">
                <a16:creationId xmlns:a16="http://schemas.microsoft.com/office/drawing/2014/main" id="{FCC3C9EB-5651-93C1-F825-25EA20387A15}"/>
              </a:ext>
            </a:extLst>
          </p:cNvPr>
          <p:cNvSpPr>
            <a:spLocks noGrp="1"/>
          </p:cNvSpPr>
          <p:nvPr>
            <p:ph sz="half" idx="11"/>
          </p:nvPr>
        </p:nvSpPr>
        <p:spPr>
          <a:xfrm>
            <a:off x="732213" y="1068543"/>
            <a:ext cx="4061730" cy="4757071"/>
          </a:xfrm>
        </p:spPr>
        <p:txBody>
          <a:bodyPr/>
          <a:lstStyle/>
          <a:p>
            <a:r>
              <a:rPr lang="en-US" sz="2400" dirty="0">
                <a:latin typeface="+mj-lt"/>
              </a:rPr>
              <a:t>New demand for crops linked to biofuels</a:t>
            </a:r>
          </a:p>
          <a:p>
            <a:endParaRPr lang="en-US" sz="2400" dirty="0">
              <a:latin typeface="+mj-lt"/>
            </a:endParaRPr>
          </a:p>
          <a:p>
            <a:r>
              <a:rPr lang="en-US" sz="2400" dirty="0">
                <a:latin typeface="+mj-lt"/>
              </a:rPr>
              <a:t>Major demand shifter/ price shifter</a:t>
            </a:r>
          </a:p>
          <a:p>
            <a:endParaRPr lang="en-US" sz="2400" dirty="0">
              <a:latin typeface="+mj-lt"/>
            </a:endParaRPr>
          </a:p>
          <a:p>
            <a:r>
              <a:rPr lang="en-US" sz="2400" dirty="0">
                <a:latin typeface="+mj-lt"/>
              </a:rPr>
              <a:t>Acreage:</a:t>
            </a:r>
          </a:p>
          <a:p>
            <a:endParaRPr lang="en-US" dirty="0"/>
          </a:p>
          <a:p>
            <a:endParaRPr lang="en-US" dirty="0"/>
          </a:p>
        </p:txBody>
      </p:sp>
      <p:graphicFrame>
        <p:nvGraphicFramePr>
          <p:cNvPr id="5" name="Picture Placeholder 4" descr="A line graph of the U.S. Crop Acres by the Millions of Acres, with Corn and Soybeans is green, Wheat is grey, and Small grains is blue.&#10;&#10;Corn and Soybeans is between 140 to 180 million of acres from 1995 to 2025.&#10;&#10;Wheat is from 60 to 40 million of acres from 1995 to 2025.&#10;&#10;Small grains is from 30 to 15 million of acres from 1995 to 2025.">
            <a:extLst>
              <a:ext uri="{FF2B5EF4-FFF2-40B4-BE49-F238E27FC236}">
                <a16:creationId xmlns:a16="http://schemas.microsoft.com/office/drawing/2014/main" id="{96EC6656-B208-094C-AD67-B6419FCFB2D1}"/>
              </a:ext>
            </a:extLst>
          </p:cNvPr>
          <p:cNvGraphicFramePr>
            <a:graphicFrameLocks noGrp="1"/>
          </p:cNvGraphicFramePr>
          <p:nvPr>
            <p:ph type="pic" idx="1"/>
            <p:extLst>
              <p:ext uri="{D42A27DB-BD31-4B8C-83A1-F6EECF244321}">
                <p14:modId xmlns:p14="http://schemas.microsoft.com/office/powerpoint/2010/main" val="3047861300"/>
              </p:ext>
            </p:extLst>
          </p:nvPr>
        </p:nvGraphicFramePr>
        <p:xfrm>
          <a:off x="4793943" y="652463"/>
          <a:ext cx="7172388" cy="4957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2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534B6-F23E-9678-A0D0-4ED6EFEF0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D2C2B-8434-229A-0889-12BEEBC3E40B}"/>
              </a:ext>
            </a:extLst>
          </p:cNvPr>
          <p:cNvSpPr>
            <a:spLocks noGrp="1"/>
          </p:cNvSpPr>
          <p:nvPr>
            <p:ph type="title" idx="4294967295"/>
          </p:nvPr>
        </p:nvSpPr>
        <p:spPr>
          <a:xfrm>
            <a:off x="268338" y="155069"/>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all" spc="0" normalizeH="0" baseline="0" noProof="0" dirty="0">
                <a:ln>
                  <a:noFill/>
                </a:ln>
                <a:solidFill>
                  <a:srgbClr val="63666A"/>
                </a:solidFill>
                <a:effectLst/>
                <a:uLnTx/>
                <a:uFillTx/>
                <a:latin typeface="+mj-lt"/>
                <a:ea typeface="Roboto" panose="02000000000000000000" pitchFamily="2" charset="0"/>
                <a:cs typeface="+mn-cs"/>
              </a:rPr>
              <a:t>Corn Used for ethanol</a:t>
            </a:r>
          </a:p>
        </p:txBody>
      </p:sp>
      <p:graphicFrame>
        <p:nvGraphicFramePr>
          <p:cNvPr id="3" name="Content Placeholder 2" descr="A bar graph for the Corn used for Ethanol from 1990 to 2025, with Corn Used for Ethanol in blue anf Ethanol Acres as an orange line. &#10;&#10;The high for Corn used for Ethanol was in 2017 at 5,500 millions of bushels and 35 millions of acres. The low was in 1990, which was under 1,000 million of bushels and under 5 million of acres.">
            <a:extLst>
              <a:ext uri="{FF2B5EF4-FFF2-40B4-BE49-F238E27FC236}">
                <a16:creationId xmlns:a16="http://schemas.microsoft.com/office/drawing/2014/main" id="{AF13C89B-5204-75A0-74AB-F8D905184CFE}"/>
              </a:ext>
            </a:extLst>
          </p:cNvPr>
          <p:cNvGraphicFramePr>
            <a:graphicFrameLocks noGrp="1"/>
          </p:cNvGraphicFramePr>
          <p:nvPr>
            <p:ph sz="half" idx="11"/>
            <p:extLst>
              <p:ext uri="{D42A27DB-BD31-4B8C-83A1-F6EECF244321}">
                <p14:modId xmlns:p14="http://schemas.microsoft.com/office/powerpoint/2010/main" val="1233314411"/>
              </p:ext>
            </p:extLst>
          </p:nvPr>
        </p:nvGraphicFramePr>
        <p:xfrm>
          <a:off x="268338" y="579802"/>
          <a:ext cx="11722379" cy="4984236"/>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a:extLst>
              <a:ext uri="{FF2B5EF4-FFF2-40B4-BE49-F238E27FC236}">
                <a16:creationId xmlns:a16="http://schemas.microsoft.com/office/drawing/2014/main" id="{D001A0BC-69A9-532D-9326-27B990858029}"/>
              </a:ext>
            </a:extLst>
          </p:cNvPr>
          <p:cNvSpPr>
            <a:spLocks noGrp="1"/>
          </p:cNvSpPr>
          <p:nvPr>
            <p:ph type="sldNum" sz="quarter" idx="4294967295"/>
          </p:nvPr>
        </p:nvSpPr>
        <p:spPr>
          <a:xfrm>
            <a:off x="9900458" y="6459785"/>
            <a:ext cx="1312025" cy="365125"/>
          </a:xfrm>
        </p:spPr>
        <p:txBody>
          <a:bodyPr vert="horz" lIns="91440" tIns="45720" rIns="91440" bIns="45720" rtlCol="0" anchor="ctr">
            <a:normAutofit/>
          </a:bodyPr>
          <a:lstStyle/>
          <a:p>
            <a:pPr>
              <a:lnSpc>
                <a:spcPct val="90000"/>
              </a:lnSpc>
              <a:spcAft>
                <a:spcPts val="600"/>
              </a:spcAft>
            </a:pPr>
            <a:fld id="{2DE90F28-AFBB-4AB2-AA79-6D3F72ED131B}" type="slidenum">
              <a:rPr lang="en-US">
                <a:solidFill>
                  <a:schemeClr val="tx1">
                    <a:lumMod val="65000"/>
                    <a:lumOff val="35000"/>
                  </a:schemeClr>
                </a:solidFill>
              </a:rPr>
              <a:pPr>
                <a:lnSpc>
                  <a:spcPct val="90000"/>
                </a:lnSpc>
                <a:spcAft>
                  <a:spcPts val="600"/>
                </a:spcAft>
              </a:pPr>
              <a:t>14</a:t>
            </a:fld>
            <a:endParaRPr lang="en-US">
              <a:solidFill>
                <a:schemeClr val="tx1">
                  <a:lumMod val="65000"/>
                  <a:lumOff val="35000"/>
                </a:schemeClr>
              </a:solidFill>
            </a:endParaRPr>
          </a:p>
        </p:txBody>
      </p:sp>
    </p:spTree>
    <p:extLst>
      <p:ext uri="{BB962C8B-B14F-4D97-AF65-F5344CB8AC3E}">
        <p14:creationId xmlns:p14="http://schemas.microsoft.com/office/powerpoint/2010/main" val="376167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8456-1E76-CF41-C8A6-D20F7329C25B}"/>
              </a:ext>
            </a:extLst>
          </p:cNvPr>
          <p:cNvSpPr>
            <a:spLocks noGrp="1"/>
          </p:cNvSpPr>
          <p:nvPr>
            <p:ph type="title" idx="4294967295"/>
          </p:nvPr>
        </p:nvSpPr>
        <p:spPr>
          <a:xfrm>
            <a:off x="294217" y="174153"/>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all" spc="0" normalizeH="0" baseline="0" noProof="0" dirty="0">
                <a:ln>
                  <a:noFill/>
                </a:ln>
                <a:solidFill>
                  <a:srgbClr val="63666A"/>
                </a:solidFill>
                <a:effectLst/>
                <a:uLnTx/>
                <a:uFillTx/>
                <a:latin typeface="+mj-lt"/>
                <a:ea typeface="Roboto" panose="02000000000000000000" pitchFamily="2" charset="0"/>
                <a:cs typeface="+mn-cs"/>
              </a:rPr>
              <a:t>Soybean Oil for Biodiesel</a:t>
            </a:r>
          </a:p>
        </p:txBody>
      </p:sp>
      <p:graphicFrame>
        <p:nvGraphicFramePr>
          <p:cNvPr id="3" name="Content Placeholder 2" descr="A bar chart for the Soybean Oil for Biodiesel from 2007 to 2025 by millions of pounds. &#10;&#10;The high was in 2025/26, just under 16,000 millions of pounds and the low was in 2009/10, which is just under 2,000 millions of pounds.">
            <a:extLst>
              <a:ext uri="{FF2B5EF4-FFF2-40B4-BE49-F238E27FC236}">
                <a16:creationId xmlns:a16="http://schemas.microsoft.com/office/drawing/2014/main" id="{7FBAE4F3-221C-CFEC-31F8-55A497EFDBDF}"/>
              </a:ext>
            </a:extLst>
          </p:cNvPr>
          <p:cNvGraphicFramePr>
            <a:graphicFrameLocks noGrp="1"/>
          </p:cNvGraphicFramePr>
          <p:nvPr>
            <p:ph sz="half" idx="11"/>
            <p:extLst>
              <p:ext uri="{D42A27DB-BD31-4B8C-83A1-F6EECF244321}">
                <p14:modId xmlns:p14="http://schemas.microsoft.com/office/powerpoint/2010/main" val="849184861"/>
              </p:ext>
            </p:extLst>
          </p:nvPr>
        </p:nvGraphicFramePr>
        <p:xfrm>
          <a:off x="232913" y="500332"/>
          <a:ext cx="11731925" cy="502057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a:extLst>
              <a:ext uri="{FF2B5EF4-FFF2-40B4-BE49-F238E27FC236}">
                <a16:creationId xmlns:a16="http://schemas.microsoft.com/office/drawing/2014/main" id="{D894D45C-899D-8EA8-67F5-8F22349AD192}"/>
              </a:ext>
            </a:extLst>
          </p:cNvPr>
          <p:cNvSpPr>
            <a:spLocks noGrp="1"/>
          </p:cNvSpPr>
          <p:nvPr>
            <p:ph type="sldNum" sz="quarter" idx="4294967295"/>
          </p:nvPr>
        </p:nvSpPr>
        <p:spPr>
          <a:xfrm>
            <a:off x="9900458" y="6459785"/>
            <a:ext cx="1312025" cy="365125"/>
          </a:xfrm>
        </p:spPr>
        <p:txBody>
          <a:bodyPr vert="horz" lIns="91440" tIns="45720" rIns="91440" bIns="45720" rtlCol="0" anchor="ctr">
            <a:normAutofit/>
          </a:bodyPr>
          <a:lstStyle/>
          <a:p>
            <a:pPr>
              <a:lnSpc>
                <a:spcPct val="90000"/>
              </a:lnSpc>
              <a:spcAft>
                <a:spcPts val="600"/>
              </a:spcAft>
            </a:pPr>
            <a:fld id="{2DE90F28-AFBB-4AB2-AA79-6D3F72ED131B}" type="slidenum">
              <a:rPr lang="en-US">
                <a:solidFill>
                  <a:schemeClr val="tx1">
                    <a:lumMod val="65000"/>
                    <a:lumOff val="35000"/>
                  </a:schemeClr>
                </a:solidFill>
              </a:rPr>
              <a:pPr>
                <a:lnSpc>
                  <a:spcPct val="90000"/>
                </a:lnSpc>
                <a:spcAft>
                  <a:spcPts val="600"/>
                </a:spcAft>
              </a:pPr>
              <a:t>15</a:t>
            </a:fld>
            <a:endParaRPr lang="en-US">
              <a:solidFill>
                <a:schemeClr val="tx1">
                  <a:lumMod val="65000"/>
                  <a:lumOff val="35000"/>
                </a:schemeClr>
              </a:solidFill>
            </a:endParaRPr>
          </a:p>
        </p:txBody>
      </p:sp>
    </p:spTree>
    <p:extLst>
      <p:ext uri="{BB962C8B-B14F-4D97-AF65-F5344CB8AC3E}">
        <p14:creationId xmlns:p14="http://schemas.microsoft.com/office/powerpoint/2010/main" val="325430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CCFC-7F28-718E-F313-3992C100DD35}"/>
              </a:ext>
            </a:extLst>
          </p:cNvPr>
          <p:cNvSpPr>
            <a:spLocks noGrp="1"/>
          </p:cNvSpPr>
          <p:nvPr>
            <p:ph type="title" idx="4294967295"/>
          </p:nvPr>
        </p:nvSpPr>
        <p:spPr>
          <a:xfrm>
            <a:off x="570263" y="579801"/>
            <a:ext cx="5661204"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all" spc="0" normalizeH="0" baseline="0" noProof="0" dirty="0">
                <a:ln>
                  <a:noFill/>
                </a:ln>
                <a:solidFill>
                  <a:srgbClr val="63666A"/>
                </a:solidFill>
                <a:effectLst/>
                <a:uLnTx/>
                <a:uFillTx/>
                <a:latin typeface="+mj-lt"/>
                <a:ea typeface="Roboto" panose="02000000000000000000" pitchFamily="2" charset="0"/>
                <a:cs typeface="+mn-cs"/>
              </a:rPr>
              <a:t>Price Impacts</a:t>
            </a:r>
          </a:p>
        </p:txBody>
      </p:sp>
      <p:pic>
        <p:nvPicPr>
          <p:cNvPr id="8" name="Content Placeholder 7" descr="Three graphs for the Corn Price by Bushel, Soybean Price by Bushel and Wheat Price by Bushel. &#10;&#10;The highest Corn Price was in 2012 at almost $8/bushel and the lowest in 2005, which is just under $2/bushel.&#10;&#10;The highest Soybean Price was in 2022 at $16/bushel and lowest in 2006 at $/bushel.&#10;&#10;The highest Wheat Price was in 2022, which was just under $12/bushel and the lowest in 2000, which is slightly above $2/bushel.">
            <a:extLst>
              <a:ext uri="{FF2B5EF4-FFF2-40B4-BE49-F238E27FC236}">
                <a16:creationId xmlns:a16="http://schemas.microsoft.com/office/drawing/2014/main" id="{F7BEA1E5-7C90-C444-96B9-D9750A9C5CB7}"/>
              </a:ext>
            </a:extLst>
          </p:cNvPr>
          <p:cNvPicPr>
            <a:picLocks noGrp="1" noChangeAspect="1"/>
          </p:cNvPicPr>
          <p:nvPr>
            <p:ph sz="half" idx="11"/>
          </p:nvPr>
        </p:nvPicPr>
        <p:blipFill>
          <a:blip r:embed="rId2"/>
          <a:stretch>
            <a:fillRect/>
          </a:stretch>
        </p:blipFill>
        <p:spPr>
          <a:xfrm>
            <a:off x="128178" y="1258148"/>
            <a:ext cx="11897045" cy="3702041"/>
          </a:xfrm>
        </p:spPr>
      </p:pic>
      <p:sp>
        <p:nvSpPr>
          <p:cNvPr id="7" name="Slide Number Placeholder 6">
            <a:extLst>
              <a:ext uri="{FF2B5EF4-FFF2-40B4-BE49-F238E27FC236}">
                <a16:creationId xmlns:a16="http://schemas.microsoft.com/office/drawing/2014/main" id="{0D3A779B-888A-F349-DCB6-B53551C2F74F}"/>
              </a:ext>
            </a:extLst>
          </p:cNvPr>
          <p:cNvSpPr>
            <a:spLocks noGrp="1"/>
          </p:cNvSpPr>
          <p:nvPr>
            <p:ph type="sldNum" sz="quarter" idx="4294967295"/>
          </p:nvPr>
        </p:nvSpPr>
        <p:spPr>
          <a:xfrm>
            <a:off x="9900458" y="6459785"/>
            <a:ext cx="1312025" cy="365125"/>
          </a:xfrm>
        </p:spPr>
        <p:txBody>
          <a:bodyPr vert="horz" lIns="91440" tIns="45720" rIns="91440" bIns="45720" rtlCol="0" anchor="ctr">
            <a:normAutofit/>
          </a:bodyPr>
          <a:lstStyle/>
          <a:p>
            <a:pPr>
              <a:lnSpc>
                <a:spcPct val="90000"/>
              </a:lnSpc>
              <a:spcAft>
                <a:spcPts val="600"/>
              </a:spcAft>
            </a:pPr>
            <a:fld id="{2DE90F28-AFBB-4AB2-AA79-6D3F72ED131B}" type="slidenum">
              <a:rPr lang="en-US">
                <a:solidFill>
                  <a:schemeClr val="tx1">
                    <a:lumMod val="65000"/>
                    <a:lumOff val="35000"/>
                  </a:schemeClr>
                </a:solidFill>
              </a:rPr>
              <a:pPr>
                <a:lnSpc>
                  <a:spcPct val="90000"/>
                </a:lnSpc>
                <a:spcAft>
                  <a:spcPts val="600"/>
                </a:spcAft>
              </a:pPr>
              <a:t>16</a:t>
            </a:fld>
            <a:endParaRPr lang="en-US">
              <a:solidFill>
                <a:schemeClr val="tx1">
                  <a:lumMod val="65000"/>
                  <a:lumOff val="35000"/>
                </a:schemeClr>
              </a:solidFill>
            </a:endParaRPr>
          </a:p>
        </p:txBody>
      </p:sp>
    </p:spTree>
    <p:extLst>
      <p:ext uri="{BB962C8B-B14F-4D97-AF65-F5344CB8AC3E}">
        <p14:creationId xmlns:p14="http://schemas.microsoft.com/office/powerpoint/2010/main" val="67892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EF99D-2809-4942-8124-134F952EED7A}"/>
              </a:ext>
            </a:extLst>
          </p:cNvPr>
          <p:cNvSpPr>
            <a:spLocks noGrp="1"/>
          </p:cNvSpPr>
          <p:nvPr>
            <p:ph type="title"/>
          </p:nvPr>
        </p:nvSpPr>
        <p:spPr/>
        <p:txBody>
          <a:bodyPr/>
          <a:lstStyle/>
          <a:p>
            <a:r>
              <a:rPr lang="en-US" dirty="0"/>
              <a:t>Todd Hubbs</a:t>
            </a:r>
          </a:p>
        </p:txBody>
      </p:sp>
      <p:sp>
        <p:nvSpPr>
          <p:cNvPr id="4" name="Subtitle 3">
            <a:extLst>
              <a:ext uri="{FF2B5EF4-FFF2-40B4-BE49-F238E27FC236}">
                <a16:creationId xmlns:a16="http://schemas.microsoft.com/office/drawing/2014/main" id="{F5C66045-2A36-C84E-BC7E-A8C5FE121958}"/>
              </a:ext>
            </a:extLst>
          </p:cNvPr>
          <p:cNvSpPr>
            <a:spLocks noGrp="1"/>
          </p:cNvSpPr>
          <p:nvPr>
            <p:ph type="subTitle" idx="1"/>
          </p:nvPr>
        </p:nvSpPr>
        <p:spPr/>
        <p:txBody>
          <a:bodyPr/>
          <a:lstStyle/>
          <a:p>
            <a:r>
              <a:rPr lang="en-US" dirty="0"/>
              <a:t>Department of Agricultural Economics</a:t>
            </a:r>
          </a:p>
        </p:txBody>
      </p:sp>
      <p:sp>
        <p:nvSpPr>
          <p:cNvPr id="5" name="Content Placeholder 4">
            <a:extLst>
              <a:ext uri="{FF2B5EF4-FFF2-40B4-BE49-F238E27FC236}">
                <a16:creationId xmlns:a16="http://schemas.microsoft.com/office/drawing/2014/main" id="{016BA88D-E081-0B48-BB62-774E48FA0E14}"/>
              </a:ext>
            </a:extLst>
          </p:cNvPr>
          <p:cNvSpPr>
            <a:spLocks noGrp="1"/>
          </p:cNvSpPr>
          <p:nvPr>
            <p:ph sz="half" idx="11"/>
          </p:nvPr>
        </p:nvSpPr>
        <p:spPr>
          <a:xfrm>
            <a:off x="578557" y="2298447"/>
            <a:ext cx="4234983" cy="1569660"/>
          </a:xfrm>
        </p:spPr>
        <p:txBody>
          <a:bodyPr/>
          <a:lstStyle/>
          <a:p>
            <a:r>
              <a:rPr lang="en-US" b="1" dirty="0"/>
              <a:t>O | </a:t>
            </a:r>
            <a:r>
              <a:rPr lang="en-US" dirty="0"/>
              <a:t>405.744.6061</a:t>
            </a:r>
          </a:p>
          <a:p>
            <a:r>
              <a:rPr lang="en-US" b="1" dirty="0"/>
              <a:t>E | </a:t>
            </a:r>
            <a:r>
              <a:rPr lang="en-US" dirty="0"/>
              <a:t>todd.hubbs@okstate.edu</a:t>
            </a:r>
          </a:p>
          <a:p>
            <a:r>
              <a:rPr lang="en-US" dirty="0"/>
              <a:t>120 Agricultural Hall	</a:t>
            </a:r>
          </a:p>
          <a:p>
            <a:r>
              <a:rPr lang="en-US" dirty="0"/>
              <a:t>Stillwater, OK 74078</a:t>
            </a:r>
          </a:p>
        </p:txBody>
      </p:sp>
      <p:pic>
        <p:nvPicPr>
          <p:cNvPr id="8" name="Picture 7" descr="A QR Code for the Webinar Survey Code, that goes to www.okstatecasnr.az1.qualtrics.com/jfe/form/ when scanned.">
            <a:extLst>
              <a:ext uri="{FF2B5EF4-FFF2-40B4-BE49-F238E27FC236}">
                <a16:creationId xmlns:a16="http://schemas.microsoft.com/office/drawing/2014/main" id="{628D82BE-C70E-C9F7-1511-ACBCADC247A1}"/>
              </a:ext>
            </a:extLst>
          </p:cNvPr>
          <p:cNvPicPr>
            <a:picLocks noChangeAspect="1"/>
          </p:cNvPicPr>
          <p:nvPr/>
        </p:nvPicPr>
        <p:blipFill>
          <a:blip r:embed="rId2"/>
          <a:stretch>
            <a:fillRect/>
          </a:stretch>
        </p:blipFill>
        <p:spPr>
          <a:xfrm>
            <a:off x="7748677" y="2424261"/>
            <a:ext cx="2887692" cy="2887692"/>
          </a:xfrm>
          <a:prstGeom prst="rect">
            <a:avLst/>
          </a:prstGeom>
        </p:spPr>
      </p:pic>
      <p:sp>
        <p:nvSpPr>
          <p:cNvPr id="6" name="TextBox 5">
            <a:extLst>
              <a:ext uri="{FF2B5EF4-FFF2-40B4-BE49-F238E27FC236}">
                <a16:creationId xmlns:a16="http://schemas.microsoft.com/office/drawing/2014/main" id="{C28CD84D-7F0B-242B-C883-29234515D2BC}"/>
              </a:ext>
            </a:extLst>
          </p:cNvPr>
          <p:cNvSpPr txBox="1"/>
          <p:nvPr/>
        </p:nvSpPr>
        <p:spPr>
          <a:xfrm>
            <a:off x="5115464" y="1971938"/>
            <a:ext cx="6340415" cy="3693319"/>
          </a:xfrm>
          <a:prstGeom prst="rect">
            <a:avLst/>
          </a:prstGeom>
          <a:solidFill>
            <a:schemeClr val="bg1"/>
          </a:solidFill>
        </p:spPr>
        <p:txBody>
          <a:bodyPr wrap="square" rtlCol="0">
            <a:spAutoFit/>
          </a:bodyPr>
          <a:lstStyle/>
          <a:p>
            <a:r>
              <a:rPr lang="en-US" dirty="0"/>
              <a:t>Webinar survey QR Code: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82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23D8-7F2B-DDD2-6B68-7303C9460648}"/>
              </a:ext>
            </a:extLst>
          </p:cNvPr>
          <p:cNvSpPr>
            <a:spLocks noGrp="1"/>
          </p:cNvSpPr>
          <p:nvPr>
            <p:ph type="title"/>
          </p:nvPr>
        </p:nvSpPr>
        <p:spPr>
          <a:xfrm>
            <a:off x="965030" y="963997"/>
            <a:ext cx="3084761" cy="4938361"/>
          </a:xfrm>
        </p:spPr>
        <p:txBody>
          <a:bodyPr vert="horz" lIns="91440" tIns="45720" rIns="91440" bIns="45720" rtlCol="0" anchor="ctr">
            <a:normAutofit/>
          </a:bodyPr>
          <a:lstStyle/>
          <a:p>
            <a:r>
              <a:rPr lang="en-US" sz="4400" b="0" i="0" cap="all" dirty="0">
                <a:solidFill>
                  <a:schemeClr val="tx1">
                    <a:lumMod val="75000"/>
                    <a:lumOff val="25000"/>
                  </a:schemeClr>
                </a:solidFill>
                <a:effectLst/>
              </a:rPr>
              <a:t>RFS Overview</a:t>
            </a:r>
          </a:p>
        </p:txBody>
      </p:sp>
      <p:sp>
        <p:nvSpPr>
          <p:cNvPr id="5" name="Content Placeholder 4">
            <a:extLst>
              <a:ext uri="{FF2B5EF4-FFF2-40B4-BE49-F238E27FC236}">
                <a16:creationId xmlns:a16="http://schemas.microsoft.com/office/drawing/2014/main" id="{F24EAB2C-D2DD-3BB3-217D-5EE5D4D766E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86245" y="376911"/>
            <a:ext cx="6485328" cy="4938851"/>
          </a:xfrm>
        </p:spPr>
        <p:txBody>
          <a:bodyPr>
            <a:noAutofit/>
          </a:bodyPr>
          <a:lstStyle/>
          <a:p>
            <a:pPr marL="0" indent="0">
              <a:spcBef>
                <a:spcPts val="2500"/>
              </a:spcBef>
              <a:buFont typeface="Arial" panose="020B0604020202020204" pitchFamily="34" charset="0"/>
              <a:buNone/>
            </a:pPr>
            <a:r>
              <a:rPr lang="en-US" b="1" dirty="0"/>
              <a:t>RFS Legislative Background</a:t>
            </a:r>
          </a:p>
          <a:p>
            <a:pPr marL="0" lvl="1" indent="0">
              <a:buFont typeface="Arial" panose="020B0604020202020204" pitchFamily="34" charset="0"/>
              <a:buNone/>
            </a:pPr>
            <a:r>
              <a:rPr lang="en-US" sz="2000" dirty="0"/>
              <a:t>The RFS was established in 2005 and expanded in 2007 to improve energy security and promote renewable fuels.</a:t>
            </a:r>
          </a:p>
          <a:p>
            <a:pPr marL="0" indent="0">
              <a:spcBef>
                <a:spcPts val="2500"/>
              </a:spcBef>
              <a:buFont typeface="Arial" panose="020B0604020202020204" pitchFamily="34" charset="0"/>
              <a:buNone/>
            </a:pPr>
            <a:r>
              <a:rPr lang="en-US" b="1" dirty="0"/>
              <a:t>Renewable Fuel Mandates</a:t>
            </a:r>
          </a:p>
          <a:p>
            <a:pPr marL="0" lvl="1" indent="0">
              <a:buFont typeface="Arial" panose="020B0604020202020204" pitchFamily="34" charset="0"/>
              <a:buNone/>
            </a:pPr>
            <a:r>
              <a:rPr lang="en-US" sz="2000" dirty="0"/>
              <a:t>RFS mandates specific volumes of renewable fuels blended into transportation fuels via Renewable Volume Obligations.</a:t>
            </a:r>
          </a:p>
          <a:p>
            <a:pPr marL="0" indent="0">
              <a:spcBef>
                <a:spcPts val="2500"/>
              </a:spcBef>
              <a:buFont typeface="Arial" panose="020B0604020202020204" pitchFamily="34" charset="0"/>
              <a:buNone/>
            </a:pPr>
            <a:r>
              <a:rPr lang="en-US" b="1" dirty="0"/>
              <a:t>Fuel Categories and Emissions</a:t>
            </a:r>
          </a:p>
          <a:p>
            <a:pPr marL="0" lvl="1" indent="0">
              <a:buFont typeface="Arial" panose="020B0604020202020204" pitchFamily="34" charset="0"/>
              <a:buNone/>
            </a:pPr>
            <a:r>
              <a:rPr lang="en-US" sz="2000" dirty="0"/>
              <a:t>Four fuel categories include cellulosic, biomass-based diesel, total advanced, and conventional biofuels based on emissions and feedstock.</a:t>
            </a:r>
          </a:p>
          <a:p>
            <a:pPr marL="0" indent="0">
              <a:spcBef>
                <a:spcPts val="2500"/>
              </a:spcBef>
              <a:buFont typeface="Arial" panose="020B0604020202020204" pitchFamily="34" charset="0"/>
              <a:buNone/>
            </a:pPr>
            <a:r>
              <a:rPr lang="en-US" b="1" dirty="0"/>
              <a:t>EPA Standards and Market Impact</a:t>
            </a:r>
          </a:p>
          <a:p>
            <a:pPr marL="0" lvl="1" indent="0">
              <a:buFont typeface="Arial" panose="020B0604020202020204" pitchFamily="34" charset="0"/>
              <a:buNone/>
            </a:pPr>
            <a:r>
              <a:rPr lang="en-US" sz="2000" dirty="0"/>
              <a:t>EPA annually sets percentage standards translating volumes to blended fuel requirements, promoting renewable fuel markets.</a:t>
            </a:r>
          </a:p>
        </p:txBody>
      </p:sp>
    </p:spTree>
    <p:extLst>
      <p:ext uri="{BB962C8B-B14F-4D97-AF65-F5344CB8AC3E}">
        <p14:creationId xmlns:p14="http://schemas.microsoft.com/office/powerpoint/2010/main" val="208000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9497-179D-DC1E-4A7A-0D06D8A85B09}"/>
              </a:ext>
            </a:extLst>
          </p:cNvPr>
          <p:cNvSpPr>
            <a:spLocks noGrp="1"/>
          </p:cNvSpPr>
          <p:nvPr>
            <p:ph type="title"/>
          </p:nvPr>
        </p:nvSpPr>
        <p:spPr>
          <a:xfrm>
            <a:off x="318049" y="959819"/>
            <a:ext cx="3254691" cy="4938361"/>
          </a:xfrm>
        </p:spPr>
        <p:txBody>
          <a:bodyPr vert="horz" lIns="91440" tIns="45720" rIns="91440" bIns="45720" rtlCol="0" anchor="ctr">
            <a:normAutofit/>
          </a:bodyPr>
          <a:lstStyle/>
          <a:p>
            <a:r>
              <a:rPr lang="en-US" sz="4400" b="0" i="0" cap="all" dirty="0">
                <a:solidFill>
                  <a:schemeClr val="tx1">
                    <a:lumMod val="75000"/>
                    <a:lumOff val="25000"/>
                  </a:schemeClr>
                </a:solidFill>
                <a:effectLst/>
              </a:rPr>
              <a:t>Mandate Structure</a:t>
            </a:r>
          </a:p>
        </p:txBody>
      </p:sp>
      <p:sp>
        <p:nvSpPr>
          <p:cNvPr id="5" name="Content Placeholder 4">
            <a:extLst>
              <a:ext uri="{FF2B5EF4-FFF2-40B4-BE49-F238E27FC236}">
                <a16:creationId xmlns:a16="http://schemas.microsoft.com/office/drawing/2014/main" id="{EB9A078D-B36C-456C-DFB2-091DC18EEE8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58837" y="296910"/>
            <a:ext cx="6135097" cy="5243139"/>
          </a:xfrm>
        </p:spPr>
        <p:txBody>
          <a:bodyPr>
            <a:noAutofit/>
          </a:bodyPr>
          <a:lstStyle/>
          <a:p>
            <a:pPr marL="0" indent="0">
              <a:spcBef>
                <a:spcPts val="2500"/>
              </a:spcBef>
              <a:buFont typeface="Arial" panose="020B0604020202020204" pitchFamily="34" charset="0"/>
              <a:buNone/>
            </a:pPr>
            <a:r>
              <a:rPr lang="en-US" b="1" dirty="0"/>
              <a:t>Prioritization of Biofuels</a:t>
            </a:r>
          </a:p>
          <a:p>
            <a:pPr marL="0" lvl="1" indent="0">
              <a:buFont typeface="Arial" panose="020B0604020202020204" pitchFamily="34" charset="0"/>
              <a:buNone/>
            </a:pPr>
            <a:r>
              <a:rPr lang="en-US" sz="2000" dirty="0"/>
              <a:t>RFS mandates prioritize biofuels based on greenhouse gas emission reductions.</a:t>
            </a:r>
          </a:p>
          <a:p>
            <a:pPr marL="0" indent="0">
              <a:spcBef>
                <a:spcPts val="2500"/>
              </a:spcBef>
              <a:buFont typeface="Arial" panose="020B0604020202020204" pitchFamily="34" charset="0"/>
              <a:buNone/>
            </a:pPr>
            <a:r>
              <a:rPr lang="en-US" b="1" dirty="0"/>
              <a:t>Equivalence Values</a:t>
            </a:r>
          </a:p>
          <a:p>
            <a:pPr marL="0" lvl="1" indent="0">
              <a:buFont typeface="Arial" panose="020B0604020202020204" pitchFamily="34" charset="0"/>
              <a:buNone/>
            </a:pPr>
            <a:r>
              <a:rPr lang="en-US" sz="2000" dirty="0"/>
              <a:t>Equivalence values standardize compliance using energy content: ethanol at 1, biodiesel 1.5, renewable diesel up to 1.6 (it was 1.7). </a:t>
            </a:r>
          </a:p>
          <a:p>
            <a:pPr marL="0" lvl="1" indent="0">
              <a:buFont typeface="Arial" panose="020B0604020202020204" pitchFamily="34" charset="0"/>
              <a:buNone/>
            </a:pPr>
            <a:endParaRPr lang="en-US" sz="2000" b="1" dirty="0"/>
          </a:p>
          <a:p>
            <a:pPr marL="0" lvl="1" indent="0">
              <a:buFont typeface="Arial" panose="020B0604020202020204" pitchFamily="34" charset="0"/>
              <a:buNone/>
            </a:pPr>
            <a:r>
              <a:rPr lang="en-US" b="1" dirty="0"/>
              <a:t>Regulatory Flexibility</a:t>
            </a:r>
          </a:p>
          <a:p>
            <a:pPr marL="0" lvl="1" indent="0">
              <a:buFont typeface="Arial" panose="020B0604020202020204" pitchFamily="34" charset="0"/>
              <a:buNone/>
            </a:pPr>
            <a:r>
              <a:rPr lang="en-US" sz="2000" dirty="0"/>
              <a:t>The EPA can modify mandates via waivers to address production shortfalls and economic or environmental concerns.</a:t>
            </a:r>
          </a:p>
          <a:p>
            <a:pPr marL="0" indent="0">
              <a:spcBef>
                <a:spcPts val="2500"/>
              </a:spcBef>
              <a:buFont typeface="Arial" panose="020B0604020202020204" pitchFamily="34" charset="0"/>
              <a:buNone/>
            </a:pPr>
            <a:r>
              <a:rPr lang="en-US" b="1" dirty="0"/>
              <a:t>Mandate Timeline</a:t>
            </a:r>
          </a:p>
          <a:p>
            <a:pPr marL="0" lvl="1" indent="0">
              <a:buFont typeface="Arial" panose="020B0604020202020204" pitchFamily="34" charset="0"/>
              <a:buNone/>
            </a:pPr>
            <a:r>
              <a:rPr lang="en-US" sz="2000" dirty="0"/>
              <a:t>The 2007 statute sets volumetric biofuel standards through 2022, shifting focus from conventional to advanced fuels.</a:t>
            </a:r>
          </a:p>
        </p:txBody>
      </p:sp>
    </p:spTree>
    <p:extLst>
      <p:ext uri="{BB962C8B-B14F-4D97-AF65-F5344CB8AC3E}">
        <p14:creationId xmlns:p14="http://schemas.microsoft.com/office/powerpoint/2010/main" val="802545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BFA4-E9F4-E091-C417-A62ED8F7E04A}"/>
              </a:ext>
            </a:extLst>
          </p:cNvPr>
          <p:cNvSpPr>
            <a:spLocks noGrp="1"/>
          </p:cNvSpPr>
          <p:nvPr>
            <p:ph type="title"/>
          </p:nvPr>
        </p:nvSpPr>
        <p:spPr>
          <a:xfrm>
            <a:off x="301658" y="963997"/>
            <a:ext cx="4072379" cy="4938361"/>
          </a:xfrm>
        </p:spPr>
        <p:txBody>
          <a:bodyPr vert="horz" lIns="91440" tIns="45720" rIns="91440" bIns="45720" rtlCol="0" anchor="ctr">
            <a:normAutofit/>
          </a:bodyPr>
          <a:lstStyle/>
          <a:p>
            <a:r>
              <a:rPr lang="en-US" sz="3700" b="0" i="0" cap="all" dirty="0">
                <a:effectLst/>
              </a:rPr>
              <a:t>Compliance Basics and Renewable Identification Numbers (RINs)</a:t>
            </a:r>
          </a:p>
        </p:txBody>
      </p:sp>
      <p:sp>
        <p:nvSpPr>
          <p:cNvPr id="5" name="TextBox 4">
            <a:extLst>
              <a:ext uri="{FF2B5EF4-FFF2-40B4-BE49-F238E27FC236}">
                <a16:creationId xmlns:a16="http://schemas.microsoft.com/office/drawing/2014/main" id="{F027B16E-F523-40C8-AF88-D463776CE83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94935" y="91949"/>
            <a:ext cx="6135097" cy="5180682"/>
          </a:xfrm>
          <a:prstGeom prst="rect">
            <a:avLst/>
          </a:prstGeom>
        </p:spPr>
        <p:txBody>
          <a:bodyPr>
            <a:noAutofit/>
          </a:bodyPr>
          <a:lstStyle/>
          <a:p>
            <a:pPr marL="0" indent="0">
              <a:spcBef>
                <a:spcPts val="2500"/>
              </a:spcBef>
              <a:spcAft>
                <a:spcPts val="600"/>
              </a:spcAft>
              <a:buNone/>
            </a:pPr>
            <a:r>
              <a:rPr lang="en-US" b="1" dirty="0"/>
              <a:t>Obligated Parties' Responsibilities</a:t>
            </a:r>
          </a:p>
          <a:p>
            <a:pPr marL="0" lvl="1" indent="0">
              <a:spcBef>
                <a:spcPts val="1000"/>
              </a:spcBef>
              <a:spcAft>
                <a:spcPts val="600"/>
              </a:spcAft>
              <a:buNone/>
            </a:pPr>
            <a:r>
              <a:rPr lang="en-US" dirty="0"/>
              <a:t>Refiners and importers must meet annual Renewable Volume Obligations by acquiring and retiring RINs to comply with RFS program.</a:t>
            </a:r>
          </a:p>
          <a:p>
            <a:pPr marL="0" indent="0">
              <a:spcBef>
                <a:spcPts val="2500"/>
              </a:spcBef>
              <a:spcAft>
                <a:spcPts val="600"/>
              </a:spcAft>
              <a:buNone/>
            </a:pPr>
            <a:r>
              <a:rPr lang="en-US" b="1" dirty="0"/>
              <a:t>Role of Renewable Identification Numbers</a:t>
            </a:r>
          </a:p>
          <a:p>
            <a:pPr marL="0" lvl="1" indent="0">
              <a:spcBef>
                <a:spcPts val="1000"/>
              </a:spcBef>
              <a:spcAft>
                <a:spcPts val="600"/>
              </a:spcAft>
              <a:buNone/>
            </a:pPr>
            <a:r>
              <a:rPr lang="en-US" dirty="0"/>
              <a:t>RINs are credits generated from renewable fuel production that can be traded to provide flexibility in meeting compliance requirements.</a:t>
            </a:r>
          </a:p>
          <a:p>
            <a:pPr marL="0" indent="0">
              <a:spcBef>
                <a:spcPts val="2500"/>
              </a:spcBef>
              <a:spcAft>
                <a:spcPts val="600"/>
              </a:spcAft>
              <a:buNone/>
            </a:pPr>
            <a:r>
              <a:rPr lang="en-US" b="1" dirty="0"/>
              <a:t>Fuel Type D-Codes</a:t>
            </a:r>
          </a:p>
          <a:p>
            <a:pPr marL="0" lvl="1" indent="0">
              <a:spcBef>
                <a:spcPts val="1000"/>
              </a:spcBef>
              <a:spcAft>
                <a:spcPts val="600"/>
              </a:spcAft>
              <a:buNone/>
            </a:pPr>
            <a:r>
              <a:rPr lang="en-US" dirty="0"/>
              <a:t>Each renewable fuel type has a unique D-code, such as D3 for cellulosic biofuel, D4 for biomass-based diesel, and D6 for ethanol identifying its category.</a:t>
            </a:r>
          </a:p>
          <a:p>
            <a:pPr marL="0" indent="0">
              <a:spcBef>
                <a:spcPts val="2500"/>
              </a:spcBef>
              <a:spcAft>
                <a:spcPts val="600"/>
              </a:spcAft>
              <a:buNone/>
            </a:pPr>
            <a:r>
              <a:rPr lang="en-US" b="1" dirty="0"/>
              <a:t>Compliance Calculation and Incentives</a:t>
            </a:r>
          </a:p>
          <a:p>
            <a:pPr marL="0" lvl="1" indent="0">
              <a:spcBef>
                <a:spcPts val="1000"/>
              </a:spcBef>
              <a:spcAft>
                <a:spcPts val="600"/>
              </a:spcAft>
              <a:buNone/>
            </a:pPr>
            <a:r>
              <a:rPr lang="en-US" dirty="0"/>
              <a:t>Obligated parties calculate RVOs based on EPA standards, ensuring accountability and incentivizing renewable fuel production.</a:t>
            </a:r>
          </a:p>
        </p:txBody>
      </p:sp>
    </p:spTree>
    <p:extLst>
      <p:ext uri="{BB962C8B-B14F-4D97-AF65-F5344CB8AC3E}">
        <p14:creationId xmlns:p14="http://schemas.microsoft.com/office/powerpoint/2010/main" val="836957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92472-8221-4DA1-C57A-47B4F5E1EE28}"/>
              </a:ext>
            </a:extLst>
          </p:cNvPr>
          <p:cNvSpPr>
            <a:spLocks noGrp="1"/>
          </p:cNvSpPr>
          <p:nvPr>
            <p:ph type="title"/>
          </p:nvPr>
        </p:nvSpPr>
        <p:spPr>
          <a:xfrm>
            <a:off x="4281793" y="-1138769"/>
            <a:ext cx="7252710" cy="1138769"/>
          </a:xfrm>
        </p:spPr>
        <p:txBody>
          <a:bodyPr anchor="b"/>
          <a:lstStyle/>
          <a:p>
            <a:r>
              <a:rPr lang="en-US" dirty="0"/>
              <a:t>Example Lifecycle of a Renewable Identification Number (RIN)</a:t>
            </a:r>
          </a:p>
        </p:txBody>
      </p:sp>
      <p:pic>
        <p:nvPicPr>
          <p:cNvPr id="1026" name="Picture 2" descr="A flowchart illustrating how Renewable Identification Numbers (RINs) are created by renewable fuel producers, attached to renewable fuel, separated during blending with non-renewable fuel and ultimately retired by obligated parties to meet Renewable Volume Obligations (RVOs).">
            <a:extLst>
              <a:ext uri="{FF2B5EF4-FFF2-40B4-BE49-F238E27FC236}">
                <a16:creationId xmlns:a16="http://schemas.microsoft.com/office/drawing/2014/main" id="{76EA152F-A440-58BD-0F88-9605B761D9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257" y="785005"/>
            <a:ext cx="11345606" cy="521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18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6058-0445-72AC-7734-81CE161D151D}"/>
              </a:ext>
            </a:extLst>
          </p:cNvPr>
          <p:cNvSpPr>
            <a:spLocks noGrp="1"/>
          </p:cNvSpPr>
          <p:nvPr>
            <p:ph type="title" idx="4294967295"/>
          </p:nvPr>
        </p:nvSpPr>
        <p:spPr>
          <a:xfrm>
            <a:off x="0" y="93663"/>
            <a:ext cx="9850438" cy="720725"/>
          </a:xfrm>
        </p:spPr>
        <p:txBody>
          <a:bodyPr vert="horz" lIns="91440" tIns="45720" rIns="91440" bIns="45720" rtlCol="0" anchor="t">
            <a:normAutofit/>
          </a:bodyPr>
          <a:lstStyle/>
          <a:p>
            <a:r>
              <a:rPr lang="en-US" dirty="0"/>
              <a:t>D4 and D6 RIN Prices</a:t>
            </a:r>
          </a:p>
        </p:txBody>
      </p:sp>
      <p:pic>
        <p:nvPicPr>
          <p:cNvPr id="6" name="Content Placeholder 5" descr="A graph of the D4 and D6 RIN Prices from 2010 to 2015, with the highest D4 RIN Price in 2023 at $1.75 and the lowest in 2010 at $0.50.&#10;The highest D6 price was in 2023 at $1.50 and the lowest in 2010 at $0.00.">
            <a:extLst>
              <a:ext uri="{FF2B5EF4-FFF2-40B4-BE49-F238E27FC236}">
                <a16:creationId xmlns:a16="http://schemas.microsoft.com/office/drawing/2014/main" id="{3B7A698F-F071-50E3-B1C7-7F4DD5DEB3F9}"/>
              </a:ext>
            </a:extLst>
          </p:cNvPr>
          <p:cNvPicPr>
            <a:picLocks noGrp="1" noChangeAspect="1"/>
          </p:cNvPicPr>
          <p:nvPr>
            <p:ph sz="half" idx="11"/>
          </p:nvPr>
        </p:nvPicPr>
        <p:blipFill>
          <a:blip r:embed="rId2"/>
          <a:stretch>
            <a:fillRect/>
          </a:stretch>
        </p:blipFill>
        <p:spPr>
          <a:xfrm>
            <a:off x="361788" y="879894"/>
            <a:ext cx="11468423" cy="4160405"/>
          </a:xfrm>
        </p:spPr>
      </p:pic>
    </p:spTree>
    <p:extLst>
      <p:ext uri="{BB962C8B-B14F-4D97-AF65-F5344CB8AC3E}">
        <p14:creationId xmlns:p14="http://schemas.microsoft.com/office/powerpoint/2010/main" val="205316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4589-47E5-5093-C9DA-120F2DCBD55D}"/>
              </a:ext>
            </a:extLst>
          </p:cNvPr>
          <p:cNvSpPr>
            <a:spLocks noGrp="1"/>
          </p:cNvSpPr>
          <p:nvPr>
            <p:ph type="title"/>
          </p:nvPr>
        </p:nvSpPr>
        <p:spPr>
          <a:xfrm>
            <a:off x="965030" y="963997"/>
            <a:ext cx="3254691" cy="4938361"/>
          </a:xfrm>
        </p:spPr>
        <p:txBody>
          <a:bodyPr vert="horz" lIns="91440" tIns="45720" rIns="91440" bIns="45720" rtlCol="0" anchor="ctr">
            <a:normAutofit/>
          </a:bodyPr>
          <a:lstStyle/>
          <a:p>
            <a:r>
              <a:rPr lang="en-US" sz="4400" b="0" i="0" cap="all" dirty="0">
                <a:effectLst/>
              </a:rPr>
              <a:t>RIN Trading and Compliance Flexibilities</a:t>
            </a:r>
          </a:p>
        </p:txBody>
      </p:sp>
      <p:sp>
        <p:nvSpPr>
          <p:cNvPr id="5" name="TextBox 4">
            <a:extLst>
              <a:ext uri="{FF2B5EF4-FFF2-40B4-BE49-F238E27FC236}">
                <a16:creationId xmlns:a16="http://schemas.microsoft.com/office/drawing/2014/main" id="{491B0E2F-D241-4494-ABF7-BD6DEF9CC6C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34882" y="963507"/>
            <a:ext cx="6135097" cy="4938851"/>
          </a:xfrm>
          <a:prstGeom prst="rect">
            <a:avLst/>
          </a:prstGeom>
        </p:spPr>
        <p:txBody>
          <a:bodyPr>
            <a:noAutofit/>
          </a:bodyPr>
          <a:lstStyle/>
          <a:p>
            <a:pPr marL="0" indent="0">
              <a:spcBef>
                <a:spcPts val="2500"/>
              </a:spcBef>
              <a:spcAft>
                <a:spcPts val="600"/>
              </a:spcAft>
              <a:buNone/>
            </a:pPr>
            <a:r>
              <a:rPr lang="en-US" sz="2000" b="1" dirty="0"/>
              <a:t>RIN Trading Market</a:t>
            </a:r>
          </a:p>
          <a:p>
            <a:pPr marL="0" lvl="1" indent="0">
              <a:spcBef>
                <a:spcPts val="1000"/>
              </a:spcBef>
              <a:spcAft>
                <a:spcPts val="600"/>
              </a:spcAft>
              <a:buNone/>
            </a:pPr>
            <a:r>
              <a:rPr lang="en-US" sz="2000" dirty="0"/>
              <a:t>RINs can be traded among obligated parties and third parties, creating a flexible and dynamic compliance market.</a:t>
            </a:r>
          </a:p>
          <a:p>
            <a:pPr marL="0" indent="0">
              <a:spcBef>
                <a:spcPts val="2500"/>
              </a:spcBef>
              <a:spcAft>
                <a:spcPts val="600"/>
              </a:spcAft>
              <a:buNone/>
            </a:pPr>
            <a:r>
              <a:rPr lang="en-US" sz="2000" b="1" dirty="0"/>
              <a:t>Compliance Timing and Expiry</a:t>
            </a:r>
          </a:p>
          <a:p>
            <a:pPr marL="0" lvl="1" indent="0">
              <a:spcBef>
                <a:spcPts val="1000"/>
              </a:spcBef>
              <a:spcAft>
                <a:spcPts val="600"/>
              </a:spcAft>
              <a:buNone/>
            </a:pPr>
            <a:r>
              <a:rPr lang="en-US" sz="2000" dirty="0"/>
              <a:t>RINs are valid for compliance in the generation year or the following year before expiring, allowing timing flexibility.</a:t>
            </a:r>
          </a:p>
          <a:p>
            <a:pPr marL="0" indent="0">
              <a:spcBef>
                <a:spcPts val="2500"/>
              </a:spcBef>
              <a:spcAft>
                <a:spcPts val="600"/>
              </a:spcAft>
              <a:buNone/>
            </a:pPr>
            <a:r>
              <a:rPr lang="en-US" sz="2000" b="1" dirty="0"/>
              <a:t>Deficit Carryforward and Waiver Credits</a:t>
            </a:r>
          </a:p>
          <a:p>
            <a:pPr marL="0" lvl="1" indent="0">
              <a:spcBef>
                <a:spcPts val="1000"/>
              </a:spcBef>
              <a:spcAft>
                <a:spcPts val="600"/>
              </a:spcAft>
              <a:buNone/>
            </a:pPr>
            <a:r>
              <a:rPr lang="en-US" sz="2000" dirty="0"/>
              <a:t>Compliance deficits can be carried forward with conditions; cellulosic waiver credits offer alternative compliance options.</a:t>
            </a:r>
          </a:p>
        </p:txBody>
      </p:sp>
    </p:spTree>
    <p:extLst>
      <p:ext uri="{BB962C8B-B14F-4D97-AF65-F5344CB8AC3E}">
        <p14:creationId xmlns:p14="http://schemas.microsoft.com/office/powerpoint/2010/main" val="3237312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DA22-808A-B199-F62B-B0062EDB2554}"/>
              </a:ext>
            </a:extLst>
          </p:cNvPr>
          <p:cNvSpPr>
            <a:spLocks noGrp="1"/>
          </p:cNvSpPr>
          <p:nvPr>
            <p:ph type="title"/>
          </p:nvPr>
        </p:nvSpPr>
        <p:spPr>
          <a:xfrm>
            <a:off x="542336" y="944093"/>
            <a:ext cx="3254691" cy="4938361"/>
          </a:xfrm>
        </p:spPr>
        <p:txBody>
          <a:bodyPr vert="horz" lIns="91440" tIns="45720" rIns="91440" bIns="45720" rtlCol="0" anchor="ctr">
            <a:normAutofit/>
          </a:bodyPr>
          <a:lstStyle/>
          <a:p>
            <a:r>
              <a:rPr lang="en-US" sz="4400" b="0" i="0" cap="all" dirty="0">
                <a:solidFill>
                  <a:schemeClr val="tx1">
                    <a:lumMod val="75000"/>
                    <a:lumOff val="25000"/>
                  </a:schemeClr>
                </a:solidFill>
                <a:effectLst/>
              </a:rPr>
              <a:t>Waiver Authorities</a:t>
            </a:r>
          </a:p>
        </p:txBody>
      </p:sp>
      <p:sp>
        <p:nvSpPr>
          <p:cNvPr id="5" name="Content Placeholder 4">
            <a:extLst>
              <a:ext uri="{FF2B5EF4-FFF2-40B4-BE49-F238E27FC236}">
                <a16:creationId xmlns:a16="http://schemas.microsoft.com/office/drawing/2014/main" id="{061C9574-6344-C24D-B1ED-070092CB148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7809" y="388472"/>
            <a:ext cx="6135097" cy="4938851"/>
          </a:xfrm>
        </p:spPr>
        <p:txBody>
          <a:bodyPr>
            <a:noAutofit/>
          </a:bodyPr>
          <a:lstStyle/>
          <a:p>
            <a:pPr marL="0" indent="0">
              <a:spcBef>
                <a:spcPts val="2500"/>
              </a:spcBef>
              <a:buFont typeface="Arial" panose="020B0604020202020204" pitchFamily="34" charset="0"/>
              <a:buNone/>
            </a:pPr>
            <a:r>
              <a:rPr lang="en-US" b="1" dirty="0"/>
              <a:t>Cellulosic Waiver Authority</a:t>
            </a:r>
          </a:p>
          <a:p>
            <a:pPr marL="0" lvl="1" indent="0">
              <a:buFont typeface="Arial" panose="020B0604020202020204" pitchFamily="34" charset="0"/>
              <a:buNone/>
            </a:pPr>
            <a:r>
              <a:rPr lang="en-US" sz="2000" dirty="0"/>
              <a:t>Allows reductions in cellulosic RVO if production falls short, enabling proportional decreases in renewable mandates.</a:t>
            </a:r>
          </a:p>
          <a:p>
            <a:pPr marL="0" indent="0">
              <a:spcBef>
                <a:spcPts val="2500"/>
              </a:spcBef>
              <a:buFont typeface="Arial" panose="020B0604020202020204" pitchFamily="34" charset="0"/>
              <a:buNone/>
            </a:pPr>
            <a:r>
              <a:rPr lang="en-US" b="1" dirty="0"/>
              <a:t>General Waiver Authority</a:t>
            </a:r>
          </a:p>
          <a:p>
            <a:pPr marL="0" lvl="1" indent="0">
              <a:buFont typeface="Arial" panose="020B0604020202020204" pitchFamily="34" charset="0"/>
              <a:buNone/>
            </a:pPr>
            <a:r>
              <a:rPr lang="en-US" sz="2000" dirty="0"/>
              <a:t>Can be invoked if compliance severely harms economy or environment, or if domestic supply is inadequate.</a:t>
            </a:r>
          </a:p>
          <a:p>
            <a:pPr marL="0" indent="0">
              <a:spcBef>
                <a:spcPts val="2500"/>
              </a:spcBef>
              <a:buFont typeface="Arial" panose="020B0604020202020204" pitchFamily="34" charset="0"/>
              <a:buNone/>
            </a:pPr>
            <a:r>
              <a:rPr lang="en-US" b="1" dirty="0"/>
              <a:t>Biomass-Based Diesel Waiver</a:t>
            </a:r>
          </a:p>
          <a:p>
            <a:pPr marL="0" lvl="1" indent="0">
              <a:buFont typeface="Arial" panose="020B0604020202020204" pitchFamily="34" charset="0"/>
              <a:buNone/>
            </a:pPr>
            <a:r>
              <a:rPr lang="en-US" sz="2000" dirty="0"/>
              <a:t>Allows up to 15% reduction for 60 days due to feedstock disruptions or price increases in biomass diesel.</a:t>
            </a:r>
          </a:p>
          <a:p>
            <a:pPr marL="0" indent="0">
              <a:spcBef>
                <a:spcPts val="2500"/>
              </a:spcBef>
              <a:buFont typeface="Arial" panose="020B0604020202020204" pitchFamily="34" charset="0"/>
              <a:buNone/>
            </a:pPr>
            <a:r>
              <a:rPr lang="en-US" b="1" dirty="0"/>
              <a:t>Small Refinery Exemptions (SRE’s)</a:t>
            </a:r>
          </a:p>
          <a:p>
            <a:pPr marL="0" lvl="1" indent="0">
              <a:buFont typeface="Arial" panose="020B0604020202020204" pitchFamily="34" charset="0"/>
              <a:buNone/>
            </a:pPr>
            <a:r>
              <a:rPr lang="en-US" sz="2000" dirty="0"/>
              <a:t>Small refineries can petition for exemptions due to disproportionate economic hardship from mandate compliance.</a:t>
            </a:r>
          </a:p>
        </p:txBody>
      </p:sp>
    </p:spTree>
    <p:extLst>
      <p:ext uri="{BB962C8B-B14F-4D97-AF65-F5344CB8AC3E}">
        <p14:creationId xmlns:p14="http://schemas.microsoft.com/office/powerpoint/2010/main" val="819152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50BB-3722-441F-BF7A-08940CCB0F4B}"/>
              </a:ext>
            </a:extLst>
          </p:cNvPr>
          <p:cNvSpPr>
            <a:spLocks noGrp="1"/>
          </p:cNvSpPr>
          <p:nvPr>
            <p:ph type="title"/>
          </p:nvPr>
        </p:nvSpPr>
        <p:spPr>
          <a:xfrm>
            <a:off x="559677" y="963997"/>
            <a:ext cx="3254691" cy="4938361"/>
          </a:xfrm>
        </p:spPr>
        <p:txBody>
          <a:bodyPr vert="horz" lIns="91440" tIns="45720" rIns="91440" bIns="45720" rtlCol="0" anchor="ctr">
            <a:normAutofit/>
          </a:bodyPr>
          <a:lstStyle/>
          <a:p>
            <a:r>
              <a:rPr lang="en-US" sz="3100" b="0" i="0" cap="all" dirty="0">
                <a:solidFill>
                  <a:schemeClr val="tx1">
                    <a:lumMod val="75000"/>
                    <a:lumOff val="25000"/>
                  </a:schemeClr>
                </a:solidFill>
                <a:effectLst/>
              </a:rPr>
              <a:t>Implementation Challenges</a:t>
            </a:r>
          </a:p>
        </p:txBody>
      </p:sp>
      <p:sp>
        <p:nvSpPr>
          <p:cNvPr id="5" name="Content Placeholder 4">
            <a:extLst>
              <a:ext uri="{FF2B5EF4-FFF2-40B4-BE49-F238E27FC236}">
                <a16:creationId xmlns:a16="http://schemas.microsoft.com/office/drawing/2014/main" id="{664D2E74-FB62-6A68-D76A-499A2DE37C1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34882" y="963507"/>
            <a:ext cx="6135097" cy="4938851"/>
          </a:xfrm>
        </p:spPr>
        <p:txBody>
          <a:bodyPr>
            <a:normAutofit lnSpcReduction="10000"/>
          </a:bodyPr>
          <a:lstStyle/>
          <a:p>
            <a:pPr marL="0" indent="0">
              <a:spcBef>
                <a:spcPts val="2500"/>
              </a:spcBef>
              <a:buFont typeface="Arial" panose="020B0604020202020204" pitchFamily="34" charset="0"/>
              <a:buNone/>
            </a:pPr>
            <a:r>
              <a:rPr lang="en-US" b="1" dirty="0"/>
              <a:t>Cellulosic Biofuel Shortfall</a:t>
            </a:r>
          </a:p>
          <a:p>
            <a:pPr marL="0" lvl="1" indent="0">
              <a:buFont typeface="Arial" panose="020B0604020202020204" pitchFamily="34" charset="0"/>
              <a:buNone/>
            </a:pPr>
            <a:r>
              <a:rPr lang="en-US" sz="2000" dirty="0"/>
              <a:t>Cellulosic biofuel production repeatedly missed targets, relying mainly on landfill gas breakdown products.</a:t>
            </a:r>
          </a:p>
          <a:p>
            <a:pPr marL="0" indent="0">
              <a:spcBef>
                <a:spcPts val="2500"/>
              </a:spcBef>
              <a:buFont typeface="Arial" panose="020B0604020202020204" pitchFamily="34" charset="0"/>
              <a:buNone/>
            </a:pPr>
            <a:r>
              <a:rPr lang="en-US" b="1" dirty="0"/>
              <a:t>E10 Blend Wall Limitations</a:t>
            </a:r>
          </a:p>
          <a:p>
            <a:pPr marL="0" lvl="1" indent="0">
              <a:buFont typeface="Arial" panose="020B0604020202020204" pitchFamily="34" charset="0"/>
              <a:buNone/>
            </a:pPr>
            <a:r>
              <a:rPr lang="en-US" sz="2000" dirty="0"/>
              <a:t>The 10% ethanol cap in gasoline caused mandates to exceed limits as fuel consumption declined.</a:t>
            </a:r>
          </a:p>
          <a:p>
            <a:pPr marL="0" indent="0">
              <a:spcBef>
                <a:spcPts val="2500"/>
              </a:spcBef>
              <a:buFont typeface="Arial" panose="020B0604020202020204" pitchFamily="34" charset="0"/>
              <a:buNone/>
            </a:pPr>
            <a:r>
              <a:rPr lang="en-US" b="1" dirty="0"/>
              <a:t>Political and Economic Conflicts</a:t>
            </a:r>
          </a:p>
          <a:p>
            <a:pPr marL="0" lvl="1" indent="0">
              <a:buFont typeface="Arial" panose="020B0604020202020204" pitchFamily="34" charset="0"/>
              <a:buNone/>
            </a:pPr>
            <a:r>
              <a:rPr lang="en-US" sz="2000" dirty="0"/>
              <a:t>Higher compliance costs led to disputes between refiners and biofuel producers over RFS effectiveness.</a:t>
            </a:r>
          </a:p>
          <a:p>
            <a:pPr marL="0" indent="0">
              <a:spcBef>
                <a:spcPts val="2500"/>
              </a:spcBef>
              <a:buFont typeface="Arial" panose="020B0604020202020204" pitchFamily="34" charset="0"/>
              <a:buNone/>
            </a:pPr>
            <a:r>
              <a:rPr lang="en-US" b="1" dirty="0"/>
              <a:t>Pandemic Impact on Implementation</a:t>
            </a:r>
          </a:p>
          <a:p>
            <a:pPr marL="0" lvl="1" indent="0">
              <a:buFont typeface="Arial" panose="020B0604020202020204" pitchFamily="34" charset="0"/>
              <a:buNone/>
            </a:pPr>
            <a:r>
              <a:rPr lang="en-US" sz="2000" dirty="0"/>
              <a:t>COVID-19 reduced fuel demand, prompting EPA to lower renewable volume obligations for 2020 and 2021.</a:t>
            </a:r>
          </a:p>
        </p:txBody>
      </p:sp>
    </p:spTree>
    <p:extLst>
      <p:ext uri="{BB962C8B-B14F-4D97-AF65-F5344CB8AC3E}">
        <p14:creationId xmlns:p14="http://schemas.microsoft.com/office/powerpoint/2010/main" val="2614679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SU Agriculture The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95FC73-3CFE-EE45-9C8A-8FD3C94689ED}" vid="{7DB90FB5-4C58-B546-A9F5-8C2CA64323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2c0ffc-5293-4e9e-90d2-66d2b22e5f10" xsi:nil="true"/>
    <lcf76f155ced4ddcb4097134ff3c332f xmlns="c3999f6a-277a-4406-80a3-1c94f17cea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C088CB853DA34AB18DC067F7DF00D6" ma:contentTypeVersion="15" ma:contentTypeDescription="Create a new document." ma:contentTypeScope="" ma:versionID="6fd1ea5b13bb685dd3d19dc193adedc2">
  <xsd:schema xmlns:xsd="http://www.w3.org/2001/XMLSchema" xmlns:xs="http://www.w3.org/2001/XMLSchema" xmlns:p="http://schemas.microsoft.com/office/2006/metadata/properties" xmlns:ns2="c3999f6a-277a-4406-80a3-1c94f17cea73" xmlns:ns3="9f2c0ffc-5293-4e9e-90d2-66d2b22e5f10" targetNamespace="http://schemas.microsoft.com/office/2006/metadata/properties" ma:root="true" ma:fieldsID="6f5da1684e7248c543f4eed94e6874f5" ns2:_="" ns3:_="">
    <xsd:import namespace="c3999f6a-277a-4406-80a3-1c94f17cea73"/>
    <xsd:import namespace="9f2c0ffc-5293-4e9e-90d2-66d2b22e5f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99f6a-277a-4406-80a3-1c94f17ce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abce5ee-ca9a-4d2a-a8e0-de52926351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2c0ffc-5293-4e9e-90d2-66d2b22e5f1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77d98b6-8fef-4416-9ac5-4940cd72e8cd}" ma:internalName="TaxCatchAll" ma:showField="CatchAllData" ma:web="9f2c0ffc-5293-4e9e-90d2-66d2b22e5f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BEC8BD-12D0-447D-9C51-FB80F9D39841}">
  <ds:schemaRefs>
    <ds:schemaRef ds:uri="http://purl.org/dc/terms/"/>
    <ds:schemaRef ds:uri="http://schemas.microsoft.com/office/2006/documentManagement/types"/>
    <ds:schemaRef ds:uri="c3999f6a-277a-4406-80a3-1c94f17cea73"/>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9f2c0ffc-5293-4e9e-90d2-66d2b22e5f10"/>
    <ds:schemaRef ds:uri="http://purl.org/dc/dcmitype/"/>
  </ds:schemaRefs>
</ds:datastoreItem>
</file>

<file path=customXml/itemProps2.xml><?xml version="1.0" encoding="utf-8"?>
<ds:datastoreItem xmlns:ds="http://schemas.openxmlformats.org/officeDocument/2006/customXml" ds:itemID="{23E032F8-74AF-4D60-8FA7-40994F50651C}">
  <ds:schemaRefs>
    <ds:schemaRef ds:uri="http://schemas.microsoft.com/sharepoint/v3/contenttype/forms"/>
  </ds:schemaRefs>
</ds:datastoreItem>
</file>

<file path=customXml/itemProps3.xml><?xml version="1.0" encoding="utf-8"?>
<ds:datastoreItem xmlns:ds="http://schemas.openxmlformats.org/officeDocument/2006/customXml" ds:itemID="{DD2AAE05-FE09-4D56-B64E-B36A6244B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99f6a-277a-4406-80a3-1c94f17cea73"/>
    <ds:schemaRef ds:uri="9f2c0ffc-5293-4e9e-90d2-66d2b22e5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VFD_PPT Template</Template>
  <TotalTime>520</TotalTime>
  <Words>1909</Words>
  <Application>Microsoft Office PowerPoint</Application>
  <PresentationFormat>Widescreen</PresentationFormat>
  <Paragraphs>155</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Roboto</vt:lpstr>
      <vt:lpstr>Rubik</vt:lpstr>
      <vt:lpstr>Arial</vt:lpstr>
      <vt:lpstr>Aptos</vt:lpstr>
      <vt:lpstr>Fjalla One</vt:lpstr>
      <vt:lpstr>OSU Agriculture Theme 1</vt:lpstr>
      <vt:lpstr>Understanding the U.S. Renewable Fuel Standard</vt:lpstr>
      <vt:lpstr>RFS Overview</vt:lpstr>
      <vt:lpstr>Mandate Structure</vt:lpstr>
      <vt:lpstr>Compliance Basics and Renewable Identification Numbers (RINs)</vt:lpstr>
      <vt:lpstr>Example Lifecycle of a Renewable Identification Number (RIN)</vt:lpstr>
      <vt:lpstr>D4 and D6 RIN Prices</vt:lpstr>
      <vt:lpstr>RIN Trading and Compliance Flexibilities</vt:lpstr>
      <vt:lpstr>Waiver Authorities</vt:lpstr>
      <vt:lpstr>Implementation Challenges</vt:lpstr>
      <vt:lpstr>Statutory and Final U.S. Renewable Fuel Standard Volume Obligations (RVOs)</vt:lpstr>
      <vt:lpstr>2026-2027 Proposed RVO mandates</vt:lpstr>
      <vt:lpstr>Recent Developments</vt:lpstr>
      <vt:lpstr>Impact on Agricultural Markets</vt:lpstr>
      <vt:lpstr>Corn Used for ethanol</vt:lpstr>
      <vt:lpstr>Soybean Oil for Biodiesel</vt:lpstr>
      <vt:lpstr>Price Impacts</vt:lpstr>
      <vt:lpstr>Todd Hubbs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RFS December 2nd.</dc:title>
  <dc:creator>Hiner, Gayle</dc:creator>
  <cp:lastModifiedBy>Head, Aliana Head</cp:lastModifiedBy>
  <cp:revision>66</cp:revision>
  <dcterms:created xsi:type="dcterms:W3CDTF">2019-10-16T20:23:28Z</dcterms:created>
  <dcterms:modified xsi:type="dcterms:W3CDTF">2025-12-19T22:43:25Z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0x01010024C088CB853DA34AB18DC067F7DF00D6</vt:lpwstr>
  </property>
  <property fmtid="{D5CDD505-2E9C-101B-9397-08002B2CF9AE}" pid="3" name="MediaServiceImageTags">
    <vt:lpwstr/>
  </property>
</Properties>
</file>